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68" r:id="rId3"/>
    <p:sldId id="258" r:id="rId4"/>
    <p:sldId id="259" r:id="rId5"/>
    <p:sldId id="257" r:id="rId6"/>
    <p:sldId id="260" r:id="rId7"/>
    <p:sldId id="261" r:id="rId8"/>
    <p:sldId id="262" r:id="rId9"/>
    <p:sldId id="263" r:id="rId10"/>
    <p:sldId id="264" r:id="rId11"/>
    <p:sldId id="266" r:id="rId12"/>
    <p:sldId id="267" r:id="rId13"/>
    <p:sldId id="269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8FF637-EBFA-4714-A324-E8204B8A3D8D}" type="datetimeFigureOut">
              <a:rPr lang="ru-RU" smtClean="0"/>
              <a:pPr/>
              <a:t>20.02.2020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EC7E4B-F87C-4377-9FE0-58EBEA1B752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05259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EC7E4B-F87C-4377-9FE0-58EBEA1B7529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83256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EC7E4B-F87C-4377-9FE0-58EBEA1B7529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03441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EC7E4B-F87C-4377-9FE0-58EBEA1B7529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11466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EC7E4B-F87C-4377-9FE0-58EBEA1B7529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05145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EC7E4B-F87C-4377-9FE0-58EBEA1B7529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15269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EC7E4B-F87C-4377-9FE0-58EBEA1B7529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55536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EC7E4B-F87C-4377-9FE0-58EBEA1B7529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58801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677C3-48CB-4896-A690-BE7E02681639}" type="datetimeFigureOut">
              <a:rPr lang="ru-RU" smtClean="0"/>
              <a:pPr/>
              <a:t>20.02.2020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218E3-3CDA-479A-B584-7D17D609FA8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30900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677C3-48CB-4896-A690-BE7E02681639}" type="datetimeFigureOut">
              <a:rPr lang="ru-RU" smtClean="0"/>
              <a:pPr/>
              <a:t>20.02.2020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218E3-3CDA-479A-B584-7D17D609FA8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61129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677C3-48CB-4896-A690-BE7E02681639}" type="datetimeFigureOut">
              <a:rPr lang="ru-RU" smtClean="0"/>
              <a:pPr/>
              <a:t>20.02.2020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218E3-3CDA-479A-B584-7D17D609FA8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7661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677C3-48CB-4896-A690-BE7E02681639}" type="datetimeFigureOut">
              <a:rPr lang="ru-RU" smtClean="0"/>
              <a:pPr/>
              <a:t>20.02.2020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218E3-3CDA-479A-B584-7D17D609FA8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75091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677C3-48CB-4896-A690-BE7E02681639}" type="datetimeFigureOut">
              <a:rPr lang="ru-RU" smtClean="0"/>
              <a:pPr/>
              <a:t>20.02.2020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218E3-3CDA-479A-B584-7D17D609FA8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0075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677C3-48CB-4896-A690-BE7E02681639}" type="datetimeFigureOut">
              <a:rPr lang="ru-RU" smtClean="0"/>
              <a:pPr/>
              <a:t>20.02.2020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218E3-3CDA-479A-B584-7D17D609FA8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3562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677C3-48CB-4896-A690-BE7E02681639}" type="datetimeFigureOut">
              <a:rPr lang="ru-RU" smtClean="0"/>
              <a:pPr/>
              <a:t>20.02.2020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218E3-3CDA-479A-B584-7D17D609FA8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5023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677C3-48CB-4896-A690-BE7E02681639}" type="datetimeFigureOut">
              <a:rPr lang="ru-RU" smtClean="0"/>
              <a:pPr/>
              <a:t>20.02.2020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218E3-3CDA-479A-B584-7D17D609FA8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3996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677C3-48CB-4896-A690-BE7E02681639}" type="datetimeFigureOut">
              <a:rPr lang="ru-RU" smtClean="0"/>
              <a:pPr/>
              <a:t>20.02.2020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218E3-3CDA-479A-B584-7D17D609FA8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351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677C3-48CB-4896-A690-BE7E02681639}" type="datetimeFigureOut">
              <a:rPr lang="ru-RU" smtClean="0"/>
              <a:pPr/>
              <a:t>20.02.2020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218E3-3CDA-479A-B584-7D17D609FA8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3281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677C3-48CB-4896-A690-BE7E02681639}" type="datetimeFigureOut">
              <a:rPr lang="ru-RU" smtClean="0"/>
              <a:pPr/>
              <a:t>20.02.2020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218E3-3CDA-479A-B584-7D17D609FA8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3693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2677C3-48CB-4896-A690-BE7E02681639}" type="datetimeFigureOut">
              <a:rPr lang="ru-RU" smtClean="0"/>
              <a:pPr/>
              <a:t>20.02.2020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8218E3-3CDA-479A-B584-7D17D609FA8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598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347DE859-A004-4A0B-A743-A1E57790D83F}"/>
              </a:ext>
            </a:extLst>
          </p:cNvPr>
          <p:cNvSpPr txBox="1"/>
          <p:nvPr/>
        </p:nvSpPr>
        <p:spPr>
          <a:xfrm>
            <a:off x="156754" y="3216675"/>
            <a:ext cx="120962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Благотворительность </a:t>
            </a:r>
            <a:r>
              <a:rPr lang="ru-RU" sz="3200" b="1" dirty="0">
                <a:latin typeface="Calibri" panose="020F0502020204030204" pitchFamily="34" charset="0"/>
                <a:cs typeface="Calibri" panose="020F0502020204030204" pitchFamily="34" charset="0"/>
              </a:rPr>
              <a:t>и волонтерство в Белгородской </a:t>
            </a:r>
            <a:r>
              <a:rPr lang="ru-RU" sz="3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области</a:t>
            </a:r>
            <a:endParaRPr lang="ru-RU" sz="3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EDF1240B-F47E-462F-B667-FE8FD12B3272}"/>
              </a:ext>
            </a:extLst>
          </p:cNvPr>
          <p:cNvSpPr txBox="1"/>
          <p:nvPr/>
        </p:nvSpPr>
        <p:spPr>
          <a:xfrm>
            <a:off x="4563960" y="4491907"/>
            <a:ext cx="711423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>
                <a:cs typeface="Times New Roman" panose="02020603050405020304" pitchFamily="18" charset="0"/>
              </a:rPr>
              <a:t>Руководитель НИР</a:t>
            </a:r>
            <a:r>
              <a:rPr lang="en-US" sz="1600" b="1" dirty="0">
                <a:cs typeface="Times New Roman" panose="02020603050405020304" pitchFamily="18" charset="0"/>
              </a:rPr>
              <a:t>:</a:t>
            </a:r>
            <a:r>
              <a:rPr lang="ru-RU" sz="1600" b="1" dirty="0">
                <a:cs typeface="Times New Roman" panose="02020603050405020304" pitchFamily="18" charset="0"/>
              </a:rPr>
              <a:t> </a:t>
            </a:r>
          </a:p>
          <a:p>
            <a:r>
              <a:rPr lang="ru-RU" sz="1600" dirty="0">
                <a:cs typeface="Times New Roman" panose="02020603050405020304" pitchFamily="18" charset="0"/>
              </a:rPr>
              <a:t>Руководитель лаборатории «Социология религии, культуры и коммуникаций» Международного Центра  социологических исследований НИУ «БелГУ» </a:t>
            </a:r>
            <a:r>
              <a:rPr lang="en-US" sz="1600" dirty="0"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cs typeface="Times New Roman" panose="02020603050405020304" pitchFamily="18" charset="0"/>
              </a:rPr>
              <a:t>Лебедев </a:t>
            </a:r>
            <a:r>
              <a:rPr lang="ru-RU" sz="1600" dirty="0">
                <a:cs typeface="Times New Roman" panose="02020603050405020304" pitchFamily="18" charset="0"/>
              </a:rPr>
              <a:t>С.Д.</a:t>
            </a:r>
            <a:endParaRPr lang="en-US" sz="1600" dirty="0">
              <a:cs typeface="Times New Roman" panose="02020603050405020304" pitchFamily="18" charset="0"/>
            </a:endParaRPr>
          </a:p>
          <a:p>
            <a:r>
              <a:rPr lang="ru-RU" sz="1600" b="1" dirty="0">
                <a:cs typeface="Times New Roman" panose="02020603050405020304" pitchFamily="18" charset="0"/>
              </a:rPr>
              <a:t>Научный сотрудник</a:t>
            </a:r>
            <a:r>
              <a:rPr lang="en-US" sz="1600" b="1" dirty="0">
                <a:cs typeface="Times New Roman" panose="02020603050405020304" pitchFamily="18" charset="0"/>
              </a:rPr>
              <a:t>: </a:t>
            </a:r>
            <a:endParaRPr lang="ru-RU" sz="1600" b="1" dirty="0">
              <a:cs typeface="Times New Roman" panose="02020603050405020304" pitchFamily="18" charset="0"/>
            </a:endParaRPr>
          </a:p>
          <a:p>
            <a:r>
              <a:rPr lang="ru-RU" sz="1600" dirty="0">
                <a:cs typeface="Times New Roman" panose="02020603050405020304" pitchFamily="18" charset="0"/>
              </a:rPr>
              <a:t>магистрант социально-теологического факультета, НИУ «</a:t>
            </a:r>
            <a:r>
              <a:rPr lang="ru-RU" sz="1600" dirty="0" err="1">
                <a:cs typeface="Times New Roman" panose="02020603050405020304" pitchFamily="18" charset="0"/>
              </a:rPr>
              <a:t>БелГУ</a:t>
            </a:r>
            <a:r>
              <a:rPr lang="ru-RU" sz="1600" dirty="0" smtClean="0">
                <a:cs typeface="Times New Roman" panose="02020603050405020304" pitchFamily="18" charset="0"/>
              </a:rPr>
              <a:t>»</a:t>
            </a:r>
            <a:r>
              <a:rPr lang="en-US" sz="1600" dirty="0" smtClean="0"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cs typeface="Times New Roman" panose="02020603050405020304" pitchFamily="18" charset="0"/>
              </a:rPr>
              <a:t>Голосов </a:t>
            </a:r>
            <a:r>
              <a:rPr lang="ru-RU" sz="1600" dirty="0">
                <a:cs typeface="Times New Roman" panose="02020603050405020304" pitchFamily="18" charset="0"/>
              </a:rPr>
              <a:t>А.В.</a:t>
            </a:r>
            <a:r>
              <a:rPr lang="ru-RU" sz="1600" b="1" dirty="0">
                <a:cs typeface="Times New Roman" panose="02020603050405020304" pitchFamily="18" charset="0"/>
              </a:rPr>
              <a:t/>
            </a:r>
            <a:br>
              <a:rPr lang="ru-RU" sz="1600" b="1" dirty="0">
                <a:cs typeface="Times New Roman" panose="02020603050405020304" pitchFamily="18" charset="0"/>
              </a:rPr>
            </a:br>
            <a:r>
              <a:rPr lang="ru-RU" sz="1600" b="1" dirty="0">
                <a:cs typeface="Times New Roman" panose="02020603050405020304" pitchFamily="18" charset="0"/>
              </a:rPr>
              <a:t>Научный сотрудник</a:t>
            </a:r>
            <a:r>
              <a:rPr lang="en-US" sz="1600" b="1" dirty="0">
                <a:cs typeface="Times New Roman" panose="02020603050405020304" pitchFamily="18" charset="0"/>
              </a:rPr>
              <a:t>:</a:t>
            </a:r>
            <a:r>
              <a:rPr lang="ru-RU" sz="1600" b="1" dirty="0">
                <a:cs typeface="Times New Roman" panose="02020603050405020304" pitchFamily="18" charset="0"/>
              </a:rPr>
              <a:t> </a:t>
            </a:r>
          </a:p>
          <a:p>
            <a:r>
              <a:rPr lang="ru-RU" sz="1600" dirty="0">
                <a:cs typeface="Times New Roman" panose="02020603050405020304" pitchFamily="18" charset="0"/>
              </a:rPr>
              <a:t>магистрант социально-теологического факультета, НИУ «</a:t>
            </a:r>
            <a:r>
              <a:rPr lang="ru-RU" sz="1600" dirty="0" err="1">
                <a:cs typeface="Times New Roman" panose="02020603050405020304" pitchFamily="18" charset="0"/>
              </a:rPr>
              <a:t>БелГУ</a:t>
            </a:r>
            <a:r>
              <a:rPr lang="ru-RU" sz="1600" dirty="0" smtClean="0">
                <a:cs typeface="Times New Roman" panose="02020603050405020304" pitchFamily="18" charset="0"/>
              </a:rPr>
              <a:t>»</a:t>
            </a:r>
            <a:r>
              <a:rPr lang="en-US" sz="1600" dirty="0" smtClean="0"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cs typeface="Times New Roman" panose="02020603050405020304" pitchFamily="18" charset="0"/>
              </a:rPr>
              <a:t>Мокина </a:t>
            </a:r>
            <a:r>
              <a:rPr lang="ru-RU" sz="1600" dirty="0">
                <a:cs typeface="Times New Roman" panose="02020603050405020304" pitchFamily="18" charset="0"/>
              </a:rPr>
              <a:t>Л.Е.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38027" y="577766"/>
            <a:ext cx="2586819" cy="1164889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25440" y="652668"/>
            <a:ext cx="2384641" cy="1015084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11886" y="849998"/>
            <a:ext cx="3728762" cy="667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19047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="" xmlns:a16="http://schemas.microsoft.com/office/drawing/2014/main" id="{D8DC2B7B-E1EC-42BF-AC33-B282793B71ED}"/>
              </a:ext>
            </a:extLst>
          </p:cNvPr>
          <p:cNvSpPr/>
          <p:nvPr/>
        </p:nvSpPr>
        <p:spPr>
          <a:xfrm>
            <a:off x="513805" y="1059519"/>
            <a:ext cx="11434354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tabLst>
                <a:tab pos="457200" algn="l"/>
              </a:tabLst>
            </a:pPr>
            <a:r>
              <a:rPr lang="ru-RU" b="1" dirty="0" smtClean="0">
                <a:ea typeface="Calibri" panose="020F0502020204030204" pitchFamily="34" charset="0"/>
                <a:cs typeface="Raavi" panose="020B0502040204020203" pitchFamily="34" charset="0"/>
              </a:rPr>
              <a:t>Эксперты</a:t>
            </a:r>
            <a:r>
              <a:rPr lang="en-US" b="1" dirty="0" smtClean="0">
                <a:ea typeface="Calibri" panose="020F0502020204030204" pitchFamily="34" charset="0"/>
                <a:cs typeface="Raavi" panose="020B0502040204020203" pitchFamily="34" charset="0"/>
              </a:rPr>
              <a:t>:</a:t>
            </a:r>
            <a:endParaRPr lang="en-US" b="1" dirty="0">
              <a:ea typeface="Calibri" panose="020F0502020204030204" pitchFamily="34" charset="0"/>
              <a:cs typeface="Raavi" panose="020B0502040204020203" pitchFamily="34" charset="0"/>
            </a:endParaRPr>
          </a:p>
          <a:p>
            <a:pPr marL="342900" lvl="0" indent="-342900" algn="just">
              <a:buFont typeface="+mj-lt"/>
              <a:buAutoNum type="arabicParenR"/>
              <a:tabLst>
                <a:tab pos="457200" algn="l"/>
              </a:tabLst>
            </a:pPr>
            <a:r>
              <a:rPr lang="ru-RU" dirty="0" smtClean="0">
                <a:ea typeface="Calibri" panose="020F0502020204030204" pitchFamily="34" charset="0"/>
                <a:cs typeface="Raavi" panose="020B0502040204020203" pitchFamily="34" charset="0"/>
              </a:rPr>
              <a:t>ДОМИНАНТА </a:t>
            </a:r>
            <a:r>
              <a:rPr lang="ru-RU" dirty="0" smtClean="0">
                <a:cs typeface="Times New Roman" pitchFamily="18" charset="0"/>
              </a:rPr>
              <a:t>ЛИЧНЫХ,</a:t>
            </a:r>
            <a:r>
              <a:rPr lang="ru-RU" dirty="0" smtClean="0"/>
              <a:t> </a:t>
            </a:r>
            <a:r>
              <a:rPr lang="ru-RU" dirty="0" smtClean="0">
                <a:cs typeface="Times New Roman" pitchFamily="18" charset="0"/>
              </a:rPr>
              <a:t>НЕФОРМАЛЬНЫХ КОНТАКТОВ  </a:t>
            </a:r>
          </a:p>
          <a:p>
            <a:pPr marL="342900" lvl="0" indent="-342900" algn="just">
              <a:tabLst>
                <a:tab pos="457200" algn="l"/>
              </a:tabLst>
            </a:pPr>
            <a:r>
              <a:rPr lang="en-US" dirty="0" smtClean="0">
                <a:ea typeface="Calibri" panose="020F0502020204030204" pitchFamily="34" charset="0"/>
                <a:cs typeface="Times New Roman" pitchFamily="18" charset="0"/>
              </a:rPr>
              <a:t>VERSUS</a:t>
            </a:r>
            <a:endParaRPr lang="ru-RU" dirty="0" smtClean="0">
              <a:ea typeface="Calibri" panose="020F0502020204030204" pitchFamily="34" charset="0"/>
              <a:cs typeface="Times New Roman" pitchFamily="18" charset="0"/>
            </a:endParaRPr>
          </a:p>
          <a:p>
            <a:pPr marL="342900" lvl="0" indent="-342900" algn="just">
              <a:buFont typeface="+mj-lt"/>
              <a:buAutoNum type="arabicParenR" startAt="2"/>
              <a:tabLst>
                <a:tab pos="457200" algn="l"/>
              </a:tabLst>
            </a:pPr>
            <a:r>
              <a:rPr lang="ru-RU" dirty="0" smtClean="0">
                <a:ea typeface="Calibri" panose="020F0502020204030204" pitchFamily="34" charset="0"/>
                <a:cs typeface="Raavi" panose="020B0502040204020203" pitchFamily="34" charset="0"/>
              </a:rPr>
              <a:t>ДОМИНАНТА СМИ </a:t>
            </a:r>
            <a:r>
              <a:rPr lang="ru-RU" dirty="0">
                <a:ea typeface="Calibri" panose="020F0502020204030204" pitchFamily="34" charset="0"/>
                <a:cs typeface="Raavi" panose="020B0502040204020203" pitchFamily="34" charset="0"/>
              </a:rPr>
              <a:t>и официальных </a:t>
            </a:r>
            <a:r>
              <a:rPr lang="ru-RU" dirty="0" smtClean="0">
                <a:ea typeface="Calibri" panose="020F0502020204030204" pitchFamily="34" charset="0"/>
                <a:cs typeface="Raavi" panose="020B0502040204020203" pitchFamily="34" charset="0"/>
              </a:rPr>
              <a:t>источников, </a:t>
            </a:r>
            <a:r>
              <a:rPr lang="ru-RU" dirty="0">
                <a:ea typeface="Calibri" panose="020F0502020204030204" pitchFamily="34" charset="0"/>
                <a:cs typeface="Raavi" panose="020B0502040204020203" pitchFamily="34" charset="0"/>
              </a:rPr>
              <a:t>при задействовании всех других </a:t>
            </a:r>
            <a:r>
              <a:rPr lang="ru-RU" dirty="0" smtClean="0">
                <a:ea typeface="Calibri" panose="020F0502020204030204" pitchFamily="34" charset="0"/>
                <a:cs typeface="Raavi" panose="020B0502040204020203" pitchFamily="34" charset="0"/>
              </a:rPr>
              <a:t>каналов</a:t>
            </a:r>
            <a:endParaRPr lang="ru-RU" dirty="0">
              <a:ea typeface="Calibri" panose="020F0502020204030204" pitchFamily="34" charset="0"/>
              <a:cs typeface="Raavi" panose="020B0502040204020203" pitchFamily="34" charset="0"/>
            </a:endParaRPr>
          </a:p>
          <a:p>
            <a:pPr marL="342900" lvl="0" indent="-342900" algn="just">
              <a:buFont typeface="+mj-lt"/>
              <a:buAutoNum type="arabicParenR" startAt="2"/>
              <a:tabLst>
                <a:tab pos="457200" algn="l"/>
              </a:tabLst>
            </a:pPr>
            <a:r>
              <a:rPr lang="ru-RU" dirty="0" smtClean="0">
                <a:ea typeface="Calibri" panose="020F0502020204030204" pitchFamily="34" charset="0"/>
                <a:cs typeface="Raavi" panose="020B0502040204020203" pitchFamily="34" charset="0"/>
              </a:rPr>
              <a:t>Наличие СПЕЦИАЛЬНОЙ ПЛОЩАДКИ, </a:t>
            </a:r>
            <a:r>
              <a:rPr lang="ru-RU" dirty="0">
                <a:ea typeface="Calibri" panose="020F0502020204030204" pitchFamily="34" charset="0"/>
                <a:cs typeface="Raavi" panose="020B0502040204020203" pitchFamily="34" charset="0"/>
              </a:rPr>
              <a:t>«третьего </a:t>
            </a:r>
            <a:r>
              <a:rPr lang="ru-RU" dirty="0" smtClean="0">
                <a:ea typeface="Calibri" panose="020F0502020204030204" pitchFamily="34" charset="0"/>
                <a:cs typeface="Raavi" panose="020B0502040204020203" pitchFamily="34" charset="0"/>
              </a:rPr>
              <a:t>места»</a:t>
            </a:r>
            <a:endParaRPr lang="ru-RU" dirty="0">
              <a:ea typeface="Calibri" panose="020F0502020204030204" pitchFamily="34" charset="0"/>
              <a:cs typeface="Raavi" panose="020B0502040204020203" pitchFamily="34" charset="0"/>
            </a:endParaRPr>
          </a:p>
          <a:p>
            <a:pPr marL="342900" lvl="0" indent="-342900" algn="just">
              <a:buFont typeface="+mj-lt"/>
              <a:buAutoNum type="arabicParenR" startAt="2"/>
              <a:tabLst>
                <a:tab pos="457200" algn="l"/>
              </a:tabLst>
            </a:pPr>
            <a:r>
              <a:rPr lang="ru-RU" dirty="0" smtClean="0">
                <a:ea typeface="Calibri" panose="020F0502020204030204" pitchFamily="34" charset="0"/>
                <a:cs typeface="Raavi" panose="020B0502040204020203" pitchFamily="34" charset="0"/>
              </a:rPr>
              <a:t>Все </a:t>
            </a:r>
            <a:r>
              <a:rPr lang="ru-RU" dirty="0" smtClean="0">
                <a:ea typeface="Calibri" panose="020F0502020204030204" pitchFamily="34" charset="0"/>
                <a:cs typeface="Raavi" panose="020B0502040204020203" pitchFamily="34" charset="0"/>
              </a:rPr>
              <a:t>УДОВЛЕТВОРИТЕЛЬНО В РЕСУРСНОМ ПЛАНЕ, </a:t>
            </a:r>
            <a:r>
              <a:rPr lang="ru-RU" dirty="0">
                <a:ea typeface="Calibri" panose="020F0502020204030204" pitchFamily="34" charset="0"/>
                <a:cs typeface="Raavi" panose="020B0502040204020203" pitchFamily="34" charset="0"/>
              </a:rPr>
              <a:t>но важно далее совершенствовать качество (содержание, точность, адресность) информирования целевой </a:t>
            </a:r>
            <a:r>
              <a:rPr lang="ru-RU" dirty="0" smtClean="0">
                <a:ea typeface="Calibri" panose="020F0502020204030204" pitchFamily="34" charset="0"/>
                <a:cs typeface="Raavi" panose="020B0502040204020203" pitchFamily="34" charset="0"/>
              </a:rPr>
              <a:t>аудитории</a:t>
            </a:r>
          </a:p>
          <a:p>
            <a:pPr lvl="0" algn="just">
              <a:tabLst>
                <a:tab pos="457200" algn="l"/>
              </a:tabLst>
            </a:pPr>
            <a:r>
              <a:rPr lang="ru-RU" b="1" dirty="0" smtClean="0">
                <a:ea typeface="Calibri" panose="020F0502020204030204" pitchFamily="34" charset="0"/>
                <a:cs typeface="Raavi" panose="020B0502040204020203" pitchFamily="34" charset="0"/>
              </a:rPr>
              <a:t>ДФГ</a:t>
            </a:r>
            <a:r>
              <a:rPr lang="en-US" b="1" dirty="0">
                <a:ea typeface="Calibri" panose="020F0502020204030204" pitchFamily="34" charset="0"/>
                <a:cs typeface="Raavi" panose="020B0502040204020203" pitchFamily="34" charset="0"/>
              </a:rPr>
              <a:t>:</a:t>
            </a:r>
          </a:p>
          <a:p>
            <a:pPr marL="342900" lvl="0" indent="-342900" algn="just">
              <a:buAutoNum type="arabicParenR"/>
              <a:tabLst>
                <a:tab pos="457200" algn="l"/>
              </a:tabLst>
            </a:pPr>
            <a:r>
              <a:rPr lang="ru-RU" dirty="0">
                <a:ea typeface="Calibri" panose="020F0502020204030204" pitchFamily="34" charset="0"/>
                <a:cs typeface="Raavi" panose="020B0502040204020203" pitchFamily="34" charset="0"/>
              </a:rPr>
              <a:t>Должен быть общий «стержень», координирующий тематическую информацию, публикуемую в разных источниках </a:t>
            </a:r>
            <a:endParaRPr lang="ru-RU" dirty="0" smtClean="0">
              <a:ea typeface="Calibri" panose="020F0502020204030204" pitchFamily="34" charset="0"/>
              <a:cs typeface="Raavi" panose="020B0502040204020203" pitchFamily="34" charset="0"/>
            </a:endParaRPr>
          </a:p>
          <a:p>
            <a:pPr marL="342900" lvl="0" indent="-342900" algn="just">
              <a:buAutoNum type="arabicParenR"/>
              <a:tabLst>
                <a:tab pos="457200" algn="l"/>
              </a:tabLst>
            </a:pPr>
            <a:r>
              <a:rPr lang="ru-RU" dirty="0" smtClean="0">
                <a:ea typeface="Calibri" panose="020F0502020204030204" pitchFamily="34" charset="0"/>
                <a:cs typeface="Raavi" panose="020B0502040204020203" pitchFamily="34" charset="0"/>
              </a:rPr>
              <a:t>Интернет </a:t>
            </a:r>
            <a:r>
              <a:rPr lang="ru-RU" dirty="0">
                <a:ea typeface="Calibri" panose="020F0502020204030204" pitchFamily="34" charset="0"/>
                <a:cs typeface="Raavi" panose="020B0502040204020203" pitchFamily="34" charset="0"/>
              </a:rPr>
              <a:t>и социальные сети освещают деятельность НКО значительно лучше, чем печатные и другие СМИ, но слишком специализированы и не выходят за пределы своей целевой аудитории, а также не всегда гарантируют подлинность информации, в чем не могут заменить прессу и </a:t>
            </a:r>
            <a:r>
              <a:rPr lang="ru-RU" dirty="0" smtClean="0">
                <a:ea typeface="Calibri" panose="020F0502020204030204" pitchFamily="34" charset="0"/>
                <a:cs typeface="Raavi" panose="020B0502040204020203" pitchFamily="34" charset="0"/>
              </a:rPr>
              <a:t>ТВ</a:t>
            </a:r>
            <a:endParaRPr lang="ru-RU" dirty="0">
              <a:ea typeface="Calibri" panose="020F0502020204030204" pitchFamily="34" charset="0"/>
              <a:cs typeface="Raavi" panose="020B0502040204020203" pitchFamily="34" charset="0"/>
            </a:endParaRPr>
          </a:p>
          <a:p>
            <a:pPr marL="342900" lvl="0" indent="-342900" algn="just">
              <a:buAutoNum type="arabicParenR"/>
              <a:tabLst>
                <a:tab pos="457200" algn="l"/>
              </a:tabLst>
            </a:pPr>
            <a:r>
              <a:rPr lang="ru-RU" dirty="0">
                <a:ea typeface="Calibri" panose="020F0502020204030204" pitchFamily="34" charset="0"/>
                <a:cs typeface="Raavi" panose="020B0502040204020203" pitchFamily="34" charset="0"/>
              </a:rPr>
              <a:t>Не хватает анонсирующей информации, в сравнении с информированием </a:t>
            </a:r>
            <a:r>
              <a:rPr lang="en-US" dirty="0">
                <a:ea typeface="Calibri" panose="020F0502020204030204" pitchFamily="34" charset="0"/>
                <a:cs typeface="Raavi" panose="020B0502040204020203" pitchFamily="34" charset="0"/>
              </a:rPr>
              <a:t>post factum</a:t>
            </a:r>
            <a:r>
              <a:rPr lang="ru-RU" dirty="0">
                <a:ea typeface="Calibri" panose="020F0502020204030204" pitchFamily="34" charset="0"/>
                <a:cs typeface="Raavi" panose="020B0502040204020203" pitchFamily="34" charset="0"/>
              </a:rPr>
              <a:t>.</a:t>
            </a:r>
          </a:p>
          <a:p>
            <a:pPr marL="342900" lvl="0" indent="-342900" algn="just">
              <a:buFont typeface="+mj-lt"/>
              <a:buAutoNum type="arabicParenR" startAt="2"/>
              <a:tabLst>
                <a:tab pos="457200" algn="l"/>
              </a:tabLst>
            </a:pPr>
            <a:endParaRPr lang="ru-RU" dirty="0">
              <a:ea typeface="Calibri" panose="020F0502020204030204" pitchFamily="34" charset="0"/>
              <a:cs typeface="Raavi" panose="020B0502040204020203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128F41CF-2DA0-488D-B1FB-3A71F91296E8}"/>
              </a:ext>
            </a:extLst>
          </p:cNvPr>
          <p:cNvSpPr/>
          <p:nvPr/>
        </p:nvSpPr>
        <p:spPr>
          <a:xfrm>
            <a:off x="759655" y="137471"/>
            <a:ext cx="11099409" cy="5305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ru-RU" sz="2800" b="1" dirty="0">
                <a:effectLst/>
                <a:ea typeface="Calibri" panose="020F0502020204030204" pitchFamily="34" charset="0"/>
                <a:cs typeface="Raavi" panose="020B0502040204020203" pitchFamily="34" charset="0"/>
              </a:rPr>
              <a:t>Наиболее оптимальные способы и каналы коммуникации</a:t>
            </a:r>
            <a:endParaRPr lang="ru-RU" sz="2400" b="1" dirty="0">
              <a:effectLst/>
              <a:ea typeface="Calibri" panose="020F0502020204030204" pitchFamily="34" charset="0"/>
              <a:cs typeface="Raavi" panose="020B0502040204020203" pitchFamily="34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43C37A9D-C071-4818-8BA2-A2683BFFD899}"/>
              </a:ext>
            </a:extLst>
          </p:cNvPr>
          <p:cNvSpPr/>
          <p:nvPr/>
        </p:nvSpPr>
        <p:spPr>
          <a:xfrm>
            <a:off x="605243" y="5306836"/>
            <a:ext cx="1035013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/>
            <a:r>
              <a:rPr lang="ru-RU" b="1" i="1" dirty="0">
                <a:ea typeface="Calibri" panose="020F0502020204030204" pitchFamily="34" charset="0"/>
                <a:cs typeface="Raavi" panose="020B0502040204020203" pitchFamily="34" charset="0"/>
              </a:rPr>
              <a:t>РЕКОМЕНДАЦИЯ: </a:t>
            </a:r>
            <a:r>
              <a:rPr lang="ru-RU" sz="2000" i="1" dirty="0" smtClean="0">
                <a:ea typeface="Calibri" panose="020F0502020204030204" pitchFamily="34" charset="0"/>
                <a:cs typeface="Raavi" panose="020B0502040204020203" pitchFamily="34" charset="0"/>
              </a:rPr>
              <a:t>организовать </a:t>
            </a:r>
            <a:r>
              <a:rPr lang="ru-RU" sz="2000" i="1" dirty="0">
                <a:ea typeface="Calibri" panose="020F0502020204030204" pitchFamily="34" charset="0"/>
                <a:cs typeface="Raavi" panose="020B0502040204020203" pitchFamily="34" charset="0"/>
              </a:rPr>
              <a:t>общественную </a:t>
            </a:r>
            <a:r>
              <a:rPr lang="ru-RU" sz="2000" i="1" dirty="0" smtClean="0">
                <a:ea typeface="Calibri" panose="020F0502020204030204" pitchFamily="34" charset="0"/>
                <a:cs typeface="Raavi" panose="020B0502040204020203" pitchFamily="34" charset="0"/>
              </a:rPr>
              <a:t>(независимую </a:t>
            </a:r>
            <a:r>
              <a:rPr lang="ru-RU" sz="2000" i="1" dirty="0">
                <a:ea typeface="Calibri" panose="020F0502020204030204" pitchFamily="34" charset="0"/>
                <a:cs typeface="Raavi" panose="020B0502040204020203" pitchFamily="34" charset="0"/>
              </a:rPr>
              <a:t>от властных структур) площадку, выполняющую функции информационно-координирующего центра благотворительных и волонтёрских практик в регионе.</a:t>
            </a:r>
            <a:endParaRPr lang="ru-RU" sz="2000" dirty="0">
              <a:effectLst/>
              <a:ea typeface="Calibri" panose="020F0502020204030204" pitchFamily="34" charset="0"/>
              <a:cs typeface="Raav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9043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="" xmlns:a16="http://schemas.microsoft.com/office/drawing/2014/main" id="{D8DC2B7B-E1EC-42BF-AC33-B282793B71ED}"/>
              </a:ext>
            </a:extLst>
          </p:cNvPr>
          <p:cNvSpPr/>
          <p:nvPr/>
        </p:nvSpPr>
        <p:spPr>
          <a:xfrm>
            <a:off x="759655" y="572271"/>
            <a:ext cx="12000411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tabLst>
                <a:tab pos="457200" algn="l"/>
              </a:tabLst>
            </a:pPr>
            <a:r>
              <a:rPr lang="ru-RU" sz="1600" dirty="0" smtClean="0">
                <a:ea typeface="Calibri" panose="020F0502020204030204" pitchFamily="34" charset="0"/>
                <a:cs typeface="Raavi" panose="020B0502040204020203" pitchFamily="34" charset="0"/>
              </a:rPr>
              <a:t>Иисус Христос</a:t>
            </a:r>
          </a:p>
          <a:p>
            <a:pPr lvl="0" algn="just">
              <a:tabLst>
                <a:tab pos="457200" algn="l"/>
              </a:tabLst>
            </a:pPr>
            <a:r>
              <a:rPr lang="ru-RU" sz="1600" b="1" dirty="0">
                <a:ea typeface="Calibri" panose="020F0502020204030204" pitchFamily="34" charset="0"/>
                <a:cs typeface="Raavi" panose="020B0502040204020203" pitchFamily="34" charset="0"/>
              </a:rPr>
              <a:t>В мире</a:t>
            </a:r>
            <a:r>
              <a:rPr lang="en-US" sz="1600" b="1" dirty="0">
                <a:ea typeface="Calibri" panose="020F0502020204030204" pitchFamily="34" charset="0"/>
                <a:cs typeface="Raavi" panose="020B0502040204020203" pitchFamily="34" charset="0"/>
              </a:rPr>
              <a:t>:</a:t>
            </a:r>
          </a:p>
          <a:p>
            <a:pPr lvl="0" algn="just">
              <a:tabLst>
                <a:tab pos="457200" algn="l"/>
              </a:tabLst>
            </a:pPr>
            <a:r>
              <a:rPr lang="ru-RU" sz="1600" dirty="0" smtClean="0">
                <a:ea typeface="Calibri" panose="020F0502020204030204" pitchFamily="34" charset="0"/>
                <a:cs typeface="Raavi" panose="020B0502040204020203" pitchFamily="34" charset="0"/>
              </a:rPr>
              <a:t> </a:t>
            </a:r>
            <a:r>
              <a:rPr lang="ru-RU" sz="1600" dirty="0">
                <a:ea typeface="Calibri" panose="020F0502020204030204" pitchFamily="34" charset="0"/>
                <a:cs typeface="Raavi" panose="020B0502040204020203" pitchFamily="34" charset="0"/>
              </a:rPr>
              <a:t>Грета </a:t>
            </a:r>
            <a:r>
              <a:rPr lang="ru-RU" sz="1600" dirty="0" err="1">
                <a:ea typeface="Calibri" panose="020F0502020204030204" pitchFamily="34" charset="0"/>
                <a:cs typeface="Raavi" panose="020B0502040204020203" pitchFamily="34" charset="0"/>
              </a:rPr>
              <a:t>Тунберг</a:t>
            </a:r>
            <a:endParaRPr lang="ru-RU" sz="1600" dirty="0">
              <a:ea typeface="Calibri" panose="020F0502020204030204" pitchFamily="34" charset="0"/>
              <a:cs typeface="Raavi" panose="020B0502040204020203" pitchFamily="34" charset="0"/>
            </a:endParaRPr>
          </a:p>
          <a:p>
            <a:pPr lvl="0" algn="just">
              <a:tabLst>
                <a:tab pos="457200" algn="l"/>
              </a:tabLst>
            </a:pPr>
            <a:r>
              <a:rPr lang="ru-RU" sz="1600" b="1" dirty="0" smtClean="0">
                <a:ea typeface="Calibri" panose="020F0502020204030204" pitchFamily="34" charset="0"/>
                <a:cs typeface="Raavi" panose="020B0502040204020203" pitchFamily="34" charset="0"/>
              </a:rPr>
              <a:t>В </a:t>
            </a:r>
            <a:r>
              <a:rPr lang="ru-RU" sz="1600" b="1" dirty="0">
                <a:ea typeface="Calibri" panose="020F0502020204030204" pitchFamily="34" charset="0"/>
                <a:cs typeface="Raavi" panose="020B0502040204020203" pitchFamily="34" charset="0"/>
              </a:rPr>
              <a:t>России</a:t>
            </a:r>
            <a:r>
              <a:rPr lang="en-US" sz="1600" b="1" dirty="0">
                <a:ea typeface="Calibri" panose="020F0502020204030204" pitchFamily="34" charset="0"/>
                <a:cs typeface="Raavi" panose="020B0502040204020203" pitchFamily="34" charset="0"/>
              </a:rPr>
              <a:t>:</a:t>
            </a:r>
            <a:endParaRPr lang="ru-RU" sz="1600" b="1" dirty="0">
              <a:ea typeface="Calibri" panose="020F0502020204030204" pitchFamily="34" charset="0"/>
              <a:cs typeface="Raavi" panose="020B0502040204020203" pitchFamily="34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1600" dirty="0">
                <a:ea typeface="Calibri" panose="020F0502020204030204" pitchFamily="34" charset="0"/>
                <a:cs typeface="Raavi" panose="020B0502040204020203" pitchFamily="34" charset="0"/>
              </a:rPr>
              <a:t>Чулпан Хаматова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1600" dirty="0" err="1">
                <a:ea typeface="Calibri" panose="020F0502020204030204" pitchFamily="34" charset="0"/>
                <a:cs typeface="Raavi" panose="020B0502040204020203" pitchFamily="34" charset="0"/>
              </a:rPr>
              <a:t>Нюта</a:t>
            </a:r>
            <a:r>
              <a:rPr lang="ru-RU" sz="1600" dirty="0">
                <a:ea typeface="Calibri" panose="020F0502020204030204" pitchFamily="34" charset="0"/>
                <a:cs typeface="Raavi" panose="020B0502040204020203" pitchFamily="34" charset="0"/>
              </a:rPr>
              <a:t> </a:t>
            </a:r>
            <a:r>
              <a:rPr lang="ru-RU" sz="1600" dirty="0" err="1">
                <a:ea typeface="Calibri" panose="020F0502020204030204" pitchFamily="34" charset="0"/>
                <a:cs typeface="Raavi" panose="020B0502040204020203" pitchFamily="34" charset="0"/>
              </a:rPr>
              <a:t>Федермессер</a:t>
            </a:r>
            <a:endParaRPr lang="ru-RU" sz="1600" dirty="0">
              <a:ea typeface="Calibri" panose="020F0502020204030204" pitchFamily="34" charset="0"/>
              <a:cs typeface="Raavi" panose="020B0502040204020203" pitchFamily="34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1600" dirty="0">
                <a:ea typeface="Calibri" panose="020F0502020204030204" pitchFamily="34" charset="0"/>
                <a:cs typeface="Raavi" panose="020B0502040204020203" pitchFamily="34" charset="0"/>
              </a:rPr>
              <a:t>Константин </a:t>
            </a:r>
            <a:r>
              <a:rPr lang="ru-RU" sz="1600" dirty="0" smtClean="0">
                <a:ea typeface="Calibri" panose="020F0502020204030204" pitchFamily="34" charset="0"/>
                <a:cs typeface="Raavi" panose="020B0502040204020203" pitchFamily="34" charset="0"/>
              </a:rPr>
              <a:t>Хабенский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1600" dirty="0" smtClean="0">
                <a:ea typeface="Calibri" panose="020F0502020204030204" pitchFamily="34" charset="0"/>
                <a:cs typeface="Raavi" panose="020B0502040204020203" pitchFamily="34" charset="0"/>
              </a:rPr>
              <a:t>Владимир </a:t>
            </a:r>
            <a:r>
              <a:rPr lang="ru-RU" sz="1600" dirty="0">
                <a:ea typeface="Calibri" panose="020F0502020204030204" pitchFamily="34" charset="0"/>
                <a:cs typeface="Raavi" panose="020B0502040204020203" pitchFamily="34" charset="0"/>
              </a:rPr>
              <a:t>Владимирович </a:t>
            </a:r>
            <a:r>
              <a:rPr lang="ru-RU" sz="1600" dirty="0" smtClean="0">
                <a:ea typeface="Calibri" panose="020F0502020204030204" pitchFamily="34" charset="0"/>
                <a:cs typeface="Raavi" panose="020B0502040204020203" pitchFamily="34" charset="0"/>
              </a:rPr>
              <a:t>Путин</a:t>
            </a:r>
            <a:endParaRPr lang="ru-RU" sz="1600" dirty="0">
              <a:ea typeface="Calibri" panose="020F0502020204030204" pitchFamily="34" charset="0"/>
              <a:cs typeface="Raavi" panose="020B0502040204020203" pitchFamily="34" charset="0"/>
            </a:endParaRPr>
          </a:p>
          <a:p>
            <a:pPr marL="342900" lvl="0" indent="-342900" algn="just">
              <a:buAutoNum type="arabicParenR"/>
              <a:tabLst>
                <a:tab pos="457200" algn="l"/>
              </a:tabLst>
            </a:pPr>
            <a:endParaRPr lang="ru-RU" sz="1600" dirty="0">
              <a:ea typeface="Calibri" panose="020F0502020204030204" pitchFamily="34" charset="0"/>
              <a:cs typeface="Raavi" panose="020B0502040204020203" pitchFamily="34" charset="0"/>
            </a:endParaRPr>
          </a:p>
          <a:p>
            <a:pPr lvl="0" algn="just">
              <a:tabLst>
                <a:tab pos="457200" algn="l"/>
              </a:tabLst>
            </a:pPr>
            <a:r>
              <a:rPr lang="ru-RU" sz="1600" b="1" dirty="0" smtClean="0">
                <a:ea typeface="Calibri" panose="020F0502020204030204" pitchFamily="34" charset="0"/>
                <a:cs typeface="Raavi" panose="020B0502040204020203" pitchFamily="34" charset="0"/>
              </a:rPr>
              <a:t>В </a:t>
            </a:r>
            <a:r>
              <a:rPr lang="ru-RU" sz="1600" b="1" dirty="0">
                <a:ea typeface="Calibri" panose="020F0502020204030204" pitchFamily="34" charset="0"/>
                <a:cs typeface="Raavi" panose="020B0502040204020203" pitchFamily="34" charset="0"/>
              </a:rPr>
              <a:t>регионе</a:t>
            </a:r>
            <a:r>
              <a:rPr lang="en-US" sz="1600" b="1" dirty="0">
                <a:ea typeface="Calibri" panose="020F0502020204030204" pitchFamily="34" charset="0"/>
                <a:cs typeface="Raavi" panose="020B0502040204020203" pitchFamily="34" charset="0"/>
              </a:rPr>
              <a:t>:</a:t>
            </a:r>
            <a:endParaRPr lang="ru-RU" sz="1600" b="1" dirty="0">
              <a:ea typeface="Calibri" panose="020F0502020204030204" pitchFamily="34" charset="0"/>
              <a:cs typeface="Raavi" panose="020B0502040204020203" pitchFamily="34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1400" dirty="0">
                <a:ea typeface="Calibri" panose="020F0502020204030204" pitchFamily="34" charset="0"/>
                <a:cs typeface="Raavi" panose="020B0502040204020203" pitchFamily="34" charset="0"/>
              </a:rPr>
              <a:t>Евгения </a:t>
            </a:r>
            <a:r>
              <a:rPr lang="ru-RU" sz="1400" dirty="0" smtClean="0">
                <a:ea typeface="Calibri" panose="020F0502020204030204" pitchFamily="34" charset="0"/>
                <a:cs typeface="Raavi" panose="020B0502040204020203" pitchFamily="34" charset="0"/>
              </a:rPr>
              <a:t>Кондратюк </a:t>
            </a:r>
            <a:r>
              <a:rPr lang="ru-RU" sz="1400" dirty="0" smtClean="0">
                <a:ea typeface="Calibri" panose="020F0502020204030204" pitchFamily="34" charset="0"/>
                <a:cs typeface="Raavi" panose="020B0502040204020203" pitchFamily="34" charset="0"/>
              </a:rPr>
              <a:t>–символ </a:t>
            </a:r>
            <a:r>
              <a:rPr lang="ru-RU" sz="1400" dirty="0">
                <a:ea typeface="Calibri" panose="020F0502020204030204" pitchFamily="34" charset="0"/>
                <a:cs typeface="Raavi" panose="020B0502040204020203" pitchFamily="34" charset="0"/>
              </a:rPr>
              <a:t>сильного организатора</a:t>
            </a:r>
            <a:r>
              <a:rPr lang="en-US" sz="1400" dirty="0">
                <a:ea typeface="Calibri" panose="020F0502020204030204" pitchFamily="34" charset="0"/>
                <a:cs typeface="Raavi" panose="020B0502040204020203" pitchFamily="34" charset="0"/>
              </a:rPr>
              <a:t> </a:t>
            </a:r>
            <a:r>
              <a:rPr lang="en-US" sz="1400" i="1" dirty="0">
                <a:ea typeface="Calibri" panose="020F0502020204030204" pitchFamily="34" charset="0"/>
                <a:cs typeface="Raavi" panose="020B0502040204020203" pitchFamily="34" charset="0"/>
              </a:rPr>
              <a:t>(</a:t>
            </a:r>
            <a:r>
              <a:rPr lang="ru-RU" sz="1400" i="1" dirty="0">
                <a:ea typeface="Calibri" panose="020F0502020204030204" pitchFamily="34" charset="0"/>
                <a:cs typeface="Raavi" panose="020B0502040204020203" pitchFamily="34" charset="0"/>
              </a:rPr>
              <a:t>НКО «Святое Белогорье против детского рака»</a:t>
            </a:r>
            <a:r>
              <a:rPr lang="en-US" sz="1400" i="1" dirty="0" smtClean="0">
                <a:ea typeface="Calibri" panose="020F0502020204030204" pitchFamily="34" charset="0"/>
                <a:cs typeface="Raavi" panose="020B0502040204020203" pitchFamily="34" charset="0"/>
              </a:rPr>
              <a:t>)</a:t>
            </a:r>
            <a:endParaRPr lang="ru-RU" sz="1400" dirty="0">
              <a:ea typeface="Calibri" panose="020F0502020204030204" pitchFamily="34" charset="0"/>
              <a:cs typeface="Raavi" panose="020B0502040204020203" pitchFamily="34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1400" dirty="0">
                <a:ea typeface="Calibri" panose="020F0502020204030204" pitchFamily="34" charset="0"/>
                <a:cs typeface="Raavi" panose="020B0502040204020203" pitchFamily="34" charset="0"/>
              </a:rPr>
              <a:t>Активисты </a:t>
            </a:r>
            <a:r>
              <a:rPr lang="ru-RU" sz="1400" i="1" dirty="0">
                <a:ea typeface="Calibri" panose="020F0502020204030204" pitchFamily="34" charset="0"/>
                <a:cs typeface="Raavi" panose="020B0502040204020203" pitchFamily="34" charset="0"/>
              </a:rPr>
              <a:t>«Скорой молодежной помощи</a:t>
            </a:r>
            <a:r>
              <a:rPr lang="ru-RU" sz="1400" i="1" dirty="0" smtClean="0">
                <a:ea typeface="Calibri" panose="020F0502020204030204" pitchFamily="34" charset="0"/>
                <a:cs typeface="Raavi" panose="020B0502040204020203" pitchFamily="34" charset="0"/>
              </a:rPr>
              <a:t>»,</a:t>
            </a:r>
            <a:r>
              <a:rPr lang="ru-RU" sz="1400" dirty="0" smtClean="0">
                <a:ea typeface="Calibri" panose="020F0502020204030204" pitchFamily="34" charset="0"/>
                <a:cs typeface="Raavi" panose="020B0502040204020203" pitchFamily="34" charset="0"/>
              </a:rPr>
              <a:t> лидер Антон </a:t>
            </a:r>
            <a:r>
              <a:rPr lang="ru-RU" sz="1400" dirty="0" smtClean="0">
                <a:ea typeface="Calibri" panose="020F0502020204030204" pitchFamily="34" charset="0"/>
                <a:cs typeface="Raavi" panose="020B0502040204020203" pitchFamily="34" charset="0"/>
              </a:rPr>
              <a:t>Андросов</a:t>
            </a:r>
            <a:endParaRPr lang="ru-RU" sz="1400" dirty="0">
              <a:ea typeface="Calibri" panose="020F0502020204030204" pitchFamily="34" charset="0"/>
              <a:cs typeface="Raavi" panose="020B0502040204020203" pitchFamily="34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1400" dirty="0">
                <a:ea typeface="Calibri" panose="020F0502020204030204" pitchFamily="34" charset="0"/>
                <a:cs typeface="Raavi" panose="020B0502040204020203" pitchFamily="34" charset="0"/>
              </a:rPr>
              <a:t>Активисты </a:t>
            </a:r>
            <a:r>
              <a:rPr lang="ru-RU" sz="1400" i="1" dirty="0">
                <a:ea typeface="Calibri" panose="020F0502020204030204" pitchFamily="34" charset="0"/>
                <a:cs typeface="Raavi" panose="020B0502040204020203" pitchFamily="34" charset="0"/>
              </a:rPr>
              <a:t>«Лиза </a:t>
            </a:r>
            <a:r>
              <a:rPr lang="ru-RU" sz="1400" i="1" dirty="0" err="1">
                <a:ea typeface="Calibri" panose="020F0502020204030204" pitchFamily="34" charset="0"/>
                <a:cs typeface="Raavi" panose="020B0502040204020203" pitchFamily="34" charset="0"/>
              </a:rPr>
              <a:t>Алерт</a:t>
            </a:r>
            <a:r>
              <a:rPr lang="ru-RU" sz="1400" i="1" dirty="0">
                <a:ea typeface="Calibri" panose="020F0502020204030204" pitchFamily="34" charset="0"/>
                <a:cs typeface="Raavi" panose="020B0502040204020203" pitchFamily="34" charset="0"/>
              </a:rPr>
              <a:t>»</a:t>
            </a:r>
            <a:r>
              <a:rPr lang="ru-RU" sz="1400" dirty="0">
                <a:ea typeface="Calibri" panose="020F0502020204030204" pitchFamily="34" charset="0"/>
                <a:cs typeface="Raavi" panose="020B0502040204020203" pitchFamily="34" charset="0"/>
              </a:rPr>
              <a:t>, </a:t>
            </a:r>
            <a:r>
              <a:rPr lang="ru-RU" sz="1400" dirty="0" smtClean="0">
                <a:ea typeface="Calibri" panose="020F0502020204030204" pitchFamily="34" charset="0"/>
                <a:cs typeface="Raavi" panose="020B0502040204020203" pitchFamily="34" charset="0"/>
              </a:rPr>
              <a:t>лидер Елизавета </a:t>
            </a:r>
            <a:r>
              <a:rPr lang="ru-RU" sz="1400" dirty="0" smtClean="0">
                <a:ea typeface="Calibri" panose="020F0502020204030204" pitchFamily="34" charset="0"/>
                <a:cs typeface="Raavi" panose="020B0502040204020203" pitchFamily="34" charset="0"/>
              </a:rPr>
              <a:t>Кравцова</a:t>
            </a:r>
            <a:endParaRPr lang="ru-RU" sz="1400" dirty="0">
              <a:ea typeface="Calibri" panose="020F0502020204030204" pitchFamily="34" charset="0"/>
              <a:cs typeface="Raavi" panose="020B0502040204020203" pitchFamily="34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1400" dirty="0">
                <a:ea typeface="Calibri" panose="020F0502020204030204" pitchFamily="34" charset="0"/>
                <a:cs typeface="Raavi" panose="020B0502040204020203" pitchFamily="34" charset="0"/>
              </a:rPr>
              <a:t>Дмитрий Пащенко </a:t>
            </a:r>
            <a:r>
              <a:rPr lang="ru-RU" sz="1400" i="1" dirty="0">
                <a:ea typeface="Calibri" panose="020F0502020204030204" pitchFamily="34" charset="0"/>
                <a:cs typeface="Raavi" panose="020B0502040204020203" pitchFamily="34" charset="0"/>
              </a:rPr>
              <a:t>(Фонд «Рука помощи</a:t>
            </a:r>
            <a:r>
              <a:rPr lang="ru-RU" sz="1400" i="1" dirty="0" smtClean="0">
                <a:ea typeface="Calibri" panose="020F0502020204030204" pitchFamily="34" charset="0"/>
                <a:cs typeface="Raavi" panose="020B0502040204020203" pitchFamily="34" charset="0"/>
              </a:rPr>
              <a:t>»)</a:t>
            </a:r>
            <a:endParaRPr lang="ru-RU" sz="1400" i="1" dirty="0">
              <a:ea typeface="Calibri" panose="020F0502020204030204" pitchFamily="34" charset="0"/>
              <a:cs typeface="Raavi" panose="020B0502040204020203" pitchFamily="34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1400" dirty="0">
                <a:ea typeface="Calibri" panose="020F0502020204030204" pitchFamily="34" charset="0"/>
                <a:cs typeface="Raavi" panose="020B0502040204020203" pitchFamily="34" charset="0"/>
              </a:rPr>
              <a:t>Татьяна </a:t>
            </a:r>
            <a:r>
              <a:rPr lang="ru-RU" sz="1400" dirty="0" err="1">
                <a:ea typeface="Calibri" panose="020F0502020204030204" pitchFamily="34" charset="0"/>
                <a:cs typeface="Raavi" panose="020B0502040204020203" pitchFamily="34" charset="0"/>
              </a:rPr>
              <a:t>Салихзяновна</a:t>
            </a:r>
            <a:r>
              <a:rPr lang="ru-RU" sz="1400" dirty="0">
                <a:ea typeface="Calibri" panose="020F0502020204030204" pitchFamily="34" charset="0"/>
                <a:cs typeface="Raavi" panose="020B0502040204020203" pitchFamily="34" charset="0"/>
              </a:rPr>
              <a:t> Шаповалова </a:t>
            </a:r>
            <a:r>
              <a:rPr lang="ru-RU" sz="1400" i="1" dirty="0">
                <a:ea typeface="Calibri" panose="020F0502020204030204" pitchFamily="34" charset="0"/>
                <a:cs typeface="Raavi" panose="020B0502040204020203" pitchFamily="34" charset="0"/>
              </a:rPr>
              <a:t>(Женский футбольный клуб «Олимп</a:t>
            </a:r>
            <a:r>
              <a:rPr lang="ru-RU" sz="1400" i="1" dirty="0" smtClean="0">
                <a:ea typeface="Calibri" panose="020F0502020204030204" pitchFamily="34" charset="0"/>
                <a:cs typeface="Raavi" panose="020B0502040204020203" pitchFamily="34" charset="0"/>
              </a:rPr>
              <a:t>»)</a:t>
            </a:r>
            <a:endParaRPr lang="ru-RU" sz="1400" i="1" dirty="0">
              <a:ea typeface="Calibri" panose="020F0502020204030204" pitchFamily="34" charset="0"/>
              <a:cs typeface="Raavi" panose="020B0502040204020203" pitchFamily="34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1400" dirty="0">
                <a:ea typeface="Calibri" panose="020F0502020204030204" pitchFamily="34" charset="0"/>
                <a:cs typeface="Raavi" panose="020B0502040204020203" pitchFamily="34" charset="0"/>
              </a:rPr>
              <a:t>Елена Вячеславовна </a:t>
            </a:r>
            <a:r>
              <a:rPr lang="ru-RU" sz="1400" dirty="0" err="1">
                <a:ea typeface="Calibri" panose="020F0502020204030204" pitchFamily="34" charset="0"/>
                <a:cs typeface="Raavi" panose="020B0502040204020203" pitchFamily="34" charset="0"/>
              </a:rPr>
              <a:t>Гулунова</a:t>
            </a:r>
            <a:r>
              <a:rPr lang="ru-RU" sz="1400" dirty="0">
                <a:ea typeface="Calibri" panose="020F0502020204030204" pitchFamily="34" charset="0"/>
                <a:cs typeface="Raavi" panose="020B0502040204020203" pitchFamily="34" charset="0"/>
              </a:rPr>
              <a:t> </a:t>
            </a:r>
            <a:r>
              <a:rPr lang="ru-RU" sz="1400" i="1" dirty="0">
                <a:ea typeface="Calibri" panose="020F0502020204030204" pitchFamily="34" charset="0"/>
                <a:cs typeface="Raavi" panose="020B0502040204020203" pitchFamily="34" charset="0"/>
              </a:rPr>
              <a:t>(«Ассоциация многодетных семей</a:t>
            </a:r>
            <a:r>
              <a:rPr lang="ru-RU" sz="1400" i="1" dirty="0" smtClean="0">
                <a:ea typeface="Calibri" panose="020F0502020204030204" pitchFamily="34" charset="0"/>
                <a:cs typeface="Raavi" panose="020B0502040204020203" pitchFamily="34" charset="0"/>
              </a:rPr>
              <a:t>»)</a:t>
            </a:r>
            <a:endParaRPr lang="ru-RU" sz="1400" dirty="0">
              <a:ea typeface="Calibri" panose="020F0502020204030204" pitchFamily="34" charset="0"/>
              <a:cs typeface="Raavi" panose="020B0502040204020203" pitchFamily="34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1400" dirty="0">
                <a:ea typeface="Calibri" panose="020F0502020204030204" pitchFamily="34" charset="0"/>
                <a:cs typeface="Raavi" panose="020B0502040204020203" pitchFamily="34" charset="0"/>
              </a:rPr>
              <a:t>Игорь Иванович Богач </a:t>
            </a:r>
            <a:r>
              <a:rPr lang="ru-RU" sz="1400" i="1" dirty="0">
                <a:ea typeface="Calibri" panose="020F0502020204030204" pitchFamily="34" charset="0"/>
                <a:cs typeface="Raavi" panose="020B0502040204020203" pitchFamily="34" charset="0"/>
              </a:rPr>
              <a:t>(«Общество пострадавших от воздействиях радиации</a:t>
            </a:r>
            <a:r>
              <a:rPr lang="ru-RU" sz="1400" i="1" dirty="0" smtClean="0">
                <a:ea typeface="Calibri" panose="020F0502020204030204" pitchFamily="34" charset="0"/>
                <a:cs typeface="Raavi" panose="020B0502040204020203" pitchFamily="34" charset="0"/>
              </a:rPr>
              <a:t>»)</a:t>
            </a:r>
            <a:endParaRPr lang="ru-RU" sz="1400" i="1" dirty="0">
              <a:ea typeface="Calibri" panose="020F0502020204030204" pitchFamily="34" charset="0"/>
              <a:cs typeface="Raavi" panose="020B0502040204020203" pitchFamily="34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1400" dirty="0">
                <a:ea typeface="Calibri" panose="020F0502020204030204" pitchFamily="34" charset="0"/>
                <a:cs typeface="Raavi" panose="020B0502040204020203" pitchFamily="34" charset="0"/>
              </a:rPr>
              <a:t>Иван Михайлович Пикалов </a:t>
            </a:r>
            <a:r>
              <a:rPr lang="ru-RU" sz="1400" i="1" dirty="0">
                <a:ea typeface="Calibri" panose="020F0502020204030204" pitchFamily="34" charset="0"/>
                <a:cs typeface="Raavi" panose="020B0502040204020203" pitchFamily="34" charset="0"/>
              </a:rPr>
              <a:t>(«Старооскольский союз боевых ветеранов</a:t>
            </a:r>
            <a:r>
              <a:rPr lang="ru-RU" sz="1400" i="1" dirty="0" smtClean="0">
                <a:ea typeface="Calibri" panose="020F0502020204030204" pitchFamily="34" charset="0"/>
                <a:cs typeface="Raavi" panose="020B0502040204020203" pitchFamily="34" charset="0"/>
              </a:rPr>
              <a:t>»)</a:t>
            </a:r>
            <a:endParaRPr lang="ru-RU" sz="1400" dirty="0" smtClean="0">
              <a:ea typeface="Calibri" panose="020F0502020204030204" pitchFamily="34" charset="0"/>
              <a:cs typeface="Raavi" panose="020B0502040204020203" pitchFamily="34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1400" dirty="0" smtClean="0">
                <a:ea typeface="Calibri" panose="020F0502020204030204" pitchFamily="34" charset="0"/>
                <a:cs typeface="Raavi" panose="020B0502040204020203" pitchFamily="34" charset="0"/>
              </a:rPr>
              <a:t>Петр </a:t>
            </a:r>
            <a:r>
              <a:rPr lang="ru-RU" sz="1400" i="1" dirty="0">
                <a:ea typeface="Calibri" panose="020F0502020204030204" pitchFamily="34" charset="0"/>
                <a:cs typeface="Raavi" panose="020B0502040204020203" pitchFamily="34" charset="0"/>
              </a:rPr>
              <a:t>Беликов (Спортивно-технический центр «Русь-31</a:t>
            </a:r>
            <a:r>
              <a:rPr lang="ru-RU" sz="1400" i="1" dirty="0" smtClean="0">
                <a:ea typeface="Calibri" panose="020F0502020204030204" pitchFamily="34" charset="0"/>
                <a:cs typeface="Raavi" panose="020B0502040204020203" pitchFamily="34" charset="0"/>
              </a:rPr>
              <a:t>»</a:t>
            </a:r>
            <a:endParaRPr lang="ru-RU" sz="1400" dirty="0">
              <a:ea typeface="Calibri" panose="020F0502020204030204" pitchFamily="34" charset="0"/>
              <a:cs typeface="Raavi" panose="020B0502040204020203" pitchFamily="34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1400" dirty="0">
                <a:ea typeface="Calibri" panose="020F0502020204030204" pitchFamily="34" charset="0"/>
                <a:cs typeface="Raavi" panose="020B0502040204020203" pitchFamily="34" charset="0"/>
              </a:rPr>
              <a:t>Юрий Карапузов </a:t>
            </a:r>
            <a:r>
              <a:rPr lang="ru-RU" sz="1400" i="1" dirty="0">
                <a:ea typeface="Calibri" panose="020F0502020204030204" pitchFamily="34" charset="0"/>
                <a:cs typeface="Raavi" panose="020B0502040204020203" pitchFamily="34" charset="0"/>
              </a:rPr>
              <a:t>(БРОО инвалидов-колясочников «Мы вместе</a:t>
            </a:r>
            <a:r>
              <a:rPr lang="ru-RU" sz="1400" i="1" dirty="0" smtClean="0">
                <a:ea typeface="Calibri" panose="020F0502020204030204" pitchFamily="34" charset="0"/>
                <a:cs typeface="Raavi" panose="020B0502040204020203" pitchFamily="34" charset="0"/>
              </a:rPr>
              <a:t>»</a:t>
            </a:r>
            <a:endParaRPr lang="ru-RU" sz="1400" i="1" dirty="0">
              <a:ea typeface="Calibri" panose="020F0502020204030204" pitchFamily="34" charset="0"/>
              <a:cs typeface="Raavi" panose="020B0502040204020203" pitchFamily="34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1400" dirty="0">
                <a:ea typeface="Calibri" panose="020F0502020204030204" pitchFamily="34" charset="0"/>
                <a:cs typeface="Raavi" panose="020B0502040204020203" pitchFamily="34" charset="0"/>
              </a:rPr>
              <a:t>Алиса </a:t>
            </a:r>
            <a:r>
              <a:rPr lang="ru-RU" sz="1400" dirty="0" smtClean="0">
                <a:ea typeface="Calibri" panose="020F0502020204030204" pitchFamily="34" charset="0"/>
                <a:cs typeface="Raavi" panose="020B0502040204020203" pitchFamily="34" charset="0"/>
              </a:rPr>
              <a:t>Красноперова</a:t>
            </a:r>
            <a:endParaRPr lang="ru-RU" sz="1400" dirty="0">
              <a:ea typeface="Calibri" panose="020F0502020204030204" pitchFamily="34" charset="0"/>
              <a:cs typeface="Raavi" panose="020B0502040204020203" pitchFamily="34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1400" dirty="0">
                <a:ea typeface="Calibri" panose="020F0502020204030204" pitchFamily="34" charset="0"/>
                <a:cs typeface="Raavi" panose="020B0502040204020203" pitchFamily="34" charset="0"/>
              </a:rPr>
              <a:t>Константин Курганский </a:t>
            </a:r>
            <a:r>
              <a:rPr lang="ru-RU" sz="1400" i="1" dirty="0">
                <a:ea typeface="Calibri" panose="020F0502020204030204" pitchFamily="34" charset="0"/>
                <a:cs typeface="Raavi" panose="020B0502040204020203" pitchFamily="34" charset="0"/>
              </a:rPr>
              <a:t>(«Российский союз молодежи</a:t>
            </a:r>
            <a:r>
              <a:rPr lang="ru-RU" sz="1400" i="1" dirty="0" smtClean="0">
                <a:ea typeface="Calibri" panose="020F0502020204030204" pitchFamily="34" charset="0"/>
                <a:cs typeface="Raavi" panose="020B0502040204020203" pitchFamily="34" charset="0"/>
              </a:rPr>
              <a:t>»)</a:t>
            </a:r>
            <a:endParaRPr lang="en-US" sz="1400" i="1" dirty="0">
              <a:ea typeface="Calibri" panose="020F0502020204030204" pitchFamily="34" charset="0"/>
              <a:cs typeface="Raavi" panose="020B0502040204020203" pitchFamily="34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1400" dirty="0">
                <a:ea typeface="Calibri" panose="020F0502020204030204" pitchFamily="34" charset="0"/>
                <a:cs typeface="Raavi" panose="020B0502040204020203" pitchFamily="34" charset="0"/>
              </a:rPr>
              <a:t>Оксана </a:t>
            </a:r>
            <a:r>
              <a:rPr lang="ru-RU" sz="1400" dirty="0" err="1">
                <a:ea typeface="Calibri" panose="020F0502020204030204" pitchFamily="34" charset="0"/>
                <a:cs typeface="Raavi" panose="020B0502040204020203" pitchFamily="34" charset="0"/>
              </a:rPr>
              <a:t>Погребняк</a:t>
            </a:r>
            <a:r>
              <a:rPr lang="ru-RU" sz="1400" dirty="0">
                <a:ea typeface="Calibri" panose="020F0502020204030204" pitchFamily="34" charset="0"/>
                <a:cs typeface="Raavi" panose="020B0502040204020203" pitchFamily="34" charset="0"/>
              </a:rPr>
              <a:t> </a:t>
            </a:r>
            <a:r>
              <a:rPr lang="ru-RU" sz="1400" i="1" dirty="0">
                <a:ea typeface="Calibri" panose="020F0502020204030204" pitchFamily="34" charset="0"/>
                <a:cs typeface="Raavi" panose="020B0502040204020203" pitchFamily="34" charset="0"/>
              </a:rPr>
              <a:t>(Театр «Новая сцена –2</a:t>
            </a:r>
            <a:r>
              <a:rPr lang="ru-RU" sz="1400" i="1" dirty="0" smtClean="0">
                <a:ea typeface="Calibri" panose="020F0502020204030204" pitchFamily="34" charset="0"/>
                <a:cs typeface="Raavi" panose="020B0502040204020203" pitchFamily="34" charset="0"/>
              </a:rPr>
              <a:t>»)</a:t>
            </a:r>
            <a:endParaRPr lang="ru-RU" sz="1400" dirty="0">
              <a:ea typeface="Calibri" panose="020F0502020204030204" pitchFamily="34" charset="0"/>
              <a:cs typeface="Raavi" panose="020B0502040204020203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1400" dirty="0">
                <a:ea typeface="Calibri" panose="020F0502020204030204" pitchFamily="34" charset="0"/>
                <a:cs typeface="Raavi" panose="020B0502040204020203" pitchFamily="34" charset="0"/>
              </a:rPr>
              <a:t>Евгения Скирда </a:t>
            </a:r>
            <a:r>
              <a:rPr lang="ru-RU" sz="1400" i="1" dirty="0">
                <a:ea typeface="Calibri" panose="020F0502020204030204" pitchFamily="34" charset="0"/>
                <a:cs typeface="Raavi" panose="020B0502040204020203" pitchFamily="34" charset="0"/>
              </a:rPr>
              <a:t>(«Центр академической драмы</a:t>
            </a:r>
            <a:r>
              <a:rPr lang="ru-RU" sz="1400" i="1" dirty="0" smtClean="0">
                <a:ea typeface="Calibri" panose="020F0502020204030204" pitchFamily="34" charset="0"/>
                <a:cs typeface="Raavi" panose="020B0502040204020203" pitchFamily="34" charset="0"/>
              </a:rPr>
              <a:t>»)</a:t>
            </a:r>
            <a:r>
              <a:rPr lang="ru-RU" sz="1400" dirty="0">
                <a:ea typeface="Calibri" panose="020F0502020204030204" pitchFamily="34" charset="0"/>
                <a:cs typeface="Raavi" panose="020B0502040204020203" pitchFamily="34" charset="0"/>
              </a:rPr>
              <a:t> Отец Петр («Молодежное братство Святого Белогорья»);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1400" dirty="0" smtClean="0">
                <a:ea typeface="Calibri" panose="020F0502020204030204" pitchFamily="34" charset="0"/>
                <a:cs typeface="Raavi" panose="020B0502040204020203" pitchFamily="34" charset="0"/>
              </a:rPr>
              <a:t>Сергей </a:t>
            </a:r>
            <a:r>
              <a:rPr lang="ru-RU" sz="1400" dirty="0" err="1">
                <a:ea typeface="Calibri" panose="020F0502020204030204" pitchFamily="34" charset="0"/>
                <a:cs typeface="Raavi" panose="020B0502040204020203" pitchFamily="34" charset="0"/>
              </a:rPr>
              <a:t>Фуглаев</a:t>
            </a:r>
            <a:r>
              <a:rPr lang="ru-RU" sz="1400" dirty="0">
                <a:ea typeface="Calibri" panose="020F0502020204030204" pitchFamily="34" charset="0"/>
                <a:cs typeface="Raavi" panose="020B0502040204020203" pitchFamily="34" charset="0"/>
              </a:rPr>
              <a:t> </a:t>
            </a:r>
            <a:r>
              <a:rPr lang="ru-RU" sz="1400" i="1" dirty="0">
                <a:ea typeface="Calibri" panose="020F0502020204030204" pitchFamily="34" charset="0"/>
                <a:cs typeface="Raavi" panose="020B0502040204020203" pitchFamily="34" charset="0"/>
              </a:rPr>
              <a:t>(«Правда», молодежной движение «</a:t>
            </a:r>
            <a:r>
              <a:rPr lang="ru-RU" sz="1400" i="1" dirty="0" err="1">
                <a:ea typeface="Calibri" panose="020F0502020204030204" pitchFamily="34" charset="0"/>
                <a:cs typeface="Raavi" panose="020B0502040204020203" pitchFamily="34" charset="0"/>
              </a:rPr>
              <a:t>Прав?Да</a:t>
            </a:r>
            <a:r>
              <a:rPr lang="ru-RU" sz="1400" i="1" dirty="0">
                <a:ea typeface="Calibri" panose="020F0502020204030204" pitchFamily="34" charset="0"/>
                <a:cs typeface="Raavi" panose="020B0502040204020203" pitchFamily="34" charset="0"/>
              </a:rPr>
              <a:t>!»)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1400" dirty="0" smtClean="0">
                <a:ea typeface="Calibri" panose="020F0502020204030204" pitchFamily="34" charset="0"/>
                <a:cs typeface="Raavi" panose="020B0502040204020203" pitchFamily="34" charset="0"/>
              </a:rPr>
              <a:t>Панков </a:t>
            </a:r>
            <a:r>
              <a:rPr lang="ru-RU" sz="1400" i="1" dirty="0">
                <a:ea typeface="Calibri" panose="020F0502020204030204" pitchFamily="34" charset="0"/>
                <a:cs typeface="Raavi" panose="020B0502040204020203" pitchFamily="34" charset="0"/>
              </a:rPr>
              <a:t>(«Федерация настольного теннис» Старого Оскола</a:t>
            </a:r>
            <a:r>
              <a:rPr lang="ru-RU" sz="1400" i="1" dirty="0" smtClean="0">
                <a:ea typeface="Calibri" panose="020F0502020204030204" pitchFamily="34" charset="0"/>
                <a:cs typeface="Raavi" panose="020B0502040204020203" pitchFamily="34" charset="0"/>
              </a:rPr>
              <a:t>)</a:t>
            </a:r>
            <a:endParaRPr lang="ru-RU" sz="1400" i="1" dirty="0">
              <a:ea typeface="Calibri" panose="020F0502020204030204" pitchFamily="34" charset="0"/>
              <a:cs typeface="Raavi" panose="020B0502040204020203" pitchFamily="34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1400" dirty="0">
                <a:ea typeface="Calibri" panose="020F0502020204030204" pitchFamily="34" charset="0"/>
                <a:cs typeface="Raavi" panose="020B0502040204020203" pitchFamily="34" charset="0"/>
              </a:rPr>
              <a:t>Сергей Лисицкий </a:t>
            </a:r>
            <a:r>
              <a:rPr lang="ru-RU" sz="1400" i="1" dirty="0">
                <a:ea typeface="Calibri" panose="020F0502020204030204" pitchFamily="34" charset="0"/>
                <a:cs typeface="Raavi" panose="020B0502040204020203" pitchFamily="34" charset="0"/>
              </a:rPr>
              <a:t>(Федерация туризма «Штурм</a:t>
            </a:r>
            <a:r>
              <a:rPr lang="ru-RU" sz="1400" i="1" dirty="0" smtClean="0">
                <a:ea typeface="Calibri" panose="020F0502020204030204" pitchFamily="34" charset="0"/>
                <a:cs typeface="Raavi" panose="020B0502040204020203" pitchFamily="34" charset="0"/>
              </a:rPr>
              <a:t>»)</a:t>
            </a:r>
            <a:endParaRPr lang="ru-RU" sz="1400" dirty="0">
              <a:ea typeface="Calibri" panose="020F0502020204030204" pitchFamily="34" charset="0"/>
              <a:cs typeface="Raavi" panose="020B0502040204020203" pitchFamily="34" charset="0"/>
            </a:endParaRPr>
          </a:p>
          <a:p>
            <a:pPr marL="342900" lvl="0" indent="-342900" algn="just">
              <a:buFont typeface="+mj-lt"/>
              <a:buAutoNum type="arabicParenR"/>
              <a:tabLst>
                <a:tab pos="457200" algn="l"/>
              </a:tabLst>
            </a:pPr>
            <a:endParaRPr lang="ru-RU" sz="1600" dirty="0">
              <a:ea typeface="Calibri" panose="020F0502020204030204" pitchFamily="34" charset="0"/>
              <a:cs typeface="Raavi" panose="020B0502040204020203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128F41CF-2DA0-488D-B1FB-3A71F91296E8}"/>
              </a:ext>
            </a:extLst>
          </p:cNvPr>
          <p:cNvSpPr/>
          <p:nvPr/>
        </p:nvSpPr>
        <p:spPr>
          <a:xfrm>
            <a:off x="759655" y="137471"/>
            <a:ext cx="11099409" cy="5305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ru-RU" sz="2800" b="1" dirty="0">
                <a:effectLst/>
                <a:ea typeface="Calibri" panose="020F0502020204030204" pitchFamily="34" charset="0"/>
                <a:cs typeface="Raavi" panose="020B0502040204020203" pitchFamily="34" charset="0"/>
              </a:rPr>
              <a:t>Авторитетные </a:t>
            </a:r>
            <a:r>
              <a:rPr lang="ru-RU" sz="2800" b="1" dirty="0" smtClean="0">
                <a:effectLst/>
                <a:ea typeface="Calibri" panose="020F0502020204030204" pitchFamily="34" charset="0"/>
                <a:cs typeface="Raavi" panose="020B0502040204020203" pitchFamily="34" charset="0"/>
              </a:rPr>
              <a:t>люди</a:t>
            </a:r>
            <a:endParaRPr lang="ru-RU" sz="2400" b="1" dirty="0">
              <a:effectLst/>
              <a:ea typeface="Calibri" panose="020F0502020204030204" pitchFamily="34" charset="0"/>
              <a:cs typeface="Raav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19437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="" xmlns:a16="http://schemas.microsoft.com/office/drawing/2014/main" id="{D8DC2B7B-E1EC-42BF-AC33-B282793B71ED}"/>
              </a:ext>
            </a:extLst>
          </p:cNvPr>
          <p:cNvSpPr/>
          <p:nvPr/>
        </p:nvSpPr>
        <p:spPr>
          <a:xfrm>
            <a:off x="1759132" y="1251522"/>
            <a:ext cx="8177348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tabLst>
                <a:tab pos="457200" algn="l"/>
              </a:tabLst>
            </a:pPr>
            <a:r>
              <a:rPr lang="ru-RU" b="1" dirty="0" smtClean="0">
                <a:ea typeface="Calibri" panose="020F0502020204030204" pitchFamily="34" charset="0"/>
                <a:cs typeface="Raavi" panose="020B0502040204020203" pitchFamily="34" charset="0"/>
              </a:rPr>
              <a:t>В </a:t>
            </a:r>
            <a:r>
              <a:rPr lang="ru-RU" b="1" dirty="0" smtClean="0">
                <a:ea typeface="Calibri" panose="020F0502020204030204" pitchFamily="34" charset="0"/>
                <a:cs typeface="Raavi" panose="020B0502040204020203" pitchFamily="34" charset="0"/>
              </a:rPr>
              <a:t>ЦЕЛОМ:</a:t>
            </a:r>
            <a:endParaRPr lang="ru-RU" b="1" dirty="0">
              <a:ea typeface="Calibri" panose="020F0502020204030204" pitchFamily="34" charset="0"/>
              <a:cs typeface="Raavi" panose="020B0502040204020203" pitchFamily="34" charset="0"/>
            </a:endParaRPr>
          </a:p>
          <a:p>
            <a:pPr lvl="0" algn="just">
              <a:tabLst>
                <a:tab pos="457200" algn="l"/>
              </a:tabLst>
            </a:pPr>
            <a:r>
              <a:rPr lang="ru-RU" dirty="0" smtClean="0">
                <a:ea typeface="Calibri" panose="020F0502020204030204" pitchFamily="34" charset="0"/>
                <a:cs typeface="Raavi" panose="020B0502040204020203" pitchFamily="34" charset="0"/>
              </a:rPr>
              <a:t>Ролевая </a:t>
            </a:r>
            <a:r>
              <a:rPr lang="ru-RU" dirty="0">
                <a:ea typeface="Calibri" panose="020F0502020204030204" pitchFamily="34" charset="0"/>
                <a:cs typeface="Raavi" panose="020B0502040204020203" pitchFamily="34" charset="0"/>
              </a:rPr>
              <a:t>модель определяется качествами </a:t>
            </a:r>
            <a:r>
              <a:rPr lang="ru-RU" dirty="0" smtClean="0">
                <a:ea typeface="Calibri" panose="020F0502020204030204" pitchFamily="34" charset="0"/>
                <a:cs typeface="Raavi" panose="020B0502040204020203" pitchFamily="34" charset="0"/>
              </a:rPr>
              <a:t>ЛИЧНОГО БЕСКОРЫСТИЯ </a:t>
            </a:r>
            <a:r>
              <a:rPr lang="ru-RU" dirty="0">
                <a:ea typeface="Calibri" panose="020F0502020204030204" pitchFamily="34" charset="0"/>
                <a:cs typeface="Raavi" panose="020B0502040204020203" pitchFamily="34" charset="0"/>
              </a:rPr>
              <a:t>(альтруизма) и </a:t>
            </a:r>
            <a:r>
              <a:rPr lang="ru-RU" dirty="0" smtClean="0">
                <a:ea typeface="Calibri" panose="020F0502020204030204" pitchFamily="34" charset="0"/>
                <a:cs typeface="Raavi" panose="020B0502040204020203" pitchFamily="34" charset="0"/>
              </a:rPr>
              <a:t>ВЫСОКОГО ПРОФЕССИОНАЛИЗМА. </a:t>
            </a:r>
            <a:endParaRPr lang="ru-RU" dirty="0" smtClean="0">
              <a:ea typeface="Calibri" panose="020F0502020204030204" pitchFamily="34" charset="0"/>
              <a:cs typeface="Raavi" panose="020B0502040204020203" pitchFamily="34" charset="0"/>
            </a:endParaRPr>
          </a:p>
          <a:p>
            <a:pPr lvl="0" algn="just">
              <a:tabLst>
                <a:tab pos="457200" algn="l"/>
              </a:tabLst>
            </a:pPr>
            <a:r>
              <a:rPr lang="ru-RU" dirty="0" smtClean="0">
                <a:ea typeface="Calibri" panose="020F0502020204030204" pitchFamily="34" charset="0"/>
                <a:cs typeface="Raavi" panose="020B0502040204020203" pitchFamily="34" charset="0"/>
              </a:rPr>
              <a:t>Характерно</a:t>
            </a:r>
            <a:r>
              <a:rPr lang="ru-RU" dirty="0">
                <a:ea typeface="Calibri" panose="020F0502020204030204" pitchFamily="34" charset="0"/>
                <a:cs typeface="Raavi" panose="020B0502040204020203" pitchFamily="34" charset="0"/>
              </a:rPr>
              <a:t>, что </a:t>
            </a:r>
            <a:r>
              <a:rPr lang="ru-RU" b="1" dirty="0">
                <a:ea typeface="Calibri" panose="020F0502020204030204" pitchFamily="34" charset="0"/>
                <a:cs typeface="Raavi" panose="020B0502040204020203" pitchFamily="34" charset="0"/>
              </a:rPr>
              <a:t>лидируют представители самых «тяжелых» направлений деятельности</a:t>
            </a:r>
            <a:r>
              <a:rPr lang="ru-RU" dirty="0">
                <a:ea typeface="Calibri" panose="020F0502020204030204" pitchFamily="34" charset="0"/>
                <a:cs typeface="Raavi" panose="020B0502040204020203" pitchFamily="34" charset="0"/>
              </a:rPr>
              <a:t>, прежде всего </a:t>
            </a:r>
            <a:r>
              <a:rPr lang="ru-RU" dirty="0" smtClean="0">
                <a:ea typeface="Calibri" panose="020F0502020204030204" pitchFamily="34" charset="0"/>
                <a:cs typeface="Raavi" panose="020B0502040204020203" pitchFamily="34" charset="0"/>
              </a:rPr>
              <a:t>, </a:t>
            </a:r>
            <a:r>
              <a:rPr lang="ru-RU" dirty="0" smtClean="0">
                <a:ea typeface="Calibri" panose="020F0502020204030204" pitchFamily="34" charset="0"/>
                <a:cs typeface="Raavi" panose="020B0502040204020203" pitchFamily="34" charset="0"/>
              </a:rPr>
              <a:t>Е. Кондратюк.</a:t>
            </a:r>
          </a:p>
          <a:p>
            <a:pPr lvl="0" algn="just">
              <a:tabLst>
                <a:tab pos="457200" algn="l"/>
              </a:tabLst>
            </a:pPr>
            <a:endParaRPr lang="ru-RU" b="1" i="1" dirty="0" smtClean="0">
              <a:ea typeface="Calibri" panose="020F0502020204030204" pitchFamily="34" charset="0"/>
              <a:cs typeface="Raavi" panose="020B0502040204020203" pitchFamily="34" charset="0"/>
            </a:endParaRPr>
          </a:p>
          <a:p>
            <a:pPr lvl="0" algn="just">
              <a:tabLst>
                <a:tab pos="457200" algn="l"/>
              </a:tabLst>
            </a:pPr>
            <a:endParaRPr lang="ru-RU" b="1" i="1" dirty="0">
              <a:ea typeface="Calibri" panose="020F0502020204030204" pitchFamily="34" charset="0"/>
              <a:cs typeface="Raavi" panose="020B0502040204020203" pitchFamily="34" charset="0"/>
            </a:endParaRPr>
          </a:p>
          <a:p>
            <a:pPr lvl="0" algn="just">
              <a:tabLst>
                <a:tab pos="457200" algn="l"/>
              </a:tabLst>
            </a:pPr>
            <a:endParaRPr lang="ru-RU" b="1" i="1" dirty="0">
              <a:ea typeface="Calibri" panose="020F0502020204030204" pitchFamily="34" charset="0"/>
              <a:cs typeface="Raavi" panose="020B0502040204020203" pitchFamily="34" charset="0"/>
            </a:endParaRPr>
          </a:p>
          <a:p>
            <a:pPr lvl="0" algn="just">
              <a:tabLst>
                <a:tab pos="457200" algn="l"/>
              </a:tabLst>
            </a:pPr>
            <a:endParaRPr lang="ru-RU" b="1" i="1" dirty="0" smtClean="0">
              <a:ea typeface="Calibri" panose="020F0502020204030204" pitchFamily="34" charset="0"/>
              <a:cs typeface="Raavi" panose="020B0502040204020203" pitchFamily="34" charset="0"/>
            </a:endParaRPr>
          </a:p>
          <a:p>
            <a:pPr lvl="0" algn="just">
              <a:tabLst>
                <a:tab pos="457200" algn="l"/>
              </a:tabLst>
            </a:pPr>
            <a:endParaRPr lang="ru-RU" b="1" i="1" dirty="0">
              <a:ea typeface="Calibri" panose="020F0502020204030204" pitchFamily="34" charset="0"/>
              <a:cs typeface="Raavi" panose="020B0502040204020203" pitchFamily="34" charset="0"/>
            </a:endParaRPr>
          </a:p>
          <a:p>
            <a:pPr lvl="0" algn="just">
              <a:tabLst>
                <a:tab pos="457200" algn="l"/>
              </a:tabLst>
            </a:pPr>
            <a:r>
              <a:rPr lang="ru-RU" b="1" i="1" dirty="0" smtClean="0">
                <a:ea typeface="Calibri" panose="020F0502020204030204" pitchFamily="34" charset="0"/>
                <a:cs typeface="Raavi" panose="020B0502040204020203" pitchFamily="34" charset="0"/>
              </a:rPr>
              <a:t>РЕКОМЕНДАЦИЯ</a:t>
            </a:r>
            <a:r>
              <a:rPr lang="ru-RU" b="1" i="1" dirty="0">
                <a:ea typeface="Calibri" panose="020F0502020204030204" pitchFamily="34" charset="0"/>
                <a:cs typeface="Raavi" panose="020B0502040204020203" pitchFamily="34" charset="0"/>
              </a:rPr>
              <a:t>: </a:t>
            </a:r>
            <a:r>
              <a:rPr lang="ru-RU" i="1" dirty="0" smtClean="0">
                <a:ea typeface="Calibri" panose="020F0502020204030204" pitchFamily="34" charset="0"/>
                <a:cs typeface="Raavi" panose="020B0502040204020203" pitchFamily="34" charset="0"/>
              </a:rPr>
              <a:t>организовывать </a:t>
            </a:r>
            <a:r>
              <a:rPr lang="ru-RU" i="1" dirty="0">
                <a:ea typeface="Calibri" panose="020F0502020204030204" pitchFamily="34" charset="0"/>
                <a:cs typeface="Raavi" panose="020B0502040204020203" pitchFamily="34" charset="0"/>
              </a:rPr>
              <a:t>в целях развития благотворительных и волонтёрских практик в регионе информационные кампании с привлечением указанных персон; формировать </a:t>
            </a:r>
            <a:r>
              <a:rPr lang="ru-RU" i="1" dirty="0" err="1">
                <a:ea typeface="Calibri" panose="020F0502020204030204" pitchFamily="34" charset="0"/>
                <a:cs typeface="Raavi" panose="020B0502040204020203" pitchFamily="34" charset="0"/>
              </a:rPr>
              <a:t>медийный</a:t>
            </a:r>
            <a:r>
              <a:rPr lang="ru-RU" i="1" dirty="0">
                <a:ea typeface="Calibri" panose="020F0502020204030204" pitchFamily="34" charset="0"/>
                <a:cs typeface="Raavi" panose="020B0502040204020203" pitchFamily="34" charset="0"/>
              </a:rPr>
              <a:t> образ </a:t>
            </a:r>
            <a:r>
              <a:rPr lang="ru-RU" i="1" dirty="0" smtClean="0">
                <a:ea typeface="Calibri" panose="020F0502020204030204" pitchFamily="34" charset="0"/>
                <a:cs typeface="Raavi" panose="020B0502040204020203" pitchFamily="34" charset="0"/>
              </a:rPr>
              <a:t>благотворителя/ </a:t>
            </a:r>
            <a:r>
              <a:rPr lang="ru-RU" i="1" dirty="0">
                <a:ea typeface="Calibri" panose="020F0502020204030204" pitchFamily="34" charset="0"/>
                <a:cs typeface="Raavi" panose="020B0502040204020203" pitchFamily="34" charset="0"/>
              </a:rPr>
              <a:t>волонтёра (и шире – гражданина России и человека будущего) на основе указанных человеческих качеств.</a:t>
            </a:r>
            <a:endParaRPr lang="ru-RU" dirty="0">
              <a:ea typeface="Calibri" panose="020F0502020204030204" pitchFamily="34" charset="0"/>
              <a:cs typeface="Raavi" panose="020B0502040204020203" pitchFamily="34" charset="0"/>
            </a:endParaRPr>
          </a:p>
          <a:p>
            <a:pPr lvl="0" algn="just">
              <a:tabLst>
                <a:tab pos="457200" algn="l"/>
              </a:tabLst>
            </a:pPr>
            <a:endParaRPr lang="ru-RU" dirty="0" smtClean="0">
              <a:ea typeface="Calibri" panose="020F0502020204030204" pitchFamily="34" charset="0"/>
              <a:cs typeface="Raavi" panose="020B0502040204020203" pitchFamily="34" charset="0"/>
            </a:endParaRPr>
          </a:p>
          <a:p>
            <a:pPr lvl="0" algn="just">
              <a:tabLst>
                <a:tab pos="457200" algn="l"/>
              </a:tabLst>
            </a:pPr>
            <a:endParaRPr lang="ru-RU" dirty="0">
              <a:ea typeface="Calibri" panose="020F0502020204030204" pitchFamily="34" charset="0"/>
              <a:cs typeface="Raavi" panose="020B0502040204020203" pitchFamily="34" charset="0"/>
            </a:endParaRPr>
          </a:p>
          <a:p>
            <a:pPr marL="342900" lvl="0" indent="-342900" algn="just">
              <a:buFont typeface="+mj-lt"/>
              <a:buAutoNum type="arabicParenR"/>
              <a:tabLst>
                <a:tab pos="457200" algn="l"/>
              </a:tabLst>
            </a:pP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Raavi" panose="020B0502040204020203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128F41CF-2DA0-488D-B1FB-3A71F91296E8}"/>
              </a:ext>
            </a:extLst>
          </p:cNvPr>
          <p:cNvSpPr/>
          <p:nvPr/>
        </p:nvSpPr>
        <p:spPr>
          <a:xfrm>
            <a:off x="759655" y="137471"/>
            <a:ext cx="11099409" cy="5305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ru-RU" sz="2800" b="1" dirty="0">
                <a:effectLst/>
                <a:ea typeface="Calibri" panose="020F0502020204030204" pitchFamily="34" charset="0"/>
                <a:cs typeface="Raavi" panose="020B0502040204020203" pitchFamily="34" charset="0"/>
              </a:rPr>
              <a:t>Авторитетные </a:t>
            </a:r>
            <a:r>
              <a:rPr lang="ru-RU" sz="2800" b="1" dirty="0" smtClean="0">
                <a:effectLst/>
                <a:ea typeface="Calibri" panose="020F0502020204030204" pitchFamily="34" charset="0"/>
                <a:cs typeface="Raavi" panose="020B0502040204020203" pitchFamily="34" charset="0"/>
              </a:rPr>
              <a:t>люди</a:t>
            </a:r>
            <a:endParaRPr lang="ru-RU" sz="2400" b="1" dirty="0">
              <a:effectLst/>
              <a:ea typeface="Calibri" panose="020F0502020204030204" pitchFamily="34" charset="0"/>
              <a:cs typeface="Raav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62152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7200" dirty="0" smtClean="0">
                <a:solidFill>
                  <a:srgbClr val="0070C0"/>
                </a:solidFill>
              </a:rPr>
              <a:t>Спасибо за внимание!</a:t>
            </a:r>
            <a:endParaRPr lang="ru-RU" sz="72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347DE859-A004-4A0B-A743-A1E57790D83F}"/>
              </a:ext>
            </a:extLst>
          </p:cNvPr>
          <p:cNvSpPr txBox="1"/>
          <p:nvPr/>
        </p:nvSpPr>
        <p:spPr>
          <a:xfrm>
            <a:off x="337625" y="0"/>
            <a:ext cx="115073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cs typeface="Times New Roman" panose="02020603050405020304" pitchFamily="18" charset="0"/>
              </a:rPr>
              <a:t>«</a:t>
            </a:r>
            <a:r>
              <a:rPr lang="ru-RU" sz="2800" b="1" dirty="0">
                <a:cs typeface="Times New Roman" panose="02020603050405020304" pitchFamily="18" charset="0"/>
              </a:rPr>
              <a:t>Благотворительность и волонтерство в Белгородской области»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="" xmlns:a16="http://schemas.microsoft.com/office/drawing/2014/main" id="{A33D3DA9-A8FC-4F09-A096-BCBEAE723721}"/>
              </a:ext>
            </a:extLst>
          </p:cNvPr>
          <p:cNvSpPr/>
          <p:nvPr/>
        </p:nvSpPr>
        <p:spPr>
          <a:xfrm>
            <a:off x="0" y="1308932"/>
            <a:ext cx="11844996" cy="4965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 fontAlgn="base">
              <a:lnSpc>
                <a:spcPct val="150000"/>
              </a:lnSpc>
              <a:spcAft>
                <a:spcPts val="0"/>
              </a:spcAft>
            </a:pPr>
            <a:r>
              <a:rPr lang="ru-RU" b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Цель</a:t>
            </a:r>
            <a:r>
              <a:rPr lang="en-US" b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b="1" dirty="0">
              <a:solidFill>
                <a:srgbClr val="00000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 fontAlgn="base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выявление общественного мнения и предложений по оценке состояния и перспектив развития НКО, занимающихся благотворительной и волонтёрской деятельностью на территории Белгородской </a:t>
            </a:r>
            <a:r>
              <a:rPr lang="ru-RU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области</a:t>
            </a:r>
          </a:p>
          <a:p>
            <a:pPr indent="450215" algn="just" fontAlgn="base">
              <a:lnSpc>
                <a:spcPct val="115000"/>
              </a:lnSpc>
              <a:spcAft>
                <a:spcPts val="0"/>
              </a:spcAft>
            </a:pPr>
            <a:endParaRPr lang="ru-RU" b="1" dirty="0">
              <a:solidFill>
                <a:srgbClr val="00000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 fontAlgn="base"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Предмет</a:t>
            </a:r>
            <a:r>
              <a:rPr lang="ru-RU" b="1" dirty="0">
                <a:solidFill>
                  <a:srgbClr val="000000"/>
                </a:solidFill>
                <a:ea typeface="Times New Roman" panose="02020603050405020304" pitchFamily="18" charset="0"/>
              </a:rPr>
              <a:t>: </a:t>
            </a:r>
          </a:p>
          <a:p>
            <a:pPr indent="450215" algn="just" fontAlgn="base">
              <a:lnSpc>
                <a:spcPct val="115000"/>
              </a:lnSpc>
            </a:pPr>
            <a:r>
              <a:rPr lang="ru-RU" dirty="0">
                <a:solidFill>
                  <a:srgbClr val="000000"/>
                </a:solidFill>
                <a:ea typeface="Times New Roman" panose="02020603050405020304" pitchFamily="18" charset="0"/>
              </a:rPr>
              <a:t>Качественные оценки </a:t>
            </a:r>
            <a:r>
              <a:rPr lang="ru-RU" dirty="0">
                <a:ea typeface="Times New Roman" panose="02020603050405020304" pitchFamily="18" charset="0"/>
              </a:rPr>
              <a:t>состояния и перспектив развития НКО, занимающихся благотворительной и волонтёрской деятельностью на территории Белгородской </a:t>
            </a:r>
            <a:r>
              <a:rPr lang="ru-RU" dirty="0" smtClean="0">
                <a:ea typeface="Times New Roman" panose="02020603050405020304" pitchFamily="18" charset="0"/>
              </a:rPr>
              <a:t>области</a:t>
            </a:r>
            <a:r>
              <a:rPr lang="ru-RU" sz="1600" b="1" dirty="0" smtClean="0">
                <a:solidFill>
                  <a:srgbClr val="000000"/>
                </a:solidFill>
                <a:ea typeface="Calibri" panose="020F0502020204030204" pitchFamily="34" charset="0"/>
                <a:cs typeface="Raavi" panose="020B0502040204020203" pitchFamily="34" charset="0"/>
              </a:rPr>
              <a:t> </a:t>
            </a:r>
            <a:endParaRPr lang="ru-RU" sz="1600" b="1" dirty="0">
              <a:solidFill>
                <a:srgbClr val="000000"/>
              </a:solidFill>
              <a:ea typeface="Calibri" panose="020F0502020204030204" pitchFamily="34" charset="0"/>
              <a:cs typeface="Raavi" panose="020B0502040204020203" pitchFamily="34" charset="0"/>
            </a:endParaRPr>
          </a:p>
          <a:p>
            <a:pPr indent="450215" algn="just" fontAlgn="base">
              <a:lnSpc>
                <a:spcPct val="150000"/>
              </a:lnSpc>
              <a:spcAft>
                <a:spcPts val="0"/>
              </a:spcAft>
            </a:pPr>
            <a:r>
              <a:rPr lang="ru-RU" b="1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Объект</a:t>
            </a:r>
            <a:r>
              <a:rPr lang="en-US" b="1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:</a:t>
            </a:r>
            <a:r>
              <a:rPr lang="ru-RU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endParaRPr lang="ru-RU" dirty="0">
              <a:solidFill>
                <a:srgbClr val="000000"/>
              </a:solidFill>
              <a:ea typeface="Times New Roman" panose="02020603050405020304" pitchFamily="18" charset="0"/>
            </a:endParaRPr>
          </a:p>
          <a:p>
            <a:pPr indent="450215" algn="just" fontAlgn="base">
              <a:lnSpc>
                <a:spcPct val="150000"/>
              </a:lnSpc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Представители населения в </a:t>
            </a:r>
            <a:r>
              <a:rPr lang="ru-RU" dirty="0">
                <a:solidFill>
                  <a:srgbClr val="000000"/>
                </a:solidFill>
                <a:ea typeface="Times New Roman" panose="02020603050405020304" pitchFamily="18" charset="0"/>
              </a:rPr>
              <a:t>возрасте </a:t>
            </a:r>
            <a:r>
              <a:rPr lang="ru-RU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22</a:t>
            </a:r>
            <a:r>
              <a:rPr lang="en-US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-</a:t>
            </a:r>
            <a:r>
              <a:rPr lang="ru-RU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55 </a:t>
            </a:r>
            <a:r>
              <a:rPr lang="ru-RU" dirty="0">
                <a:solidFill>
                  <a:srgbClr val="000000"/>
                </a:solidFill>
                <a:ea typeface="Times New Roman" panose="02020603050405020304" pitchFamily="18" charset="0"/>
              </a:rPr>
              <a:t>лет, реально/потенциально заинтересованные в участии в благотворительной и волонтёрской деятельности, постоянно проживающие на территории Белгородской </a:t>
            </a:r>
            <a:r>
              <a:rPr lang="ru-RU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области</a:t>
            </a:r>
            <a:r>
              <a:rPr lang="ru-RU" sz="1600" b="1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400" b="1" dirty="0">
              <a:solidFill>
                <a:srgbClr val="000000"/>
              </a:solidFill>
              <a:ea typeface="Calibri" panose="020F0502020204030204" pitchFamily="34" charset="0"/>
              <a:cs typeface="Raavi" panose="020B0502040204020203" pitchFamily="34" charset="0"/>
            </a:endParaRPr>
          </a:p>
          <a:p>
            <a:pPr indent="450215" algn="just" fontAlgn="base">
              <a:lnSpc>
                <a:spcPct val="115000"/>
              </a:lnSpc>
            </a:pPr>
            <a:endParaRPr lang="ru-RU" sz="1400" b="1" dirty="0" smtClean="0">
              <a:solidFill>
                <a:srgbClr val="000000"/>
              </a:solidFill>
              <a:ea typeface="Calibri" panose="020F0502020204030204" pitchFamily="34" charset="0"/>
              <a:cs typeface="Raavi" panose="020B0502040204020203" pitchFamily="34" charset="0"/>
            </a:endParaRPr>
          </a:p>
          <a:p>
            <a:pPr indent="450215" algn="just" fontAlgn="base">
              <a:lnSpc>
                <a:spcPct val="115000"/>
              </a:lnSpc>
            </a:pPr>
            <a:r>
              <a:rPr lang="ru-RU" b="1" dirty="0" smtClean="0">
                <a:solidFill>
                  <a:srgbClr val="000000"/>
                </a:solidFill>
                <a:ea typeface="Calibri" panose="020F0502020204030204" pitchFamily="34" charset="0"/>
                <a:cs typeface="Raavi" panose="020B0502040204020203" pitchFamily="34" charset="0"/>
              </a:rPr>
              <a:t>География:</a:t>
            </a:r>
            <a:r>
              <a:rPr lang="ru-RU" dirty="0" smtClean="0">
                <a:solidFill>
                  <a:srgbClr val="000000"/>
                </a:solidFill>
                <a:ea typeface="Calibri" panose="020F0502020204030204" pitchFamily="34" charset="0"/>
                <a:cs typeface="Raavi" panose="020B0502040204020203" pitchFamily="34" charset="0"/>
              </a:rPr>
              <a:t> </a:t>
            </a:r>
            <a:r>
              <a:rPr lang="ru-RU" dirty="0">
                <a:solidFill>
                  <a:srgbClr val="000000"/>
                </a:solidFill>
                <a:ea typeface="Calibri" panose="020F0502020204030204" pitchFamily="34" charset="0"/>
                <a:cs typeface="Raavi" panose="020B0502040204020203" pitchFamily="34" charset="0"/>
              </a:rPr>
              <a:t>Белгородская область: Белгород и Старый Оскол</a:t>
            </a:r>
            <a:endParaRPr lang="ru-RU" dirty="0">
              <a:ea typeface="Calibri" panose="020F0502020204030204" pitchFamily="34" charset="0"/>
              <a:cs typeface="Raavi" panose="020B0502040204020203" pitchFamily="34" charset="0"/>
            </a:endParaRPr>
          </a:p>
          <a:p>
            <a:pPr indent="450215" algn="just" fontAlgn="base">
              <a:lnSpc>
                <a:spcPct val="115000"/>
              </a:lnSpc>
              <a:spcAft>
                <a:spcPts val="0"/>
              </a:spcAft>
            </a:pPr>
            <a:endParaRPr lang="ru-RU" dirty="0">
              <a:ea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endParaRPr lang="ru-RU" dirty="0">
              <a:ea typeface="Times New Roman" panose="02020603050405020304" pitchFamily="18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541B0C3F-399C-4E5F-9C94-DC60D26B5200}"/>
              </a:ext>
            </a:extLst>
          </p:cNvPr>
          <p:cNvSpPr/>
          <p:nvPr/>
        </p:nvSpPr>
        <p:spPr>
          <a:xfrm>
            <a:off x="6317733" y="3033229"/>
            <a:ext cx="6096000" cy="464871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dirty="0">
              <a:solidFill>
                <a:srgbClr val="00000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14438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A850F05C-88A2-4A4A-8E04-3A06201CEE03}"/>
              </a:ext>
            </a:extLst>
          </p:cNvPr>
          <p:cNvSpPr txBox="1"/>
          <p:nvPr/>
        </p:nvSpPr>
        <p:spPr>
          <a:xfrm>
            <a:off x="466165" y="112542"/>
            <a:ext cx="114031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cs typeface="Times New Roman" panose="02020603050405020304" pitchFamily="18" charset="0"/>
              </a:rPr>
              <a:t>Инструменты, используемые в социологическом исследовании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6414D7C1-D708-45C5-820E-99153C6309E5}"/>
              </a:ext>
            </a:extLst>
          </p:cNvPr>
          <p:cNvSpPr/>
          <p:nvPr/>
        </p:nvSpPr>
        <p:spPr>
          <a:xfrm>
            <a:off x="4630615" y="1463041"/>
            <a:ext cx="2930769" cy="13364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cs typeface="Times New Roman" panose="02020603050405020304" pitchFamily="18" charset="0"/>
              </a:rPr>
              <a:t>Интервьюирование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1700D14A-0E9D-4B20-A459-2641C6008B78}"/>
              </a:ext>
            </a:extLst>
          </p:cNvPr>
          <p:cNvSpPr/>
          <p:nvPr/>
        </p:nvSpPr>
        <p:spPr>
          <a:xfrm>
            <a:off x="1699846" y="3695844"/>
            <a:ext cx="2930769" cy="13364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cs typeface="Times New Roman" panose="02020603050405020304" pitchFamily="18" charset="0"/>
              </a:rPr>
              <a:t>Групповое фокусированное интервью с представителями населения Белгородской области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="" xmlns:a16="http://schemas.microsoft.com/office/drawing/2014/main" id="{F27D30E5-1D77-4A43-AAC3-3EE5D3D7D8C3}"/>
              </a:ext>
            </a:extLst>
          </p:cNvPr>
          <p:cNvSpPr/>
          <p:nvPr/>
        </p:nvSpPr>
        <p:spPr>
          <a:xfrm>
            <a:off x="7622344" y="3695844"/>
            <a:ext cx="2930769" cy="13364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cs typeface="Times New Roman" panose="02020603050405020304" pitchFamily="18" charset="0"/>
              </a:rPr>
              <a:t>Индивидуальное полуформализованное интервью с представителями экспертного сообщества</a:t>
            </a:r>
          </a:p>
        </p:txBody>
      </p:sp>
      <p:cxnSp>
        <p:nvCxnSpPr>
          <p:cNvPr id="10" name="Прямая со стрелкой 9">
            <a:extLst>
              <a:ext uri="{FF2B5EF4-FFF2-40B4-BE49-F238E27FC236}">
                <a16:creationId xmlns="" xmlns:a16="http://schemas.microsoft.com/office/drawing/2014/main" id="{2B7E9B51-0C87-4BDF-B070-99AF394AC954}"/>
              </a:ext>
            </a:extLst>
          </p:cNvPr>
          <p:cNvCxnSpPr>
            <a:stCxn id="4" idx="2"/>
          </p:cNvCxnSpPr>
          <p:nvPr/>
        </p:nvCxnSpPr>
        <p:spPr>
          <a:xfrm flipH="1">
            <a:off x="4630615" y="2799471"/>
            <a:ext cx="1465385" cy="8963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>
            <a:extLst>
              <a:ext uri="{FF2B5EF4-FFF2-40B4-BE49-F238E27FC236}">
                <a16:creationId xmlns="" xmlns:a16="http://schemas.microsoft.com/office/drawing/2014/main" id="{7A560920-2DA6-4F2F-86D6-F9E9A6F50BDD}"/>
              </a:ext>
            </a:extLst>
          </p:cNvPr>
          <p:cNvCxnSpPr>
            <a:stCxn id="4" idx="2"/>
          </p:cNvCxnSpPr>
          <p:nvPr/>
        </p:nvCxnSpPr>
        <p:spPr>
          <a:xfrm>
            <a:off x="6096000" y="2799471"/>
            <a:ext cx="1465384" cy="8963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70178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A850F05C-88A2-4A4A-8E04-3A06201CEE03}"/>
              </a:ext>
            </a:extLst>
          </p:cNvPr>
          <p:cNvSpPr txBox="1"/>
          <p:nvPr/>
        </p:nvSpPr>
        <p:spPr>
          <a:xfrm>
            <a:off x="466165" y="112542"/>
            <a:ext cx="114031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cs typeface="Times New Roman" panose="02020603050405020304" pitchFamily="18" charset="0"/>
              </a:rPr>
              <a:t>Инструменты, используемые в социологическом исследовании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5956164"/>
              </p:ext>
            </p:extLst>
          </p:nvPr>
        </p:nvGraphicFramePr>
        <p:xfrm>
          <a:off x="850174" y="635762"/>
          <a:ext cx="10491651" cy="6431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70098"/>
                <a:gridCol w="6221553"/>
              </a:tblGrid>
              <a:tr h="1323704">
                <a:tc>
                  <a:txBody>
                    <a:bodyPr/>
                    <a:lstStyle/>
                    <a:p>
                      <a:pPr algn="ctr"/>
                      <a:endParaRPr lang="ru-RU" sz="1400" dirty="0" smtClean="0">
                        <a:solidFill>
                          <a:schemeClr val="tx1"/>
                        </a:solidFill>
                        <a:latin typeface="+mn-lt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sz="1400" dirty="0" smtClean="0">
                        <a:solidFill>
                          <a:schemeClr val="tx1"/>
                        </a:solidFill>
                        <a:latin typeface="+mn-lt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+mn-lt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Групповое 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latin typeface="+mn-lt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фокусирование интервью </a:t>
                      </a:r>
                      <a:endParaRPr lang="ru-RU" sz="1400" dirty="0" smtClean="0">
                        <a:solidFill>
                          <a:schemeClr val="tx1"/>
                        </a:solidFill>
                        <a:latin typeface="+mn-lt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+mn-lt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с представителями 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latin typeface="+mn-lt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населения Белгородской 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+mn-lt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области</a:t>
                      </a:r>
                    </a:p>
                    <a:p>
                      <a:pPr algn="ctr"/>
                      <a:endParaRPr lang="ru-RU" sz="1400" dirty="0" smtClean="0">
                        <a:solidFill>
                          <a:schemeClr val="tx1"/>
                        </a:solidFill>
                        <a:latin typeface="+mn-lt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sz="1400" dirty="0" smtClean="0">
                        <a:solidFill>
                          <a:schemeClr val="tx1"/>
                        </a:solidFill>
                        <a:latin typeface="+mn-lt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+mn-lt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Участники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+mn-lt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:                                                                                    </a:t>
                      </a:r>
                      <a:endParaRPr lang="ru-RU" sz="1400" dirty="0">
                        <a:solidFill>
                          <a:schemeClr val="tx1"/>
                        </a:solidFill>
                        <a:latin typeface="+mn-lt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 smtClean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sz="1400" dirty="0" smtClean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Индивидуальное 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полуформализованное интервью </a:t>
                      </a:r>
                      <a:endParaRPr lang="ru-RU" sz="1400" dirty="0" smtClean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с 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представителями экспертного 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сообщества</a:t>
                      </a:r>
                    </a:p>
                    <a:p>
                      <a:pPr algn="ctr"/>
                      <a:endParaRPr lang="ru-RU" sz="1400" dirty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4367276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Захар, 21 год, студент</a:t>
                      </a: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Анна, 22 года, студентка</a:t>
                      </a: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Дарья, 21 год, студентка, фитнес-тренер</a:t>
                      </a: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Татьяна, 43 года, социальный работник</a:t>
                      </a: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Светлана Вл., 38 лет, преподаватель вуза</a:t>
                      </a: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Наталья, 38 лет, социальный работник</a:t>
                      </a: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Денис, 24 года, слесарь</a:t>
                      </a: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Олеся, 23 года, блогер, лидер 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мнений</a:t>
                      </a:r>
                      <a:endParaRPr lang="ru-RU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dirty="0">
                        <a:latin typeface="+mn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buFont typeface="+mj-lt"/>
                        <a:buAutoNum type="arabicPeriod"/>
                      </a:pPr>
                      <a:r>
                        <a:rPr lang="ru-RU" sz="14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А. Андросов, </a:t>
                      </a:r>
                      <a:r>
                        <a:rPr lang="ru-RU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председатель общественной организации «Скорая молодёжная помощь», </a:t>
                      </a:r>
                      <a:r>
                        <a:rPr lang="ru-RU" sz="14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Белгород</a:t>
                      </a:r>
                      <a:endParaRPr lang="ru-RU" sz="14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lvl="0" indent="-342900" algn="just">
                        <a:buFont typeface="+mj-lt"/>
                        <a:buAutoNum type="arabicPeriod"/>
                      </a:pPr>
                      <a:r>
                        <a:rPr lang="ru-RU" sz="14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Д. </a:t>
                      </a:r>
                      <a:r>
                        <a:rPr lang="ru-RU" sz="1400" b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Давтян</a:t>
                      </a:r>
                      <a:r>
                        <a:rPr lang="ru-RU" sz="14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доцент </a:t>
                      </a:r>
                      <a:r>
                        <a:rPr lang="ru-RU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кафедры социальных технологий НИУ «БелГУ», </a:t>
                      </a:r>
                      <a:r>
                        <a:rPr lang="ru-RU" sz="14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Белгород</a:t>
                      </a:r>
                      <a:endParaRPr lang="ru-RU" sz="14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lvl="0" indent="-342900" algn="just">
                        <a:buFont typeface="+mj-lt"/>
                        <a:buAutoNum type="arabicPeriod"/>
                      </a:pPr>
                      <a:r>
                        <a:rPr lang="ru-RU" sz="14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А. </a:t>
                      </a:r>
                      <a:r>
                        <a:rPr lang="ru-RU" sz="1400" b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Денищик</a:t>
                      </a:r>
                      <a:r>
                        <a:rPr lang="ru-RU" sz="14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руководитель управления молодёжной политики (до 1 октября 2019 г.), организатор волонтёрских проектов, </a:t>
                      </a:r>
                      <a:r>
                        <a:rPr lang="ru-RU" sz="14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Белгород</a:t>
                      </a:r>
                      <a:r>
                        <a:rPr lang="ru-RU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</a:p>
                    <a:p>
                      <a:pPr marL="342900" lvl="0" indent="-342900" algn="just">
                        <a:buFont typeface="+mj-lt"/>
                        <a:buAutoNum type="arabicPeriod"/>
                      </a:pPr>
                      <a:r>
                        <a:rPr lang="ru-RU" sz="14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А. </a:t>
                      </a:r>
                      <a:r>
                        <a:rPr lang="ru-RU" sz="1400" b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Кисиленко</a:t>
                      </a:r>
                      <a:r>
                        <a:rPr lang="ru-RU" sz="14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доцент </a:t>
                      </a:r>
                      <a:r>
                        <a:rPr lang="ru-RU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кафедры социологии и организации работы с молодёжью НИУ «БелГУ», исследователь социальных аспектов российского </a:t>
                      </a:r>
                      <a:r>
                        <a:rPr lang="ru-RU" sz="14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волонтёрства</a:t>
                      </a:r>
                      <a:r>
                        <a:rPr lang="ru-RU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4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Белгород</a:t>
                      </a:r>
                      <a:endParaRPr lang="ru-RU" sz="14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lvl="0" indent="-342900" algn="just">
                        <a:buFont typeface="+mj-lt"/>
                        <a:buAutoNum type="arabicPeriod"/>
                      </a:pPr>
                      <a:r>
                        <a:rPr lang="ru-RU" sz="14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О. Ковальчук, </a:t>
                      </a:r>
                      <a:r>
                        <a:rPr lang="ru-RU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доцент кафедры социологии и организации работы с молодёжью НИУ «БелГУ», организатор волонтёрских проектов, </a:t>
                      </a:r>
                      <a:r>
                        <a:rPr lang="ru-RU" sz="14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Белгород</a:t>
                      </a:r>
                      <a:endParaRPr lang="ru-RU" sz="14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lvl="0" indent="-342900" algn="just">
                        <a:buFont typeface="+mj-lt"/>
                        <a:buAutoNum type="arabicPeriod"/>
                      </a:pPr>
                      <a:r>
                        <a:rPr lang="ru-RU" sz="14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Е. Кондратюк, </a:t>
                      </a:r>
                      <a:r>
                        <a:rPr lang="ru-RU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председатель Белгородского регионального общественного объединения «Святое Белогорье против детского рака», </a:t>
                      </a:r>
                      <a:r>
                        <a:rPr lang="ru-RU" sz="14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Белгород</a:t>
                      </a:r>
                      <a:endParaRPr lang="ru-RU" sz="14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lvl="0" indent="-342900" algn="just">
                        <a:buFont typeface="+mj-lt"/>
                        <a:buAutoNum type="arabicPeriod"/>
                      </a:pPr>
                      <a:r>
                        <a:rPr lang="ru-RU" sz="14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К. Королёва, доцент </a:t>
                      </a:r>
                      <a:r>
                        <a:rPr lang="ru-RU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кафедры социальной работы НИУ «БелГУ», </a:t>
                      </a:r>
                      <a:r>
                        <a:rPr lang="ru-RU" sz="14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Белгород</a:t>
                      </a:r>
                      <a:r>
                        <a:rPr lang="ru-RU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организатор Международной школы </a:t>
                      </a:r>
                      <a:r>
                        <a:rPr lang="ru-RU" sz="14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волонтёров</a:t>
                      </a:r>
                      <a:endParaRPr lang="ru-RU" sz="14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lvl="0" indent="-342900" algn="just">
                        <a:buFont typeface="+mj-lt"/>
                        <a:buAutoNum type="arabicPeriod"/>
                      </a:pPr>
                      <a:r>
                        <a:rPr lang="ru-RU" sz="14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А. Пыж, </a:t>
                      </a:r>
                      <a:r>
                        <a:rPr lang="ru-RU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депутат Белгородской городской думы, </a:t>
                      </a:r>
                      <a:r>
                        <a:rPr lang="ru-RU" sz="14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Белгород</a:t>
                      </a:r>
                      <a:r>
                        <a:rPr lang="ru-RU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организатор благотворительных </a:t>
                      </a:r>
                      <a:r>
                        <a:rPr lang="ru-RU" sz="14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проектов</a:t>
                      </a:r>
                      <a:endParaRPr lang="ru-RU" sz="14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lvl="0" indent="-342900" algn="just">
                        <a:buFont typeface="+mj-lt"/>
                        <a:buAutoNum type="arabicPeriod"/>
                      </a:pPr>
                      <a:r>
                        <a:rPr lang="ru-RU" sz="14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В. </a:t>
                      </a:r>
                      <a:r>
                        <a:rPr lang="ru-RU" sz="1400" b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Саламасов</a:t>
                      </a:r>
                      <a:r>
                        <a:rPr lang="ru-RU" sz="14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председатель Белгородского регионального отделения </a:t>
                      </a:r>
                      <a:r>
                        <a:rPr lang="ru-RU" sz="1400" b="0" u="non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«Российское экологическое общество», </a:t>
                      </a:r>
                      <a:r>
                        <a:rPr lang="ru-RU" sz="1400" b="0" u="non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Белгород</a:t>
                      </a:r>
                      <a:endParaRPr lang="ru-RU" sz="1400" b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lvl="0" indent="-342900" algn="just">
                        <a:buFont typeface="+mj-lt"/>
                        <a:buAutoNum type="arabicPeriod"/>
                      </a:pPr>
                      <a:r>
                        <a:rPr lang="ru-RU" sz="14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А. </a:t>
                      </a:r>
                      <a:r>
                        <a:rPr lang="ru-RU" sz="1400" b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Циммерман</a:t>
                      </a:r>
                      <a:r>
                        <a:rPr lang="ru-RU" sz="14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директор Ресурсного центра НКО, </a:t>
                      </a:r>
                      <a:r>
                        <a:rPr lang="ru-RU" sz="14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Старый </a:t>
                      </a:r>
                      <a:r>
                        <a:rPr lang="ru-RU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Оскол.</a:t>
                      </a:r>
                    </a:p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6254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0E8775EB-770D-4DAF-AB0E-5D346F91D674}"/>
              </a:ext>
            </a:extLst>
          </p:cNvPr>
          <p:cNvSpPr txBox="1"/>
          <p:nvPr/>
        </p:nvSpPr>
        <p:spPr>
          <a:xfrm>
            <a:off x="714104" y="1259949"/>
            <a:ext cx="10937964" cy="4822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ru-RU" sz="2400" dirty="0" smtClean="0">
                <a:cs typeface="Times New Roman" panose="02020603050405020304" pitchFamily="18" charset="0"/>
              </a:rPr>
              <a:t>Опыт/степень погруженности эксперта в сферу благотворительности </a:t>
            </a:r>
            <a:endParaRPr lang="ru-RU" sz="2400" dirty="0">
              <a:cs typeface="Times New Roman" panose="02020603050405020304" pitchFamily="18" charset="0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ru-RU" sz="2400" dirty="0" smtClean="0">
                <a:ea typeface="Calibri" panose="020F0502020204030204" pitchFamily="34" charset="0"/>
                <a:cs typeface="Raavi" panose="020B0502040204020203" pitchFamily="34" charset="0"/>
              </a:rPr>
              <a:t>Что </a:t>
            </a:r>
            <a:r>
              <a:rPr lang="ru-RU" sz="2400" dirty="0">
                <a:ea typeface="Calibri" panose="020F0502020204030204" pitchFamily="34" charset="0"/>
                <a:cs typeface="Raavi" panose="020B0502040204020203" pitchFamily="34" charset="0"/>
              </a:rPr>
              <a:t>мотивирует людей к активному участию в решении социальных проблем, в благотворительных и волонтерских практиках?</a:t>
            </a: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2400" dirty="0" smtClean="0">
                <a:ea typeface="Calibri" panose="020F0502020204030204" pitchFamily="34" charset="0"/>
                <a:cs typeface="Raavi" panose="020B0502040204020203" pitchFamily="34" charset="0"/>
              </a:rPr>
              <a:t>Что </a:t>
            </a:r>
            <a:r>
              <a:rPr lang="ru-RU" sz="2400" dirty="0" err="1">
                <a:ea typeface="Calibri" panose="020F0502020204030204" pitchFamily="34" charset="0"/>
                <a:cs typeface="Raavi" panose="020B0502040204020203" pitchFamily="34" charset="0"/>
              </a:rPr>
              <a:t>демотивирует</a:t>
            </a:r>
            <a:r>
              <a:rPr lang="ru-RU" sz="2400" dirty="0">
                <a:ea typeface="Calibri" panose="020F0502020204030204" pitchFamily="34" charset="0"/>
                <a:cs typeface="Raavi" panose="020B0502040204020203" pitchFamily="34" charset="0"/>
              </a:rPr>
              <a:t>, какие стереотипы, опасения мешают?</a:t>
            </a: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2400" dirty="0" smtClean="0">
                <a:ea typeface="Calibri" panose="020F0502020204030204" pitchFamily="34" charset="0"/>
                <a:cs typeface="Raavi" panose="020B0502040204020203" pitchFamily="34" charset="0"/>
              </a:rPr>
              <a:t>Ожидания от </a:t>
            </a:r>
            <a:r>
              <a:rPr lang="ru-RU" sz="2400" dirty="0">
                <a:ea typeface="Calibri" panose="020F0502020204030204" pitchFamily="34" charset="0"/>
                <a:cs typeface="Raavi" panose="020B0502040204020203" pitchFamily="34" charset="0"/>
              </a:rPr>
              <a:t>НКО, которым </a:t>
            </a:r>
            <a:r>
              <a:rPr lang="ru-RU" sz="2400" dirty="0" smtClean="0">
                <a:ea typeface="Calibri" panose="020F0502020204030204" pitchFamily="34" charset="0"/>
                <a:cs typeface="Raavi" panose="020B0502040204020203" pitchFamily="34" charset="0"/>
              </a:rPr>
              <a:t>можно доверять</a:t>
            </a: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2400" dirty="0" smtClean="0">
                <a:ea typeface="Calibri" panose="020F0502020204030204" pitchFamily="34" charset="0"/>
                <a:cs typeface="Raavi" panose="020B0502040204020203" pitchFamily="34" charset="0"/>
              </a:rPr>
              <a:t>Предпочтительные </a:t>
            </a:r>
            <a:r>
              <a:rPr lang="ru-RU" sz="2400" dirty="0">
                <a:ea typeface="Calibri" panose="020F0502020204030204" pitchFamily="34" charset="0"/>
                <a:cs typeface="Raavi" panose="020B0502040204020203" pitchFamily="34" charset="0"/>
              </a:rPr>
              <a:t>формы и форматы </a:t>
            </a:r>
            <a:r>
              <a:rPr lang="ru-RU" sz="2400" dirty="0" smtClean="0">
                <a:ea typeface="Calibri" panose="020F0502020204030204" pitchFamily="34" charset="0"/>
                <a:cs typeface="Raavi" panose="020B0502040204020203" pitchFamily="34" charset="0"/>
              </a:rPr>
              <a:t>участия</a:t>
            </a: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2400" dirty="0" smtClean="0">
                <a:ea typeface="Calibri" panose="020F0502020204030204" pitchFamily="34" charset="0"/>
                <a:cs typeface="Raavi" panose="020B0502040204020203" pitchFamily="34" charset="0"/>
              </a:rPr>
              <a:t>Наиболее </a:t>
            </a:r>
            <a:r>
              <a:rPr lang="ru-RU" sz="2400" dirty="0">
                <a:ea typeface="Calibri" panose="020F0502020204030204" pitchFamily="34" charset="0"/>
                <a:cs typeface="Raavi" panose="020B0502040204020203" pitchFamily="34" charset="0"/>
              </a:rPr>
              <a:t>оптимальные </a:t>
            </a:r>
            <a:r>
              <a:rPr lang="ru-RU" sz="2400" dirty="0" smtClean="0">
                <a:ea typeface="Calibri" panose="020F0502020204030204" pitchFamily="34" charset="0"/>
                <a:cs typeface="Raavi" panose="020B0502040204020203" pitchFamily="34" charset="0"/>
              </a:rPr>
              <a:t>для НКО способы </a:t>
            </a:r>
            <a:r>
              <a:rPr lang="ru-RU" sz="2400" dirty="0">
                <a:ea typeface="Calibri" panose="020F0502020204030204" pitchFamily="34" charset="0"/>
                <a:cs typeface="Raavi" panose="020B0502040204020203" pitchFamily="34" charset="0"/>
              </a:rPr>
              <a:t>и каналы </a:t>
            </a:r>
            <a:r>
              <a:rPr lang="ru-RU" sz="2400" dirty="0" smtClean="0">
                <a:ea typeface="Calibri" panose="020F0502020204030204" pitchFamily="34" charset="0"/>
                <a:cs typeface="Raavi" panose="020B0502040204020203" pitchFamily="34" charset="0"/>
              </a:rPr>
              <a:t>коммуникации </a:t>
            </a: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2400" dirty="0" smtClean="0">
                <a:ea typeface="Calibri" panose="020F0502020204030204" pitchFamily="34" charset="0"/>
                <a:cs typeface="Raavi" panose="020B0502040204020203" pitchFamily="34" charset="0"/>
              </a:rPr>
              <a:t>Авторитетные </a:t>
            </a:r>
            <a:r>
              <a:rPr lang="ru-RU" sz="2400" dirty="0">
                <a:ea typeface="Calibri" panose="020F0502020204030204" pitchFamily="34" charset="0"/>
                <a:cs typeface="Raavi" panose="020B0502040204020203" pitchFamily="34" charset="0"/>
              </a:rPr>
              <a:t>люди, которые могут быть ролевой моделью для мотивации к участию в благотворительности</a:t>
            </a:r>
          </a:p>
          <a:p>
            <a:pPr algn="just"/>
            <a:endParaRPr lang="ru-RU" sz="2400" dirty="0">
              <a:cs typeface="Times New Roman" panose="02020603050405020304" pitchFamily="18" charset="0"/>
            </a:endParaRPr>
          </a:p>
          <a:p>
            <a:endParaRPr lang="ru-RU" sz="2400" dirty="0"/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FFA12B31-9E4D-4E2C-81EC-0ADDC0390E99}"/>
              </a:ext>
            </a:extLst>
          </p:cNvPr>
          <p:cNvSpPr txBox="1"/>
          <p:nvPr/>
        </p:nvSpPr>
        <p:spPr>
          <a:xfrm>
            <a:off x="466165" y="112542"/>
            <a:ext cx="106871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cs typeface="Times New Roman" panose="02020603050405020304" pitchFamily="18" charset="0"/>
              </a:rPr>
              <a:t>Основные блоки </a:t>
            </a:r>
            <a:r>
              <a:rPr lang="ru-RU" sz="2800" b="1" dirty="0" smtClean="0">
                <a:cs typeface="Times New Roman" panose="02020603050405020304" pitchFamily="18" charset="0"/>
              </a:rPr>
              <a:t>вопросов </a:t>
            </a:r>
            <a:r>
              <a:rPr lang="ru-RU" sz="2800" b="1" dirty="0" smtClean="0">
                <a:cs typeface="Times New Roman" panose="02020603050405020304" pitchFamily="18" charset="0"/>
              </a:rPr>
              <a:t>интервью </a:t>
            </a:r>
            <a:r>
              <a:rPr lang="ru-RU" sz="2800" b="1" dirty="0" smtClean="0">
                <a:cs typeface="Times New Roman" panose="02020603050405020304" pitchFamily="18" charset="0"/>
              </a:rPr>
              <a:t>/ ДФГ </a:t>
            </a:r>
            <a:endParaRPr lang="ru-RU" sz="2800" b="1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34721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="" xmlns:a16="http://schemas.microsoft.com/office/drawing/2014/main" id="{D8DC2B7B-E1EC-42BF-AC33-B282793B71ED}"/>
              </a:ext>
            </a:extLst>
          </p:cNvPr>
          <p:cNvSpPr/>
          <p:nvPr/>
        </p:nvSpPr>
        <p:spPr>
          <a:xfrm>
            <a:off x="60959" y="1241956"/>
            <a:ext cx="11695611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tabLst>
                <a:tab pos="457200" algn="l"/>
              </a:tabLst>
            </a:pPr>
            <a:r>
              <a:rPr lang="ru-RU" b="1" dirty="0">
                <a:ea typeface="Calibri" panose="020F0502020204030204" pitchFamily="34" charset="0"/>
                <a:cs typeface="Raavi" panose="020B0502040204020203" pitchFamily="34" charset="0"/>
              </a:rPr>
              <a:t>Мнение экспертов</a:t>
            </a:r>
            <a:r>
              <a:rPr lang="en-US" b="1" dirty="0">
                <a:ea typeface="Calibri" panose="020F0502020204030204" pitchFamily="34" charset="0"/>
                <a:cs typeface="Raavi" panose="020B0502040204020203" pitchFamily="34" charset="0"/>
              </a:rPr>
              <a:t>:</a:t>
            </a:r>
          </a:p>
          <a:p>
            <a:pPr lvl="0"/>
            <a:r>
              <a:rPr lang="ru-RU" sz="1600" b="1" dirty="0" smtClean="0"/>
              <a:t>Универсальные мотивы</a:t>
            </a:r>
            <a:r>
              <a:rPr lang="ru-RU" sz="1600" dirty="0" smtClean="0"/>
              <a:t>: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1600" dirty="0" smtClean="0"/>
              <a:t>«Природный» альтруизм - </a:t>
            </a:r>
            <a:r>
              <a:rPr lang="ru-RU" sz="1600" b="1" dirty="0" smtClean="0"/>
              <a:t>преобладающая точка зрения</a:t>
            </a:r>
            <a:r>
              <a:rPr lang="ru-RU" sz="1600" dirty="0" smtClean="0"/>
              <a:t>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1600" dirty="0" smtClean="0"/>
              <a:t>Опыт полученной и оказанной помощи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1600" dirty="0" smtClean="0"/>
              <a:t>Потребность в единении, солидарности, коммуникации </a:t>
            </a:r>
          </a:p>
          <a:p>
            <a:pPr marL="342900" lvl="0" indent="-342900">
              <a:buFont typeface="+mj-lt"/>
              <a:buAutoNum type="arabicPeriod"/>
            </a:pPr>
            <a:endParaRPr lang="ru-RU" sz="1600" b="1" dirty="0" smtClean="0"/>
          </a:p>
          <a:p>
            <a:pPr lvl="0"/>
            <a:r>
              <a:rPr lang="ru-RU" sz="1600" b="1" dirty="0" smtClean="0"/>
              <a:t>Молодёжные мотивы</a:t>
            </a:r>
            <a:r>
              <a:rPr lang="ru-RU" sz="1600" dirty="0" smtClean="0"/>
              <a:t>: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1600" dirty="0" smtClean="0"/>
              <a:t>Желание соответствовать моде, трендам, «духу времени»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1600" dirty="0" smtClean="0"/>
              <a:t>Поиск впечатлений, интересного + полезного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1600" dirty="0" smtClean="0"/>
              <a:t>Самореализация, набор социального, профессионального и человеческого капитала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1600" dirty="0" smtClean="0"/>
              <a:t>Корыстные, эгоистические мотивы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1600" dirty="0" smtClean="0"/>
              <a:t>Ответ на вызов, преодоление</a:t>
            </a:r>
          </a:p>
          <a:p>
            <a:pPr lvl="0" algn="just">
              <a:tabLst>
                <a:tab pos="457200" algn="l"/>
              </a:tabLst>
            </a:pPr>
            <a:endParaRPr lang="ru-RU" sz="1600" b="1" dirty="0">
              <a:latin typeface="Times New Roman" panose="02020603050405020304" pitchFamily="18" charset="0"/>
              <a:ea typeface="Calibri" panose="020F0502020204030204" pitchFamily="34" charset="0"/>
              <a:cs typeface="Raavi" panose="020B0502040204020203" pitchFamily="34" charset="0"/>
            </a:endParaRPr>
          </a:p>
          <a:p>
            <a:pPr lvl="0" algn="just">
              <a:tabLst>
                <a:tab pos="457200" algn="l"/>
              </a:tabLst>
            </a:pPr>
            <a:r>
              <a:rPr lang="ru-RU" sz="1600" b="1" dirty="0" smtClean="0">
                <a:ea typeface="Calibri" panose="020F0502020204030204" pitchFamily="34" charset="0"/>
                <a:cs typeface="Raavi" panose="020B0502040204020203" pitchFamily="34" charset="0"/>
              </a:rPr>
              <a:t>Мнение </a:t>
            </a:r>
            <a:r>
              <a:rPr lang="ru-RU" sz="1600" b="1" dirty="0">
                <a:ea typeface="Calibri" panose="020F0502020204030204" pitchFamily="34" charset="0"/>
                <a:cs typeface="Raavi" panose="020B0502040204020203" pitchFamily="34" charset="0"/>
              </a:rPr>
              <a:t>участников фокус-группы (ДФГ)</a:t>
            </a:r>
            <a:r>
              <a:rPr lang="en-US" sz="1600" b="1" dirty="0">
                <a:ea typeface="Calibri" panose="020F0502020204030204" pitchFamily="34" charset="0"/>
                <a:cs typeface="Raavi" panose="020B0502040204020203" pitchFamily="34" charset="0"/>
              </a:rPr>
              <a:t>:</a:t>
            </a:r>
            <a:endParaRPr lang="ru-RU" sz="1600" b="1" dirty="0">
              <a:ea typeface="Calibri" panose="020F0502020204030204" pitchFamily="34" charset="0"/>
              <a:cs typeface="Raavi" panose="020B0502040204020203" pitchFamily="34" charset="0"/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1600" dirty="0" smtClean="0">
                <a:ea typeface="Calibri" panose="020F0502020204030204" pitchFamily="34" charset="0"/>
                <a:cs typeface="Raavi" panose="020B0502040204020203" pitchFamily="34" charset="0"/>
              </a:rPr>
              <a:t>Особый ценностный настрой, </a:t>
            </a:r>
            <a:r>
              <a:rPr lang="ru-RU" sz="1600" dirty="0">
                <a:ea typeface="Calibri" panose="020F0502020204030204" pitchFamily="34" charset="0"/>
                <a:cs typeface="Raavi" panose="020B0502040204020203" pitchFamily="34" charset="0"/>
              </a:rPr>
              <a:t>который </a:t>
            </a:r>
            <a:r>
              <a:rPr lang="ru-RU" sz="1600" dirty="0" smtClean="0">
                <a:ea typeface="Calibri" panose="020F0502020204030204" pitchFamily="34" charset="0"/>
                <a:cs typeface="Raavi" panose="020B0502040204020203" pitchFamily="34" charset="0"/>
              </a:rPr>
              <a:t>свойственен </a:t>
            </a:r>
            <a:r>
              <a:rPr lang="ru-RU" sz="1600" dirty="0">
                <a:ea typeface="Calibri" panose="020F0502020204030204" pitchFamily="34" charset="0"/>
                <a:cs typeface="Raavi" panose="020B0502040204020203" pitchFamily="34" charset="0"/>
              </a:rPr>
              <a:t>меньшинству 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1600" dirty="0" smtClean="0">
                <a:ea typeface="Calibri" panose="020F0502020204030204" pitchFamily="34" charset="0"/>
                <a:cs typeface="Raavi" panose="020B0502040204020203" pitchFamily="34" charset="0"/>
              </a:rPr>
              <a:t>Некоторые заинтересованы из соображений </a:t>
            </a:r>
            <a:r>
              <a:rPr lang="ru-RU" sz="1600" dirty="0">
                <a:ea typeface="Calibri" panose="020F0502020204030204" pitchFamily="34" charset="0"/>
                <a:cs typeface="Raavi" panose="020B0502040204020203" pitchFamily="34" charset="0"/>
              </a:rPr>
              <a:t>личной </a:t>
            </a:r>
            <a:r>
              <a:rPr lang="ru-RU" sz="1600" dirty="0" smtClean="0">
                <a:ea typeface="Calibri" panose="020F0502020204030204" pitchFamily="34" charset="0"/>
                <a:cs typeface="Raavi" panose="020B0502040204020203" pitchFamily="34" charset="0"/>
              </a:rPr>
              <a:t>выгоды</a:t>
            </a:r>
          </a:p>
          <a:p>
            <a:pPr lvl="0" algn="just">
              <a:tabLst>
                <a:tab pos="457200" algn="l"/>
              </a:tabLst>
            </a:pPr>
            <a:endParaRPr lang="ru-RU" sz="1600" b="1" i="1" dirty="0">
              <a:ea typeface="Calibri" panose="020F0502020204030204" pitchFamily="34" charset="0"/>
              <a:cs typeface="Raavi" panose="020B0502040204020203" pitchFamily="34" charset="0"/>
            </a:endParaRPr>
          </a:p>
          <a:p>
            <a:pPr lvl="0" algn="just">
              <a:tabLst>
                <a:tab pos="457200" algn="l"/>
              </a:tabLst>
            </a:pPr>
            <a:endParaRPr lang="ru-RU" sz="1600" b="1" i="1" dirty="0" smtClean="0">
              <a:ea typeface="Calibri" panose="020F0502020204030204" pitchFamily="34" charset="0"/>
              <a:cs typeface="Raavi" panose="020B0502040204020203" pitchFamily="34" charset="0"/>
            </a:endParaRPr>
          </a:p>
          <a:p>
            <a:pPr lvl="0" algn="just">
              <a:tabLst>
                <a:tab pos="457200" algn="l"/>
              </a:tabLst>
            </a:pPr>
            <a:r>
              <a:rPr lang="ru-RU" sz="1600" b="1" i="1" dirty="0" smtClean="0">
                <a:ea typeface="Calibri" panose="020F0502020204030204" pitchFamily="34" charset="0"/>
                <a:cs typeface="Raavi" panose="020B0502040204020203" pitchFamily="34" charset="0"/>
              </a:rPr>
              <a:t>РЕКОМЕНДАЦИЯ: </a:t>
            </a:r>
            <a:r>
              <a:rPr lang="ru-RU" sz="1600" i="1" dirty="0" smtClean="0">
                <a:ea typeface="Calibri" panose="020F0502020204030204" pitchFamily="34" charset="0"/>
                <a:cs typeface="Raavi" panose="020B0502040204020203" pitchFamily="34" charset="0"/>
              </a:rPr>
              <a:t>разработать </a:t>
            </a:r>
            <a:r>
              <a:rPr lang="ru-RU" sz="1600" i="1" dirty="0">
                <a:ea typeface="Calibri" panose="020F0502020204030204" pitchFamily="34" charset="0"/>
                <a:cs typeface="Raavi" panose="020B0502040204020203" pitchFamily="34" charset="0"/>
              </a:rPr>
              <a:t>диверсифицированный подход к </a:t>
            </a:r>
            <a:r>
              <a:rPr lang="ru-RU" sz="1600" i="1" dirty="0" smtClean="0">
                <a:ea typeface="Calibri" panose="020F0502020204030204" pitchFamily="34" charset="0"/>
                <a:cs typeface="Raavi" panose="020B0502040204020203" pitchFamily="34" charset="0"/>
              </a:rPr>
              <a:t>продвижению благотворительных </a:t>
            </a:r>
            <a:r>
              <a:rPr lang="ru-RU" sz="1600" i="1" dirty="0">
                <a:ea typeface="Calibri" panose="020F0502020204030204" pitchFamily="34" charset="0"/>
                <a:cs typeface="Raavi" panose="020B0502040204020203" pitchFamily="34" charset="0"/>
              </a:rPr>
              <a:t>и волонтёрских практик в регионе, учитывающий различные типы </a:t>
            </a:r>
            <a:r>
              <a:rPr lang="ru-RU" sz="1600" i="1" dirty="0" smtClean="0">
                <a:ea typeface="Calibri" panose="020F0502020204030204" pitchFamily="34" charset="0"/>
                <a:cs typeface="Raavi" panose="020B0502040204020203" pitchFamily="34" charset="0"/>
              </a:rPr>
              <a:t>мотивации</a:t>
            </a:r>
            <a:endParaRPr lang="ru-RU" sz="1600" dirty="0">
              <a:ea typeface="Calibri" panose="020F0502020204030204" pitchFamily="34" charset="0"/>
              <a:cs typeface="Raavi" panose="020B0502040204020203" pitchFamily="34" charset="0"/>
            </a:endParaRPr>
          </a:p>
          <a:p>
            <a:pPr lvl="0" algn="just">
              <a:tabLst>
                <a:tab pos="457200" algn="l"/>
              </a:tabLst>
            </a:pPr>
            <a:endParaRPr lang="ru-RU" sz="1600" dirty="0"/>
          </a:p>
        </p:txBody>
      </p:sp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128F41CF-2DA0-488D-B1FB-3A71F91296E8}"/>
              </a:ext>
            </a:extLst>
          </p:cNvPr>
          <p:cNvSpPr/>
          <p:nvPr/>
        </p:nvSpPr>
        <p:spPr>
          <a:xfrm>
            <a:off x="280683" y="339708"/>
            <a:ext cx="10930597" cy="8826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ru-RU" sz="4800" b="1" dirty="0" err="1" smtClean="0">
                <a:ea typeface="Calibri" panose="020F0502020204030204" pitchFamily="34" charset="0"/>
                <a:cs typeface="Raavi" panose="020B0502040204020203" pitchFamily="34" charset="0"/>
              </a:rPr>
              <a:t>Мотиваторы</a:t>
            </a:r>
            <a:endParaRPr lang="ru-RU" sz="4800" b="1" dirty="0">
              <a:effectLst/>
              <a:ea typeface="Calibri" panose="020F0502020204030204" pitchFamily="34" charset="0"/>
              <a:cs typeface="Raav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37043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="" xmlns:a16="http://schemas.microsoft.com/office/drawing/2014/main" id="{D8DC2B7B-E1EC-42BF-AC33-B282793B71ED}"/>
              </a:ext>
            </a:extLst>
          </p:cNvPr>
          <p:cNvSpPr/>
          <p:nvPr/>
        </p:nvSpPr>
        <p:spPr>
          <a:xfrm>
            <a:off x="209006" y="945822"/>
            <a:ext cx="11207932" cy="60324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tabLst>
                <a:tab pos="457200" algn="l"/>
              </a:tabLst>
            </a:pPr>
            <a:r>
              <a:rPr lang="ru-RU" b="1" dirty="0" smtClean="0">
                <a:ea typeface="Calibri" panose="020F0502020204030204" pitchFamily="34" charset="0"/>
                <a:cs typeface="Raavi" panose="020B0502040204020203" pitchFamily="34" charset="0"/>
              </a:rPr>
              <a:t>Эксперты</a:t>
            </a:r>
            <a:r>
              <a:rPr lang="en-US" b="1" dirty="0" smtClean="0">
                <a:ea typeface="Calibri" panose="020F0502020204030204" pitchFamily="34" charset="0"/>
                <a:cs typeface="Raavi" panose="020B0502040204020203" pitchFamily="34" charset="0"/>
              </a:rPr>
              <a:t>:</a:t>
            </a:r>
            <a:endParaRPr lang="ru-RU" b="1" dirty="0" smtClean="0">
              <a:ea typeface="Calibri" panose="020F0502020204030204" pitchFamily="34" charset="0"/>
              <a:cs typeface="Raavi" panose="020B0502040204020203" pitchFamily="34" charset="0"/>
            </a:endParaRPr>
          </a:p>
          <a:p>
            <a:pPr lvl="0"/>
            <a:r>
              <a:rPr lang="ru-RU" sz="1600" b="1" dirty="0" smtClean="0"/>
              <a:t>Институциональные </a:t>
            </a:r>
            <a:r>
              <a:rPr lang="ru-RU" sz="1600" b="1" dirty="0" smtClean="0"/>
              <a:t>издержки</a:t>
            </a:r>
            <a:r>
              <a:rPr lang="ru-RU" sz="1600" dirty="0" smtClean="0"/>
              <a:t>: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1600" dirty="0" smtClean="0"/>
              <a:t>Формальный подход, имитация </a:t>
            </a:r>
            <a:r>
              <a:rPr lang="ru-RU" sz="1600" dirty="0" err="1" smtClean="0"/>
              <a:t>волонтёрства</a:t>
            </a:r>
            <a:r>
              <a:rPr lang="ru-RU" sz="1600" dirty="0" smtClean="0"/>
              <a:t>: как следствие, недоверие и неверие в независимые инициативы</a:t>
            </a:r>
            <a:endParaRPr lang="ru-RU" sz="1600" dirty="0" smtClean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1600" dirty="0" smtClean="0"/>
              <a:t>Неразвитость гражданско-правовой культуры и дефицит доверия </a:t>
            </a:r>
            <a:r>
              <a:rPr lang="ru-RU" sz="1600" dirty="0" smtClean="0"/>
              <a:t>к </a:t>
            </a:r>
            <a:r>
              <a:rPr lang="ru-RU" sz="1600" dirty="0" smtClean="0"/>
              <a:t>окружающим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1600" dirty="0" smtClean="0"/>
              <a:t>Недоверие к государству и тесным связям с ним</a:t>
            </a:r>
            <a:endParaRPr lang="ru-RU" sz="1600" dirty="0" smtClean="0"/>
          </a:p>
          <a:p>
            <a:pPr lvl="0"/>
            <a:r>
              <a:rPr lang="ru-RU" sz="1600" b="1" dirty="0" smtClean="0"/>
              <a:t>Информационные издержки</a:t>
            </a:r>
            <a:r>
              <a:rPr lang="ru-RU" sz="1600" dirty="0" smtClean="0"/>
              <a:t>: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1600" dirty="0" smtClean="0"/>
              <a:t>Дефицит информирования населения </a:t>
            </a:r>
            <a:r>
              <a:rPr lang="ru-RU" sz="1600" dirty="0" smtClean="0"/>
              <a:t>о деятельности НКО, благотворительных </a:t>
            </a:r>
            <a:r>
              <a:rPr lang="ru-RU" sz="1600" dirty="0" smtClean="0"/>
              <a:t>практиках </a:t>
            </a:r>
            <a:endParaRPr lang="ru-RU" sz="1600" dirty="0" smtClean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1600" dirty="0" smtClean="0"/>
              <a:t>Дефицит образцов социального служения</a:t>
            </a:r>
          </a:p>
          <a:p>
            <a:r>
              <a:rPr lang="ru-RU" sz="1600" b="1" dirty="0" smtClean="0"/>
              <a:t>Индивидуальные </a:t>
            </a:r>
            <a:r>
              <a:rPr lang="ru-RU" sz="1600" b="1" dirty="0" smtClean="0"/>
              <a:t>факторы</a:t>
            </a:r>
            <a:r>
              <a:rPr lang="ru-RU" sz="1600" dirty="0" smtClean="0"/>
              <a:t>: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1600" dirty="0" smtClean="0"/>
              <a:t>Субъективный – </a:t>
            </a:r>
            <a:r>
              <a:rPr lang="ru-RU" sz="1600" dirty="0" err="1" smtClean="0"/>
              <a:t>травматичный</a:t>
            </a:r>
            <a:r>
              <a:rPr lang="ru-RU" sz="1600" dirty="0" smtClean="0"/>
              <a:t> личный опыт неудачной </a:t>
            </a:r>
            <a:r>
              <a:rPr lang="ru-RU" sz="1600" dirty="0" smtClean="0"/>
              <a:t>социальной </a:t>
            </a:r>
            <a:r>
              <a:rPr lang="ru-RU" sz="1600" dirty="0" smtClean="0"/>
              <a:t>деятельности</a:t>
            </a:r>
            <a:endParaRPr lang="ru-RU" sz="16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1600" dirty="0" smtClean="0"/>
              <a:t>Объективный – </a:t>
            </a:r>
            <a:r>
              <a:rPr lang="ru-RU" sz="1600" dirty="0" smtClean="0"/>
              <a:t>морально-психологические и физические перегрузки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1600" dirty="0" smtClean="0"/>
              <a:t>нехватка средств и времени</a:t>
            </a:r>
          </a:p>
          <a:p>
            <a:pPr lvl="0" algn="just">
              <a:tabLst>
                <a:tab pos="457200" algn="l"/>
              </a:tabLst>
            </a:pPr>
            <a:endParaRPr lang="ru-RU" sz="1600" b="1" dirty="0" smtClean="0">
              <a:ea typeface="Calibri" panose="020F0502020204030204" pitchFamily="34" charset="0"/>
              <a:cs typeface="Raavi" panose="020B0502040204020203" pitchFamily="34" charset="0"/>
            </a:endParaRPr>
          </a:p>
          <a:p>
            <a:pPr lvl="0" algn="just">
              <a:tabLst>
                <a:tab pos="457200" algn="l"/>
              </a:tabLst>
            </a:pPr>
            <a:r>
              <a:rPr lang="ru-RU" sz="1600" b="1" dirty="0" smtClean="0">
                <a:ea typeface="Calibri" panose="020F0502020204030204" pitchFamily="34" charset="0"/>
                <a:cs typeface="Raavi" panose="020B0502040204020203" pitchFamily="34" charset="0"/>
              </a:rPr>
              <a:t>ДФГ</a:t>
            </a:r>
            <a:r>
              <a:rPr lang="en-US" sz="1600" b="1" dirty="0">
                <a:ea typeface="Calibri" panose="020F0502020204030204" pitchFamily="34" charset="0"/>
                <a:cs typeface="Raavi" panose="020B0502040204020203" pitchFamily="34" charset="0"/>
              </a:rPr>
              <a:t>:</a:t>
            </a:r>
            <a:endParaRPr lang="ru-RU" sz="1600" b="1" dirty="0">
              <a:ea typeface="Calibri" panose="020F0502020204030204" pitchFamily="34" charset="0"/>
              <a:cs typeface="Raavi" panose="020B0502040204020203" pitchFamily="34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1600" dirty="0"/>
              <a:t>недоверие к фондам по поводу целевой траты пожертвованных средств </a:t>
            </a:r>
            <a:endParaRPr lang="ru-RU" sz="1600" dirty="0" smtClean="0"/>
          </a:p>
          <a:p>
            <a:pPr marL="342900" lvl="0" indent="-342900" algn="just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1600" dirty="0" smtClean="0"/>
              <a:t>дефицит средств</a:t>
            </a:r>
            <a:endParaRPr lang="ru-RU" sz="1600" dirty="0"/>
          </a:p>
          <a:p>
            <a:pPr marL="342900" lvl="0" indent="-342900" algn="just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1600" dirty="0"/>
              <a:t>эгоистические ценности, лень </a:t>
            </a:r>
            <a:endParaRPr lang="ru-RU" sz="1600" dirty="0" smtClean="0"/>
          </a:p>
          <a:p>
            <a:pPr marL="342900" lvl="0" indent="-342900" algn="just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1600" dirty="0" smtClean="0"/>
              <a:t>давление </a:t>
            </a:r>
            <a:r>
              <a:rPr lang="ru-RU" sz="1600" dirty="0"/>
              <a:t>негативного общественного мнения </a:t>
            </a:r>
            <a:endParaRPr lang="ru-RU" sz="1600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600" dirty="0" smtClean="0"/>
              <a:t>эмоциональная </a:t>
            </a:r>
            <a:r>
              <a:rPr lang="ru-RU" sz="1600" dirty="0"/>
              <a:t>ранимость молодого поколения, боязнь недооценки и неверной </a:t>
            </a:r>
            <a:r>
              <a:rPr lang="ru-RU" sz="1600" dirty="0" smtClean="0"/>
              <a:t>оценки</a:t>
            </a:r>
          </a:p>
          <a:p>
            <a:pPr algn="just"/>
            <a:endParaRPr lang="ru-RU" sz="1600" b="1" i="1" dirty="0">
              <a:ea typeface="Calibri" panose="020F0502020204030204" pitchFamily="34" charset="0"/>
              <a:cs typeface="Raavi" panose="020B0502040204020203" pitchFamily="34" charset="0"/>
            </a:endParaRPr>
          </a:p>
          <a:p>
            <a:pPr algn="just"/>
            <a:r>
              <a:rPr lang="ru-RU" sz="1600" b="1" i="1" dirty="0" smtClean="0">
                <a:ea typeface="Calibri" panose="020F0502020204030204" pitchFamily="34" charset="0"/>
                <a:cs typeface="Raavi" panose="020B0502040204020203" pitchFamily="34" charset="0"/>
              </a:rPr>
              <a:t>РЕКОМЕНДАЦИЯ:</a:t>
            </a:r>
            <a:r>
              <a:rPr lang="ru-RU" sz="1600" b="1" i="1" dirty="0" smtClean="0">
                <a:latin typeface="Times New Roman" panose="02020603050405020304" pitchFamily="18" charset="0"/>
                <a:ea typeface="Calibri" panose="020F0502020204030204" pitchFamily="34" charset="0"/>
                <a:cs typeface="Raavi" panose="020B0502040204020203" pitchFamily="34" charset="0"/>
              </a:rPr>
              <a:t> </a:t>
            </a:r>
            <a:r>
              <a:rPr lang="ru-RU" sz="1600" i="1" dirty="0" smtClean="0"/>
              <a:t>сделать </a:t>
            </a:r>
            <a:r>
              <a:rPr lang="ru-RU" sz="1600" i="1" dirty="0"/>
              <a:t>акцент на </a:t>
            </a:r>
            <a:r>
              <a:rPr lang="ru-RU" sz="1600" i="1" dirty="0" smtClean="0"/>
              <a:t>освещение </a:t>
            </a:r>
            <a:r>
              <a:rPr lang="ru-RU" sz="1600" i="1" dirty="0"/>
              <a:t>благотворительных и волонтёрских практик в </a:t>
            </a:r>
            <a:r>
              <a:rPr lang="ru-RU" sz="1600" i="1" dirty="0" smtClean="0"/>
              <a:t>регионе, демонстрируя подлинные</a:t>
            </a:r>
            <a:r>
              <a:rPr lang="ru-RU" sz="1600" i="1" dirty="0"/>
              <a:t>, а не </a:t>
            </a:r>
            <a:r>
              <a:rPr lang="ru-RU" sz="1600" i="1" dirty="0" smtClean="0"/>
              <a:t>номинальные </a:t>
            </a:r>
            <a:r>
              <a:rPr lang="ru-RU" sz="1600" i="1" dirty="0"/>
              <a:t>образцы </a:t>
            </a:r>
            <a:r>
              <a:rPr lang="ru-RU" sz="1600" i="1" dirty="0" err="1"/>
              <a:t>волонтёрства</a:t>
            </a:r>
            <a:r>
              <a:rPr lang="ru-RU" sz="1600" i="1" dirty="0"/>
              <a:t>; поставить в приоритет </a:t>
            </a:r>
            <a:r>
              <a:rPr lang="ru-RU" sz="1600" i="1" dirty="0" smtClean="0"/>
              <a:t>продвижения </a:t>
            </a:r>
            <a:r>
              <a:rPr lang="ru-RU" sz="1600" i="1" dirty="0" err="1" smtClean="0"/>
              <a:t>неденежных</a:t>
            </a:r>
            <a:r>
              <a:rPr lang="ru-RU" sz="1600" i="1" dirty="0" smtClean="0"/>
              <a:t> практик участия в благотворительности 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Raavi" panose="020B0502040204020203" pitchFamily="34" charset="0"/>
            </a:endParaRPr>
          </a:p>
          <a:p>
            <a:pPr marL="342900" lvl="0" indent="-342900" algn="just">
              <a:buFont typeface="+mj-lt"/>
              <a:buAutoNum type="arabicParenR"/>
              <a:tabLst>
                <a:tab pos="457200" algn="l"/>
              </a:tabLst>
            </a:pPr>
            <a:endParaRPr lang="ru-RU" sz="1600" dirty="0">
              <a:ea typeface="Calibri" panose="020F0502020204030204" pitchFamily="34" charset="0"/>
              <a:cs typeface="Raavi" panose="020B0502040204020203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128F41CF-2DA0-488D-B1FB-3A71F91296E8}"/>
              </a:ext>
            </a:extLst>
          </p:cNvPr>
          <p:cNvSpPr/>
          <p:nvPr/>
        </p:nvSpPr>
        <p:spPr>
          <a:xfrm>
            <a:off x="759655" y="137471"/>
            <a:ext cx="11099409" cy="5329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ru-RU" sz="2800" b="1" dirty="0" err="1" smtClean="0">
                <a:ea typeface="Calibri" panose="020F0502020204030204" pitchFamily="34" charset="0"/>
                <a:cs typeface="Raavi" panose="020B0502040204020203" pitchFamily="34" charset="0"/>
              </a:rPr>
              <a:t>Демотиваторы</a:t>
            </a:r>
            <a:endParaRPr lang="ru-RU" sz="2400" b="1" dirty="0">
              <a:effectLst/>
              <a:ea typeface="Calibri" panose="020F0502020204030204" pitchFamily="34" charset="0"/>
              <a:cs typeface="Raav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33207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="" xmlns:a16="http://schemas.microsoft.com/office/drawing/2014/main" id="{D8DC2B7B-E1EC-42BF-AC33-B282793B71ED}"/>
              </a:ext>
            </a:extLst>
          </p:cNvPr>
          <p:cNvSpPr/>
          <p:nvPr/>
        </p:nvSpPr>
        <p:spPr>
          <a:xfrm>
            <a:off x="291737" y="1005840"/>
            <a:ext cx="1109036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buFont typeface="+mj-lt"/>
              <a:buAutoNum type="arabicParenR"/>
              <a:tabLst>
                <a:tab pos="457200" algn="l"/>
              </a:tabLst>
            </a:pPr>
            <a:endParaRPr lang="ru-RU" dirty="0" smtClean="0">
              <a:latin typeface="Times New Roman" panose="02020603050405020304" pitchFamily="18" charset="0"/>
              <a:ea typeface="Calibri" panose="020F0502020204030204" pitchFamily="34" charset="0"/>
              <a:cs typeface="Raavi" panose="020B0502040204020203" pitchFamily="34" charset="0"/>
            </a:endParaRPr>
          </a:p>
          <a:p>
            <a:pPr marL="342900" indent="-342900" algn="just">
              <a:tabLst>
                <a:tab pos="457200" algn="l"/>
              </a:tabLst>
            </a:pPr>
            <a:r>
              <a:rPr lang="ru-RU" b="1" dirty="0" smtClean="0">
                <a:ea typeface="Calibri" panose="020F0502020204030204" pitchFamily="34" charset="0"/>
                <a:cs typeface="Raavi" panose="020B0502040204020203" pitchFamily="34" charset="0"/>
              </a:rPr>
              <a:t>Эксперты</a:t>
            </a:r>
            <a:r>
              <a:rPr lang="en-US" b="1" dirty="0" smtClean="0">
                <a:ea typeface="Calibri" panose="020F0502020204030204" pitchFamily="34" charset="0"/>
                <a:cs typeface="Raavi" panose="020B0502040204020203" pitchFamily="34" charset="0"/>
              </a:rPr>
              <a:t>:</a:t>
            </a:r>
            <a:endParaRPr lang="en-US" b="1" dirty="0" smtClean="0">
              <a:ea typeface="Calibri" panose="020F0502020204030204" pitchFamily="34" charset="0"/>
              <a:cs typeface="Raavi" panose="020B0502040204020203" pitchFamily="34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dirty="0" smtClean="0">
                <a:ea typeface="Calibri" panose="020F0502020204030204" pitchFamily="34" charset="0"/>
                <a:cs typeface="Raavi" panose="020B0502040204020203" pitchFamily="34" charset="0"/>
              </a:rPr>
              <a:t>Целевые </a:t>
            </a:r>
            <a:r>
              <a:rPr lang="ru-RU" dirty="0">
                <a:ea typeface="Calibri" panose="020F0502020204030204" pitchFamily="34" charset="0"/>
                <a:cs typeface="Raavi" panose="020B0502040204020203" pitchFamily="34" charset="0"/>
              </a:rPr>
              <a:t>материальные пожертвования (взносы, фандрайзинг, </a:t>
            </a:r>
            <a:r>
              <a:rPr lang="ru-RU" dirty="0" err="1">
                <a:ea typeface="Calibri" panose="020F0502020204030204" pitchFamily="34" charset="0"/>
                <a:cs typeface="Raavi" panose="020B0502040204020203" pitchFamily="34" charset="0"/>
              </a:rPr>
              <a:t>краудфандинг</a:t>
            </a:r>
            <a:r>
              <a:rPr lang="ru-RU" dirty="0" smtClean="0">
                <a:ea typeface="Calibri" panose="020F0502020204030204" pitchFamily="34" charset="0"/>
                <a:cs typeface="Raavi" panose="020B0502040204020203" pitchFamily="34" charset="0"/>
              </a:rPr>
              <a:t>)</a:t>
            </a:r>
            <a:endParaRPr lang="ru-RU" dirty="0">
              <a:ea typeface="Calibri" panose="020F0502020204030204" pitchFamily="34" charset="0"/>
              <a:cs typeface="Raavi" panose="020B0502040204020203" pitchFamily="34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dirty="0">
                <a:ea typeface="Calibri" panose="020F0502020204030204" pitchFamily="34" charset="0"/>
                <a:cs typeface="Raavi" panose="020B0502040204020203" pitchFamily="34" charset="0"/>
              </a:rPr>
              <a:t>Непосредственное очное участие (акцент на событийное </a:t>
            </a:r>
            <a:r>
              <a:rPr lang="ru-RU" dirty="0" err="1">
                <a:ea typeface="Calibri" panose="020F0502020204030204" pitchFamily="34" charset="0"/>
                <a:cs typeface="Raavi" panose="020B0502040204020203" pitchFamily="34" charset="0"/>
              </a:rPr>
              <a:t>волонтерство</a:t>
            </a:r>
            <a:r>
              <a:rPr lang="ru-RU" dirty="0" smtClean="0">
                <a:ea typeface="Calibri" panose="020F0502020204030204" pitchFamily="34" charset="0"/>
                <a:cs typeface="Raavi" panose="020B0502040204020203" pitchFamily="34" charset="0"/>
              </a:rPr>
              <a:t>)</a:t>
            </a:r>
            <a:endParaRPr lang="ru-RU" dirty="0">
              <a:ea typeface="Calibri" panose="020F0502020204030204" pitchFamily="34" charset="0"/>
              <a:cs typeface="Raavi" panose="020B0502040204020203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dirty="0">
                <a:ea typeface="Calibri" panose="020F0502020204030204" pitchFamily="34" charset="0"/>
                <a:cs typeface="Raavi" panose="020B0502040204020203" pitchFamily="34" charset="0"/>
              </a:rPr>
              <a:t>«Помощь делом», действием, в первую очередь </a:t>
            </a:r>
            <a:r>
              <a:rPr lang="ru-RU" dirty="0" smtClean="0">
                <a:ea typeface="Calibri" panose="020F0502020204030204" pitchFamily="34" charset="0"/>
                <a:cs typeface="Raavi" panose="020B0502040204020203" pitchFamily="34" charset="0"/>
              </a:rPr>
              <a:t>профессиональным</a:t>
            </a:r>
          </a:p>
          <a:p>
            <a:pPr marL="342900" indent="-342900" algn="just">
              <a:tabLst>
                <a:tab pos="457200" algn="l"/>
              </a:tabLst>
            </a:pPr>
            <a:endParaRPr lang="ru-RU" b="1" dirty="0" smtClean="0">
              <a:latin typeface="Times New Roman" panose="02020603050405020304" pitchFamily="18" charset="0"/>
              <a:ea typeface="Calibri" panose="020F0502020204030204" pitchFamily="34" charset="0"/>
              <a:cs typeface="Raavi" panose="020B0502040204020203" pitchFamily="34" charset="0"/>
            </a:endParaRPr>
          </a:p>
          <a:p>
            <a:pPr marL="342900" indent="-342900" algn="just">
              <a:tabLst>
                <a:tab pos="457200" algn="l"/>
              </a:tabLst>
            </a:pPr>
            <a:r>
              <a:rPr lang="ru-RU" b="1" dirty="0" smtClean="0">
                <a:ea typeface="Calibri" panose="020F0502020204030204" pitchFamily="34" charset="0"/>
                <a:cs typeface="Raavi" panose="020B0502040204020203" pitchFamily="34" charset="0"/>
              </a:rPr>
              <a:t>ДФГ</a:t>
            </a:r>
            <a:r>
              <a:rPr lang="en-US" b="1" dirty="0">
                <a:ea typeface="Calibri" panose="020F0502020204030204" pitchFamily="34" charset="0"/>
                <a:cs typeface="Raavi" panose="020B0502040204020203" pitchFamily="34" charset="0"/>
              </a:rPr>
              <a:t>:</a:t>
            </a:r>
            <a:endParaRPr lang="ru-RU" b="1" dirty="0">
              <a:ea typeface="Calibri" panose="020F0502020204030204" pitchFamily="34" charset="0"/>
              <a:cs typeface="Raavi" panose="020B0502040204020203" pitchFamily="34" charset="0"/>
            </a:endParaRPr>
          </a:p>
          <a:p>
            <a:pPr marL="342900" lvl="0" indent="-342900" algn="just">
              <a:buFont typeface="+mj-lt"/>
              <a:buAutoNum type="arabicParenR"/>
              <a:tabLst>
                <a:tab pos="457200" algn="l"/>
              </a:tabLst>
            </a:pPr>
            <a:r>
              <a:rPr lang="ru-RU" dirty="0" smtClean="0"/>
              <a:t>Запрос на «помощь делом», действием, в первую очередь профессиональным (</a:t>
            </a:r>
            <a:r>
              <a:rPr lang="en-US" dirty="0" smtClean="0"/>
              <a:t>pro bono</a:t>
            </a:r>
            <a:r>
              <a:rPr lang="ru-RU" dirty="0" smtClean="0"/>
              <a:t>) </a:t>
            </a:r>
          </a:p>
          <a:p>
            <a:pPr marL="342900" lvl="0" indent="-342900" algn="ctr">
              <a:tabLst>
                <a:tab pos="457200" algn="l"/>
              </a:tabLst>
            </a:pPr>
            <a:r>
              <a:rPr lang="en-US" b="1" dirty="0" smtClean="0"/>
              <a:t>Versus</a:t>
            </a:r>
            <a:endParaRPr lang="ru-RU" b="1" dirty="0" smtClean="0"/>
          </a:p>
          <a:p>
            <a:pPr marL="342900" lvl="0" indent="-342900" algn="just">
              <a:buFont typeface="+mj-lt"/>
              <a:buAutoNum type="arabicParenR" startAt="2"/>
              <a:tabLst>
                <a:tab pos="457200" algn="l"/>
              </a:tabLst>
            </a:pPr>
            <a:r>
              <a:rPr lang="ru-RU" dirty="0" smtClean="0"/>
              <a:t>Предпочтительность материальной (разовой) помощи</a:t>
            </a:r>
            <a:endParaRPr lang="ru-RU" dirty="0" smtClean="0">
              <a:ea typeface="Calibri" panose="020F0502020204030204" pitchFamily="34" charset="0"/>
              <a:cs typeface="Raavi" panose="020B0502040204020203" pitchFamily="34" charset="0"/>
            </a:endParaRPr>
          </a:p>
          <a:p>
            <a:pPr marL="342900" lvl="0" indent="-342900" algn="just">
              <a:buFont typeface="+mj-lt"/>
              <a:buAutoNum type="arabicParenR"/>
              <a:tabLst>
                <a:tab pos="457200" algn="l"/>
              </a:tabLst>
            </a:pP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Raavi" panose="020B0502040204020203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128F41CF-2DA0-488D-B1FB-3A71F91296E8}"/>
              </a:ext>
            </a:extLst>
          </p:cNvPr>
          <p:cNvSpPr/>
          <p:nvPr/>
        </p:nvSpPr>
        <p:spPr>
          <a:xfrm>
            <a:off x="759655" y="137471"/>
            <a:ext cx="11099409" cy="5305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ru-RU" sz="2800" b="1" dirty="0">
                <a:ea typeface="Calibri" panose="020F0502020204030204" pitchFamily="34" charset="0"/>
                <a:cs typeface="Raavi" panose="020B0502040204020203" pitchFamily="34" charset="0"/>
              </a:rPr>
              <a:t>Предпочтительные формы и форматы участия</a:t>
            </a:r>
            <a:endParaRPr lang="ru-RU" sz="2400" b="1" dirty="0">
              <a:effectLst/>
              <a:ea typeface="Calibri" panose="020F0502020204030204" pitchFamily="34" charset="0"/>
              <a:cs typeface="Raavi" panose="020B0502040204020203" pitchFamily="34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7988AA4A-4053-4036-818C-C666E9FC1EC0}"/>
              </a:ext>
            </a:extLst>
          </p:cNvPr>
          <p:cNvSpPr/>
          <p:nvPr/>
        </p:nvSpPr>
        <p:spPr>
          <a:xfrm>
            <a:off x="465238" y="4482936"/>
            <a:ext cx="10743363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b="1" i="1" dirty="0">
                <a:ea typeface="Times New Roman" panose="02020603050405020304" pitchFamily="18" charset="0"/>
                <a:cs typeface="Times New Roman" panose="02020603050405020304" pitchFamily="18" charset="0"/>
              </a:rPr>
              <a:t>РЕКОМЕНДАЦИЯ: </a:t>
            </a:r>
            <a:r>
              <a:rPr lang="ru-RU" sz="2000" i="1" dirty="0" smtClean="0"/>
              <a:t>развивать </a:t>
            </a:r>
            <a:r>
              <a:rPr lang="ru-RU" sz="2000" i="1" dirty="0" smtClean="0"/>
              <a:t>и </a:t>
            </a:r>
            <a:r>
              <a:rPr lang="ru-RU" sz="2000" i="1" dirty="0" smtClean="0"/>
              <a:t>продвигать активные</a:t>
            </a:r>
            <a:r>
              <a:rPr lang="ru-RU" sz="2000" i="1" dirty="0" smtClean="0"/>
              <a:t>, ЭПИЗОДИЧЕСКИЕ формы волонтёрства и благотворительности, не противопоставляя, а органично комбинируя их с </a:t>
            </a:r>
            <a:r>
              <a:rPr lang="ru-RU" sz="2000" i="1" dirty="0" smtClean="0"/>
              <a:t>пожертвованиями</a:t>
            </a:r>
            <a:r>
              <a:rPr lang="ru-RU" sz="2000" i="1" dirty="0" smtClean="0"/>
              <a:t>; уделять специальное внимание интеллектуальному, творческому аспекту волонтёрства и благотворительных практик (как целевому, так и инструментальному – при подготовке и проведении самих мероприятий).</a:t>
            </a:r>
            <a:endParaRPr lang="ru-RU" sz="2000" dirty="0">
              <a:effectLst/>
              <a:ea typeface="Calibri" panose="020F0502020204030204" pitchFamily="34" charset="0"/>
              <a:cs typeface="Raav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20739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="" xmlns:a16="http://schemas.microsoft.com/office/drawing/2014/main" id="{D8DC2B7B-E1EC-42BF-AC33-B282793B71ED}"/>
              </a:ext>
            </a:extLst>
          </p:cNvPr>
          <p:cNvSpPr/>
          <p:nvPr/>
        </p:nvSpPr>
        <p:spPr>
          <a:xfrm>
            <a:off x="169818" y="958886"/>
            <a:ext cx="1168924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tabLst>
                <a:tab pos="457200" algn="l"/>
              </a:tabLst>
            </a:pPr>
            <a:r>
              <a:rPr lang="ru-RU" b="1" dirty="0" smtClean="0">
                <a:ea typeface="Calibri" panose="020F0502020204030204" pitchFamily="34" charset="0"/>
                <a:cs typeface="Raavi" panose="020B0502040204020203" pitchFamily="34" charset="0"/>
              </a:rPr>
              <a:t>Эксперты</a:t>
            </a:r>
            <a:r>
              <a:rPr lang="en-US" b="1" dirty="0" smtClean="0">
                <a:ea typeface="Calibri" panose="020F0502020204030204" pitchFamily="34" charset="0"/>
                <a:cs typeface="Raavi" panose="020B0502040204020203" pitchFamily="34" charset="0"/>
              </a:rPr>
              <a:t>:</a:t>
            </a:r>
            <a:endParaRPr lang="en-US" b="1" dirty="0">
              <a:ea typeface="Calibri" panose="020F0502020204030204" pitchFamily="34" charset="0"/>
              <a:cs typeface="Raavi" panose="020B0502040204020203" pitchFamily="34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dirty="0">
                <a:ea typeface="Calibri" panose="020F0502020204030204" pitchFamily="34" charset="0"/>
                <a:cs typeface="Raavi" panose="020B0502040204020203" pitchFamily="34" charset="0"/>
              </a:rPr>
              <a:t>Прозрачность, максимальная открытость, легальность, авторитет реальных дел </a:t>
            </a:r>
            <a:r>
              <a:rPr lang="ru-RU" dirty="0" smtClean="0">
                <a:ea typeface="Calibri" panose="020F0502020204030204" pitchFamily="34" charset="0"/>
                <a:cs typeface="Raavi" panose="020B0502040204020203" pitchFamily="34" charset="0"/>
              </a:rPr>
              <a:t>(СОЦИАЛЬНЫЙ КАПИТАЛ</a:t>
            </a:r>
            <a:r>
              <a:rPr lang="ru-RU" dirty="0" smtClean="0">
                <a:ea typeface="Calibri" panose="020F0502020204030204" pitchFamily="34" charset="0"/>
                <a:cs typeface="Raavi" panose="020B0502040204020203" pitchFamily="34" charset="0"/>
              </a:rPr>
              <a:t>)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dirty="0" smtClean="0">
                <a:ea typeface="Calibri" panose="020F0502020204030204" pitchFamily="34" charset="0"/>
                <a:cs typeface="Raavi" panose="020B0502040204020203" pitchFamily="34" charset="0"/>
              </a:rPr>
              <a:t>Хорошая </a:t>
            </a:r>
            <a:r>
              <a:rPr lang="ru-RU" dirty="0" smtClean="0">
                <a:ea typeface="Calibri" panose="020F0502020204030204" pitchFamily="34" charset="0"/>
                <a:cs typeface="Raavi" panose="020B0502040204020203" pitchFamily="34" charset="0"/>
              </a:rPr>
              <a:t>команда (ЧЕЛОВЕЧЕСКИЙ </a:t>
            </a:r>
            <a:r>
              <a:rPr lang="ru-RU" dirty="0" smtClean="0">
                <a:ea typeface="Calibri" panose="020F0502020204030204" pitchFamily="34" charset="0"/>
                <a:cs typeface="Raavi" panose="020B0502040204020203" pitchFamily="34" charset="0"/>
              </a:rPr>
              <a:t>КАПИТАЛ)</a:t>
            </a:r>
            <a:endParaRPr lang="ru-RU" dirty="0">
              <a:ea typeface="Calibri" panose="020F0502020204030204" pitchFamily="34" charset="0"/>
              <a:cs typeface="Raavi" panose="020B0502040204020203" pitchFamily="34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dirty="0" smtClean="0">
                <a:ea typeface="Calibri" panose="020F0502020204030204" pitchFamily="34" charset="0"/>
                <a:cs typeface="Raavi" panose="020B0502040204020203" pitchFamily="34" charset="0"/>
              </a:rPr>
              <a:t>Профессионализм</a:t>
            </a:r>
            <a:r>
              <a:rPr lang="ru-RU" dirty="0">
                <a:ea typeface="Calibri" panose="020F0502020204030204" pitchFamily="34" charset="0"/>
                <a:cs typeface="Raavi" panose="020B0502040204020203" pitchFamily="34" charset="0"/>
              </a:rPr>
              <a:t>, ответственность, качество дела </a:t>
            </a:r>
            <a:r>
              <a:rPr lang="ru-RU" dirty="0" smtClean="0">
                <a:ea typeface="Calibri" panose="020F0502020204030204" pitchFamily="34" charset="0"/>
                <a:cs typeface="Raavi" panose="020B0502040204020203" pitchFamily="34" charset="0"/>
              </a:rPr>
              <a:t>(ПРОФЕССИОНАЛЬНЫЙ КАПИТАЛ</a:t>
            </a:r>
            <a:r>
              <a:rPr lang="ru-RU" dirty="0" smtClean="0">
                <a:ea typeface="Calibri" panose="020F0502020204030204" pitchFamily="34" charset="0"/>
                <a:cs typeface="Raavi" panose="020B0502040204020203" pitchFamily="34" charset="0"/>
              </a:rPr>
              <a:t>)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dirty="0" smtClean="0">
                <a:ea typeface="Calibri" panose="020F0502020204030204" pitchFamily="34" charset="0"/>
                <a:cs typeface="Raavi" panose="020B0502040204020203" pitchFamily="34" charset="0"/>
              </a:rPr>
              <a:t>Личностная </a:t>
            </a:r>
            <a:r>
              <a:rPr lang="ru-RU" dirty="0">
                <a:ea typeface="Calibri" panose="020F0502020204030204" pitchFamily="34" charset="0"/>
                <a:cs typeface="Raavi" panose="020B0502040204020203" pitchFamily="34" charset="0"/>
              </a:rPr>
              <a:t>авторитетность </a:t>
            </a:r>
            <a:r>
              <a:rPr lang="ru-RU" dirty="0" smtClean="0">
                <a:ea typeface="Calibri" panose="020F0502020204030204" pitchFamily="34" charset="0"/>
                <a:cs typeface="Raavi" panose="020B0502040204020203" pitchFamily="34" charset="0"/>
              </a:rPr>
              <a:t>лидера</a:t>
            </a:r>
          </a:p>
          <a:p>
            <a:pPr lvl="0" algn="just">
              <a:tabLst>
                <a:tab pos="457200" algn="l"/>
              </a:tabLst>
            </a:pPr>
            <a:endParaRPr lang="ru-RU" b="1" dirty="0" smtClean="0">
              <a:ea typeface="Calibri" panose="020F0502020204030204" pitchFamily="34" charset="0"/>
              <a:cs typeface="Raavi" panose="020B0502040204020203" pitchFamily="34" charset="0"/>
            </a:endParaRPr>
          </a:p>
          <a:p>
            <a:pPr lvl="0" algn="just">
              <a:tabLst>
                <a:tab pos="457200" algn="l"/>
              </a:tabLst>
            </a:pPr>
            <a:r>
              <a:rPr lang="ru-RU" b="1" dirty="0" smtClean="0">
                <a:ea typeface="Calibri" panose="020F0502020204030204" pitchFamily="34" charset="0"/>
                <a:cs typeface="Raavi" panose="020B0502040204020203" pitchFamily="34" charset="0"/>
              </a:rPr>
              <a:t>ДФГ</a:t>
            </a:r>
            <a:r>
              <a:rPr lang="en-US" b="1" dirty="0">
                <a:ea typeface="Calibri" panose="020F0502020204030204" pitchFamily="34" charset="0"/>
                <a:cs typeface="Raavi" panose="020B0502040204020203" pitchFamily="34" charset="0"/>
              </a:rPr>
              <a:t>: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dirty="0" smtClean="0">
                <a:ea typeface="Calibri" panose="020F0502020204030204" pitchFamily="34" charset="0"/>
                <a:cs typeface="Raavi" panose="020B0502040204020203" pitchFamily="34" charset="0"/>
              </a:rPr>
              <a:t>ПРОЗРАЧНОСТЬ </a:t>
            </a:r>
            <a:r>
              <a:rPr lang="ru-RU" dirty="0">
                <a:ea typeface="Calibri" panose="020F0502020204030204" pitchFamily="34" charset="0"/>
                <a:cs typeface="Raavi" panose="020B0502040204020203" pitchFamily="34" charset="0"/>
              </a:rPr>
              <a:t>деятельности, через</a:t>
            </a:r>
            <a:r>
              <a:rPr lang="en-US" dirty="0">
                <a:ea typeface="Calibri" panose="020F0502020204030204" pitchFamily="34" charset="0"/>
                <a:cs typeface="Raavi" panose="020B0502040204020203" pitchFamily="34" charset="0"/>
              </a:rPr>
              <a:t>:</a:t>
            </a:r>
          </a:p>
          <a:p>
            <a:pPr marL="742950" lvl="1" indent="-285750" algn="just">
              <a:buFontTx/>
              <a:buChar char="-"/>
              <a:tabLst>
                <a:tab pos="457200" algn="l"/>
              </a:tabLst>
            </a:pPr>
            <a:r>
              <a:rPr lang="ru-RU" dirty="0">
                <a:ea typeface="Calibri" panose="020F0502020204030204" pitchFamily="34" charset="0"/>
                <a:cs typeface="Raavi" panose="020B0502040204020203" pitchFamily="34" charset="0"/>
              </a:rPr>
              <a:t>непосредственное знакомство с </a:t>
            </a:r>
            <a:r>
              <a:rPr lang="ru-RU" dirty="0" err="1" smtClean="0">
                <a:ea typeface="Calibri" panose="020F0502020204030204" pitchFamily="34" charset="0"/>
                <a:cs typeface="Raavi" panose="020B0502040204020203" pitchFamily="34" charset="0"/>
              </a:rPr>
              <a:t>акторами</a:t>
            </a:r>
            <a:endParaRPr lang="en-US" dirty="0">
              <a:ea typeface="Calibri" panose="020F0502020204030204" pitchFamily="34" charset="0"/>
              <a:cs typeface="Raavi" panose="020B0502040204020203" pitchFamily="34" charset="0"/>
            </a:endParaRPr>
          </a:p>
          <a:p>
            <a:pPr marL="742950" lvl="1" indent="-285750" algn="just">
              <a:buFontTx/>
              <a:buChar char="-"/>
              <a:tabLst>
                <a:tab pos="457200" algn="l"/>
              </a:tabLst>
            </a:pPr>
            <a:r>
              <a:rPr lang="ru-RU" dirty="0">
                <a:ea typeface="Calibri" panose="020F0502020204030204" pitchFamily="34" charset="0"/>
                <a:cs typeface="Raavi" panose="020B0502040204020203" pitchFamily="34" charset="0"/>
              </a:rPr>
              <a:t>максимальную отчетность в </a:t>
            </a:r>
            <a:r>
              <a:rPr lang="ru-RU" dirty="0" smtClean="0">
                <a:ea typeface="Calibri" panose="020F0502020204030204" pitchFamily="34" charset="0"/>
                <a:cs typeface="Raavi" panose="020B0502040204020203" pitchFamily="34" charset="0"/>
              </a:rPr>
              <a:t>СМИ</a:t>
            </a:r>
            <a:endParaRPr lang="en-US" dirty="0">
              <a:ea typeface="Calibri" panose="020F0502020204030204" pitchFamily="34" charset="0"/>
              <a:cs typeface="Raavi" panose="020B0502040204020203" pitchFamily="34" charset="0"/>
            </a:endParaRPr>
          </a:p>
          <a:p>
            <a:pPr marL="742950" lvl="1" indent="-285750" algn="just">
              <a:buFontTx/>
              <a:buChar char="-"/>
              <a:tabLst>
                <a:tab pos="457200" algn="l"/>
              </a:tabLst>
            </a:pPr>
            <a:r>
              <a:rPr lang="ru-RU" dirty="0">
                <a:ea typeface="Calibri" panose="020F0502020204030204" pitchFamily="34" charset="0"/>
                <a:cs typeface="Raavi" panose="020B0502040204020203" pitchFamily="34" charset="0"/>
              </a:rPr>
              <a:t>практические результаты </a:t>
            </a:r>
            <a:r>
              <a:rPr lang="ru-RU" dirty="0" smtClean="0">
                <a:ea typeface="Calibri" panose="020F0502020204030204" pitchFamily="34" charset="0"/>
                <a:cs typeface="Raavi" panose="020B0502040204020203" pitchFamily="34" charset="0"/>
              </a:rPr>
              <a:t>деятельности</a:t>
            </a:r>
            <a:endParaRPr lang="ru-RU" dirty="0">
              <a:ea typeface="Calibri" panose="020F0502020204030204" pitchFamily="34" charset="0"/>
              <a:cs typeface="Raavi" panose="020B0502040204020203" pitchFamily="34" charset="0"/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dirty="0" smtClean="0">
                <a:ea typeface="Calibri" panose="020F0502020204030204" pitchFamily="34" charset="0"/>
                <a:cs typeface="Raavi" panose="020B0502040204020203" pitchFamily="34" charset="0"/>
              </a:rPr>
              <a:t>ХАРАКТЕР </a:t>
            </a:r>
            <a:r>
              <a:rPr lang="ru-RU" dirty="0">
                <a:ea typeface="Calibri" panose="020F0502020204030204" pitchFamily="34" charset="0"/>
                <a:cs typeface="Raavi" panose="020B0502040204020203" pitchFamily="34" charset="0"/>
              </a:rPr>
              <a:t>ДЕЯТЕЛЬНОСТИ, исключающий </a:t>
            </a:r>
            <a:r>
              <a:rPr lang="ru-RU" dirty="0" smtClean="0">
                <a:ea typeface="Calibri" panose="020F0502020204030204" pitchFamily="34" charset="0"/>
                <a:cs typeface="Raavi" panose="020B0502040204020203" pitchFamily="34" charset="0"/>
              </a:rPr>
              <a:t>имитацию </a:t>
            </a:r>
            <a:r>
              <a:rPr lang="ru-RU" dirty="0">
                <a:ea typeface="Calibri" panose="020F0502020204030204" pitchFamily="34" charset="0"/>
                <a:cs typeface="Raavi" panose="020B0502040204020203" pitchFamily="34" charset="0"/>
              </a:rPr>
              <a:t>(поиск пропавших, помощь старикам, животным)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ru-RU" dirty="0" smtClean="0">
              <a:ea typeface="Calibri" panose="020F0502020204030204" pitchFamily="34" charset="0"/>
              <a:cs typeface="Raavi" panose="020B0502040204020203" pitchFamily="34" charset="0"/>
            </a:endParaRPr>
          </a:p>
          <a:p>
            <a:pPr marL="342900" lvl="0" indent="-342900" algn="just">
              <a:buFont typeface="+mj-lt"/>
              <a:buAutoNum type="arabicParenR"/>
              <a:tabLst>
                <a:tab pos="457200" algn="l"/>
              </a:tabLst>
            </a:pP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Raavi" panose="020B0502040204020203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128F41CF-2DA0-488D-B1FB-3A71F91296E8}"/>
              </a:ext>
            </a:extLst>
          </p:cNvPr>
          <p:cNvSpPr/>
          <p:nvPr/>
        </p:nvSpPr>
        <p:spPr>
          <a:xfrm>
            <a:off x="759655" y="137471"/>
            <a:ext cx="11099409" cy="5305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ru-RU" sz="2800" b="1" dirty="0">
                <a:effectLst/>
                <a:ea typeface="Calibri" panose="020F0502020204030204" pitchFamily="34" charset="0"/>
                <a:cs typeface="Raavi" panose="020B0502040204020203" pitchFamily="34" charset="0"/>
              </a:rPr>
              <a:t>Характеристики НКО, которым население могло бы доверять</a:t>
            </a:r>
            <a:endParaRPr lang="ru-RU" sz="2400" b="1" dirty="0">
              <a:effectLst/>
              <a:ea typeface="Calibri" panose="020F0502020204030204" pitchFamily="34" charset="0"/>
              <a:cs typeface="Raavi" panose="020B0502040204020203" pitchFamily="34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DA60F0D9-943E-43C0-AF90-7B1B16676CF3}"/>
              </a:ext>
            </a:extLst>
          </p:cNvPr>
          <p:cNvSpPr/>
          <p:nvPr/>
        </p:nvSpPr>
        <p:spPr>
          <a:xfrm>
            <a:off x="496388" y="4606954"/>
            <a:ext cx="11207932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1600" b="1" i="1" dirty="0">
                <a:ea typeface="Times New Roman" panose="02020603050405020304" pitchFamily="18" charset="0"/>
                <a:cs typeface="Times New Roman" panose="02020603050405020304" pitchFamily="18" charset="0"/>
              </a:rPr>
              <a:t>РЕКОМЕНДАЦИЯ</a:t>
            </a:r>
            <a:r>
              <a:rPr lang="ru-RU" sz="1600" b="1" i="1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600" i="1" dirty="0" smtClean="0"/>
              <a:t>ориентировать </a:t>
            </a:r>
            <a:r>
              <a:rPr lang="ru-RU" sz="1600" i="1" dirty="0" smtClean="0"/>
              <a:t>новые и действующие региональные НКО на максимальное развитие и гармоничное сочетание всех четырёх аспектов их «капитала»; в перспективе – выработать неформальный стандарт («Кодекс чести Некоммерческого объединения»). Для этого требуется системное и активное </a:t>
            </a:r>
            <a:r>
              <a:rPr lang="ru-RU" sz="1600" i="1" dirty="0" smtClean="0"/>
              <a:t>публичное продвижение:</a:t>
            </a:r>
            <a:endParaRPr lang="ru-RU" sz="1600" i="1" dirty="0" smtClean="0"/>
          </a:p>
          <a:p>
            <a:pPr indent="450215" algn="just">
              <a:buFont typeface="Arial" pitchFamily="34" charset="0"/>
              <a:buChar char="•"/>
            </a:pPr>
            <a:r>
              <a:rPr lang="ru-RU" sz="1600" i="1" dirty="0" smtClean="0"/>
              <a:t>их достижений, команд, </a:t>
            </a:r>
            <a:r>
              <a:rPr lang="ru-RU" sz="1600" i="1" dirty="0" smtClean="0"/>
              <a:t>проектов</a:t>
            </a:r>
            <a:endParaRPr lang="ru-RU" sz="1600" i="1" dirty="0" smtClean="0"/>
          </a:p>
          <a:p>
            <a:pPr indent="450215" algn="just">
              <a:buFont typeface="Arial" pitchFamily="34" charset="0"/>
              <a:buChar char="•"/>
            </a:pPr>
            <a:r>
              <a:rPr lang="ru-RU" sz="1600" i="1" dirty="0" smtClean="0"/>
              <a:t>их экспертных </a:t>
            </a:r>
            <a:r>
              <a:rPr lang="ru-RU" sz="1600" i="1" dirty="0" smtClean="0"/>
              <a:t>функций</a:t>
            </a:r>
            <a:endParaRPr lang="ru-RU" sz="1600" i="1" dirty="0" smtClean="0"/>
          </a:p>
          <a:p>
            <a:pPr indent="450215" algn="just">
              <a:buFont typeface="Arial" pitchFamily="34" charset="0"/>
              <a:buChar char="•"/>
            </a:pPr>
            <a:r>
              <a:rPr lang="ru-RU" sz="1600" i="1" dirty="0" smtClean="0"/>
              <a:t>их позиций и ценностей </a:t>
            </a:r>
            <a:r>
              <a:rPr lang="ru-RU" sz="1600" i="1" dirty="0" smtClean="0"/>
              <a:t>в </a:t>
            </a:r>
            <a:r>
              <a:rPr lang="ru-RU" sz="1600" i="1" dirty="0" smtClean="0"/>
              <a:t>режиме специально организованной ПРОСВЕТИТЕЛЬСКОЙ ДЕЯТЕЛЬНОСТИ.</a:t>
            </a:r>
            <a:r>
              <a:rPr lang="ru-RU" sz="1600" dirty="0" smtClean="0"/>
              <a:t>  </a:t>
            </a:r>
          </a:p>
          <a:p>
            <a:pPr indent="450215" algn="just">
              <a:spcAft>
                <a:spcPts val="0"/>
              </a:spcAft>
            </a:pPr>
            <a:endParaRPr lang="ru-RU" sz="20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719360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366</TotalTime>
  <Words>1376</Words>
  <Application>Microsoft Office PowerPoint</Application>
  <PresentationFormat>Широкоэкранный</PresentationFormat>
  <Paragraphs>189</Paragraphs>
  <Slides>13</Slides>
  <Notes>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0" baseType="lpstr">
      <vt:lpstr>Arial</vt:lpstr>
      <vt:lpstr>Calibri</vt:lpstr>
      <vt:lpstr>Calibri Light</vt:lpstr>
      <vt:lpstr>Raavi</vt:lpstr>
      <vt:lpstr>Tahoma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за внимание!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Проппер Мария</dc:creator>
  <cp:lastModifiedBy>Дроздова Ольга</cp:lastModifiedBy>
  <cp:revision>52</cp:revision>
  <dcterms:created xsi:type="dcterms:W3CDTF">2019-11-25T14:44:48Z</dcterms:created>
  <dcterms:modified xsi:type="dcterms:W3CDTF">2020-02-20T15:36:39Z</dcterms:modified>
</cp:coreProperties>
</file>