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theme/themeOverride1.xml" ContentType="application/vnd.openxmlformats-officedocument.themeOverride+xml"/>
  <Override PartName="/ppt/charts/chart4.xml" ContentType="application/vnd.openxmlformats-officedocument.drawingml.chart+xml"/>
  <Override PartName="/ppt/theme/themeOverride2.xml" ContentType="application/vnd.openxmlformats-officedocument.themeOverride+xml"/>
  <Override PartName="/ppt/charts/chart5.xml" ContentType="application/vnd.openxmlformats-officedocument.drawingml.chart+xml"/>
  <Override PartName="/ppt/theme/themeOverride3.xml" ContentType="application/vnd.openxmlformats-officedocument.themeOverride+xml"/>
  <Override PartName="/ppt/charts/chart6.xml" ContentType="application/vnd.openxmlformats-officedocument.drawingml.chart+xml"/>
  <Override PartName="/ppt/theme/themeOverride4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rts/colors1.xml" ContentType="application/vnd.ms-office.chartcolorstyle+xml"/>
  <Override PartName="/ppt/charts/style1.xml" ContentType="application/vnd.ms-office.chartstyl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65" r:id="rId1"/>
  </p:sldMasterIdLst>
  <p:notesMasterIdLst>
    <p:notesMasterId r:id="rId18"/>
  </p:notesMasterIdLst>
  <p:handoutMasterIdLst>
    <p:handoutMasterId r:id="rId19"/>
  </p:handoutMasterIdLst>
  <p:sldIdLst>
    <p:sldId id="603" r:id="rId2"/>
    <p:sldId id="604" r:id="rId3"/>
    <p:sldId id="722" r:id="rId4"/>
    <p:sldId id="723" r:id="rId5"/>
    <p:sldId id="724" r:id="rId6"/>
    <p:sldId id="515" r:id="rId7"/>
    <p:sldId id="738" r:id="rId8"/>
    <p:sldId id="739" r:id="rId9"/>
    <p:sldId id="744" r:id="rId10"/>
    <p:sldId id="745" r:id="rId11"/>
    <p:sldId id="516" r:id="rId12"/>
    <p:sldId id="742" r:id="rId13"/>
    <p:sldId id="743" r:id="rId14"/>
    <p:sldId id="517" r:id="rId15"/>
    <p:sldId id="518" r:id="rId16"/>
    <p:sldId id="737" r:id="rId17"/>
  </p:sldIdLst>
  <p:sldSz cx="17340263" cy="97536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 Light"/>
      </a:defRPr>
    </a:lvl1pPr>
    <a:lvl2pPr marL="0" marR="0" indent="228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 Light"/>
      </a:defRPr>
    </a:lvl2pPr>
    <a:lvl3pPr marL="0" marR="0" indent="457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 Light"/>
      </a:defRPr>
    </a:lvl3pPr>
    <a:lvl4pPr marL="0" marR="0" indent="685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 Light"/>
      </a:defRPr>
    </a:lvl4pPr>
    <a:lvl5pPr marL="0" marR="0" indent="9144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 Light"/>
      </a:defRPr>
    </a:lvl5pPr>
    <a:lvl6pPr marL="0" marR="0" indent="11430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 Light"/>
      </a:defRPr>
    </a:lvl6pPr>
    <a:lvl7pPr marL="0" marR="0" indent="1371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 Light"/>
      </a:defRPr>
    </a:lvl7pPr>
    <a:lvl8pPr marL="0" marR="0" indent="1600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 Light"/>
      </a:defRPr>
    </a:lvl8pPr>
    <a:lvl9pPr marL="0" marR="0" indent="1828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 Light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3072" userDrawn="1">
          <p15:clr>
            <a:srgbClr val="A4A3A4"/>
          </p15:clr>
        </p15:guide>
        <p15:guide id="2" pos="546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00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53957"/>
    <a:srgbClr val="0000CC"/>
    <a:srgbClr val="1F497D"/>
    <a:srgbClr val="003366"/>
    <a:srgbClr val="D6E6E2"/>
    <a:srgbClr val="006666"/>
    <a:srgbClr val="DBE1E0"/>
    <a:srgbClr val="008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398CCE"/>
          </a:solidFill>
        </a:fill>
      </a:tcStyle>
    </a:firstCol>
    <a:lastRow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E1E0DA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5AC831"/>
          </a:solidFill>
        </a:fill>
      </a:tcStyle>
    </a:firstCol>
    <a:lastRow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2"/>
          </a:solidFill>
        </a:fill>
      </a:tcStyle>
    </a:firstRow>
  </a:tblStyle>
  <a:tblStyle styleId="{EEE7283C-3CF3-47DC-8721-378D4A62B22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E6E3D7"/>
          </a:solidFill>
        </a:fill>
      </a:tcStyle>
    </a:wholeTbl>
    <a:band2H>
      <a:tcTxStyle/>
      <a:tcStyle>
        <a:tcBdr/>
        <a:fill>
          <a:solidFill>
            <a:srgbClr val="C3C2C2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09C99"/>
          </a:solidFill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firstRow>
  </a:tblStyle>
  <a:tblStyle styleId="{CF821DB8-F4EB-4A41-A1BA-3FCAFE7338EE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DCE5E6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Row>
  </a:tblStyle>
  <a:tblStyle styleId="{33BA23B1-9221-436E-865A-0063620EA4FD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D0D1D2"/>
          </a:solidFill>
        </a:fill>
      </a:tcStyle>
    </a:wholeTbl>
    <a:band2H>
      <a:tcTxStyle/>
      <a:tcStyle>
        <a:tcBdr/>
        <a:fill>
          <a:solidFill>
            <a:srgbClr val="DEDEDF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761"/>
          </a:solidFill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909398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67C85"/>
          </a:solidFill>
        </a:fill>
      </a:tcStyle>
    </a:firstRow>
  </a:tblStyle>
  <a:tblStyle styleId="{2708684C-4D16-4618-839F-0558EEFCDFE6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  <a:tblStyle styleId="{6E25E649-3F16-4E02-A733-19D2CDBF48F0}" styleName="Средний стиль 3 - акцент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Светлый стиль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DCAF9ED-07DC-4A11-8D7F-57B35C25682E}" styleName="Средний стиль 1 -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B301B821-A1FF-4177-AEE7-76D212191A09}" styleName="Средний стиль 1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346" autoAdjust="0"/>
    <p:restoredTop sz="93703" autoAdjust="0"/>
  </p:normalViewPr>
  <p:slideViewPr>
    <p:cSldViewPr snapToGrid="0" snapToObjects="1">
      <p:cViewPr>
        <p:scale>
          <a:sx n="53" d="100"/>
          <a:sy n="53" d="100"/>
        </p:scale>
        <p:origin x="-426" y="72"/>
      </p:cViewPr>
      <p:guideLst>
        <p:guide orient="horz" pos="3072"/>
        <p:guide pos="546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62" d="100"/>
          <a:sy n="62" d="100"/>
        </p:scale>
        <p:origin x="3154" y="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3" Type="http://schemas.microsoft.com/office/2011/relationships/chartStyle" Target="style1.xml"/><Relationship Id="rId2" Type="http://schemas.microsoft.com/office/2011/relationships/chartColorStyle" Target="colors1.xml"/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3.xlsx"/><Relationship Id="rId1" Type="http://schemas.openxmlformats.org/officeDocument/2006/relationships/themeOverride" Target="../theme/themeOverride1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4.xlsx"/><Relationship Id="rId1" Type="http://schemas.openxmlformats.org/officeDocument/2006/relationships/themeOverride" Target="../theme/themeOverride2.xml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5.xlsx"/><Relationship Id="rId1" Type="http://schemas.openxmlformats.org/officeDocument/2006/relationships/themeOverride" Target="../theme/themeOverride3.xml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6.xlsx"/><Relationship Id="rId1" Type="http://schemas.openxmlformats.org/officeDocument/2006/relationships/themeOverride" Target="../theme/themeOverrid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51356641289628324"/>
          <c:y val="0"/>
          <c:w val="0.46256586317622245"/>
          <c:h val="0.96672948062798092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Лист1!$B$2</c:f>
              <c:strCache>
                <c:ptCount val="1"/>
                <c:pt idx="0">
                  <c:v>Все факторы</c:v>
                </c:pt>
              </c:strCache>
            </c:strRef>
          </c:tx>
          <c:spPr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 sz="1800"/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Лист1!$A$3:$A$13</c:f>
              <c:strCache>
                <c:ptCount val="11"/>
                <c:pt idx="0">
                  <c:v>Важность тех задач, которые решает организация</c:v>
                </c:pt>
                <c:pt idx="1">
                  <c:v>Энтузиазм сотрудников и добровольцев</c:v>
                </c:pt>
                <c:pt idx="2">
                  <c:v>Лидерские качества руководителей</c:v>
                </c:pt>
                <c:pt idx="3">
                  <c:v>Квалификация персонала</c:v>
                </c:pt>
                <c:pt idx="4">
                  <c:v>Умение привлечь средства</c:v>
                </c:pt>
                <c:pt idx="5">
                  <c:v>Прозрачность деятельности</c:v>
                </c:pt>
                <c:pt idx="6">
                  <c:v>Наличие постоянных спонсоров</c:v>
                </c:pt>
                <c:pt idx="7">
                  <c:v>Связи в государственных и муниципальных органах</c:v>
                </c:pt>
                <c:pt idx="8">
                  <c:v>Состав учредителей</c:v>
                </c:pt>
                <c:pt idx="9">
                  <c:v>Качество менеджмента</c:v>
                </c:pt>
                <c:pt idx="10">
                  <c:v>Затрудняюсь ответить</c:v>
                </c:pt>
              </c:strCache>
            </c:strRef>
          </c:cat>
          <c:val>
            <c:numRef>
              <c:f>Лист1!$B$3:$B$13</c:f>
              <c:numCache>
                <c:formatCode>General</c:formatCode>
                <c:ptCount val="11"/>
                <c:pt idx="0">
                  <c:v>72</c:v>
                </c:pt>
                <c:pt idx="1">
                  <c:v>52</c:v>
                </c:pt>
                <c:pt idx="2">
                  <c:v>44</c:v>
                </c:pt>
                <c:pt idx="3">
                  <c:v>39</c:v>
                </c:pt>
                <c:pt idx="4">
                  <c:v>35</c:v>
                </c:pt>
                <c:pt idx="5">
                  <c:v>33</c:v>
                </c:pt>
                <c:pt idx="6">
                  <c:v>28</c:v>
                </c:pt>
                <c:pt idx="7">
                  <c:v>25</c:v>
                </c:pt>
                <c:pt idx="8">
                  <c:v>22</c:v>
                </c:pt>
                <c:pt idx="9">
                  <c:v>18</c:v>
                </c:pt>
                <c:pt idx="10">
                  <c:v>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1FD0-4D02-AAB5-9523D68F3210}"/>
            </c:ext>
          </c:extLst>
        </c:ser>
        <c:ser>
          <c:idx val="1"/>
          <c:order val="1"/>
          <c:tx>
            <c:strRef>
              <c:f>Лист1!$C$2</c:f>
              <c:strCache>
                <c:ptCount val="1"/>
                <c:pt idx="0">
                  <c:v>Основные факторы</c:v>
                </c:pt>
              </c:strCache>
            </c:strRef>
          </c:tx>
          <c:spPr>
            <a:solidFill>
              <a:schemeClr val="accent1">
                <a:lumMod val="7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 sz="1800"/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Лист1!$A$3:$A$13</c:f>
              <c:strCache>
                <c:ptCount val="11"/>
                <c:pt idx="0">
                  <c:v>Важность тех задач, которые решает организация</c:v>
                </c:pt>
                <c:pt idx="1">
                  <c:v>Энтузиазм сотрудников и добровольцев</c:v>
                </c:pt>
                <c:pt idx="2">
                  <c:v>Лидерские качества руководителей</c:v>
                </c:pt>
                <c:pt idx="3">
                  <c:v>Квалификация персонала</c:v>
                </c:pt>
                <c:pt idx="4">
                  <c:v>Умение привлечь средства</c:v>
                </c:pt>
                <c:pt idx="5">
                  <c:v>Прозрачность деятельности</c:v>
                </c:pt>
                <c:pt idx="6">
                  <c:v>Наличие постоянных спонсоров</c:v>
                </c:pt>
                <c:pt idx="7">
                  <c:v>Связи в государственных и муниципальных органах</c:v>
                </c:pt>
                <c:pt idx="8">
                  <c:v>Состав учредителей</c:v>
                </c:pt>
                <c:pt idx="9">
                  <c:v>Качество менеджмента</c:v>
                </c:pt>
                <c:pt idx="10">
                  <c:v>Затрудняюсь ответить</c:v>
                </c:pt>
              </c:strCache>
            </c:strRef>
          </c:cat>
          <c:val>
            <c:numRef>
              <c:f>Лист1!$C$3:$C$13</c:f>
              <c:numCache>
                <c:formatCode>General</c:formatCode>
                <c:ptCount val="11"/>
                <c:pt idx="0">
                  <c:v>57</c:v>
                </c:pt>
                <c:pt idx="1">
                  <c:v>33</c:v>
                </c:pt>
                <c:pt idx="2">
                  <c:v>24</c:v>
                </c:pt>
                <c:pt idx="3">
                  <c:v>23</c:v>
                </c:pt>
                <c:pt idx="4">
                  <c:v>20</c:v>
                </c:pt>
                <c:pt idx="5">
                  <c:v>14</c:v>
                </c:pt>
                <c:pt idx="6">
                  <c:v>15</c:v>
                </c:pt>
                <c:pt idx="7">
                  <c:v>11</c:v>
                </c:pt>
                <c:pt idx="8">
                  <c:v>12</c:v>
                </c:pt>
                <c:pt idx="9">
                  <c:v>10</c:v>
                </c:pt>
                <c:pt idx="10">
                  <c:v>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1FD0-4D02-AAB5-9523D68F3210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00"/>
        <c:axId val="92686336"/>
        <c:axId val="174366720"/>
      </c:barChart>
      <c:valAx>
        <c:axId val="174366720"/>
        <c:scaling>
          <c:orientation val="minMax"/>
        </c:scaling>
        <c:delete val="1"/>
        <c:axPos val="t"/>
        <c:numFmt formatCode="General" sourceLinked="1"/>
        <c:majorTickMark val="none"/>
        <c:minorTickMark val="none"/>
        <c:tickLblPos val="none"/>
        <c:crossAx val="92686336"/>
        <c:crosses val="autoZero"/>
        <c:crossBetween val="between"/>
      </c:valAx>
      <c:catAx>
        <c:axId val="92686336"/>
        <c:scaling>
          <c:orientation val="maxMin"/>
        </c:scaling>
        <c:delete val="0"/>
        <c:axPos val="l"/>
        <c:numFmt formatCode="General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vert="horz"/>
          <a:lstStyle/>
          <a:p>
            <a:pPr>
              <a:defRPr/>
            </a:pPr>
            <a:endParaRPr lang="ru-RU"/>
          </a:p>
        </c:txPr>
        <c:crossAx val="174366720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r"/>
      <c:layout/>
      <c:overlay val="0"/>
      <c:spPr>
        <a:noFill/>
        <a:ln>
          <a:noFill/>
        </a:ln>
        <a:effectLst/>
      </c:spPr>
      <c:txPr>
        <a:bodyPr rot="0" vert="horz"/>
        <a:lstStyle/>
        <a:p>
          <a:pPr>
            <a:defRPr/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2000">
          <a:solidFill>
            <a:schemeClr val="tx1"/>
          </a:solidFill>
          <a:latin typeface="+mn-lt"/>
          <a:cs typeface="Arial" pitchFamily="34" charset="0"/>
        </a:defRPr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"/>
          <c:y val="0.17060247649109939"/>
          <c:w val="0.77436479596315777"/>
          <c:h val="0.70563177334735894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2018</c:v>
                </c:pt>
              </c:strCache>
            </c:strRef>
          </c:tx>
          <c:spPr>
            <a:scene3d>
              <a:camera prst="orthographicFront"/>
              <a:lightRig rig="threePt" dir="t"/>
            </a:scene3d>
          </c:spPr>
          <c:explosion val="5"/>
          <c:dPt>
            <c:idx val="0"/>
            <c:bubble3D val="0"/>
            <c:spPr>
              <a:solidFill>
                <a:schemeClr val="accent4"/>
              </a:solidFill>
              <a:ln>
                <a:noFill/>
              </a:ln>
              <a:effectLst/>
              <a:scene3d>
                <a:camera prst="orthographicFront"/>
                <a:lightRig rig="threePt" dir="t"/>
              </a:scene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3997-4EE5-AD74-3ABEF1EA8AF0}"/>
              </c:ext>
            </c:extLst>
          </c:dPt>
          <c:dPt>
            <c:idx val="1"/>
            <c:bubble3D val="0"/>
            <c:spPr>
              <a:solidFill>
                <a:schemeClr val="accent3"/>
              </a:solidFill>
              <a:ln>
                <a:noFill/>
              </a:ln>
              <a:effectLst/>
              <a:scene3d>
                <a:camera prst="orthographicFront"/>
                <a:lightRig rig="threePt" dir="t"/>
              </a:scene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3997-4EE5-AD74-3ABEF1EA8AF0}"/>
              </c:ext>
            </c:extLst>
          </c:dPt>
          <c:dPt>
            <c:idx val="2"/>
            <c:bubble3D val="0"/>
            <c:spPr>
              <a:solidFill>
                <a:schemeClr val="accent2"/>
              </a:solidFill>
              <a:ln>
                <a:noFill/>
              </a:ln>
              <a:effectLst/>
              <a:scene3d>
                <a:camera prst="orthographicFront"/>
                <a:lightRig rig="threePt" dir="t"/>
              </a:scene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3997-4EE5-AD74-3ABEF1EA8AF0}"/>
              </c:ext>
            </c:extLst>
          </c:dPt>
          <c:dPt>
            <c:idx val="3"/>
            <c:bubble3D val="0"/>
            <c:spPr>
              <a:solidFill>
                <a:schemeClr val="accent5"/>
              </a:solidFill>
              <a:ln>
                <a:noFill/>
              </a:ln>
              <a:effectLst/>
              <a:scene3d>
                <a:camera prst="orthographicFront"/>
                <a:lightRig rig="threePt" dir="t"/>
              </a:scene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3997-4EE5-AD74-3ABEF1EA8AF0}"/>
              </c:ext>
            </c:extLst>
          </c:dPt>
          <c:dPt>
            <c:idx val="4"/>
            <c:bubble3D val="0"/>
            <c:spPr>
              <a:solidFill>
                <a:schemeClr val="bg2">
                  <a:lumMod val="90000"/>
                </a:schemeClr>
              </a:solidFill>
              <a:ln>
                <a:noFill/>
              </a:ln>
              <a:effectLst/>
              <a:scene3d>
                <a:camera prst="orthographicFront"/>
                <a:lightRig rig="threePt" dir="t"/>
              </a:scene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3997-4EE5-AD74-3ABEF1EA8AF0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400" b="0" i="0" u="none" strike="noStrike" kern="1200" baseline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shade val="95000"/>
                      <a:satMod val="104999"/>
                    </a:schemeClr>
                  </a:solidFill>
                  <a:prstDash val="solid"/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Лист1!$A$2:$A$6</c:f>
              <c:strCache>
                <c:ptCount val="5"/>
                <c:pt idx="0">
                  <c:v>Информационные аутсайдеры (используют 1-2 элемента ИО)</c:v>
                </c:pt>
                <c:pt idx="1">
                  <c:v>Информационные "середняки" (используют 3-5 элементов ИО)</c:v>
                </c:pt>
                <c:pt idx="2">
                  <c:v>Информационные лидеры (используют более 5 элементов ИО)</c:v>
                </c:pt>
                <c:pt idx="3">
                  <c:v>Информационно закрытые (не используют элементы ИО)</c:v>
                </c:pt>
                <c:pt idx="4">
                  <c:v>Затрудняюсь ответить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31</c:v>
                </c:pt>
                <c:pt idx="1">
                  <c:v>34</c:v>
                </c:pt>
                <c:pt idx="2">
                  <c:v>25</c:v>
                </c:pt>
                <c:pt idx="3">
                  <c:v>9</c:v>
                </c:pt>
                <c:pt idx="4">
                  <c:v>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A-3997-4EE5-AD74-3ABEF1EA8AF0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140"/>
      </c:pie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62987578432523106"/>
          <c:y val="0.18985266141246002"/>
          <c:w val="0.33397445872625603"/>
          <c:h val="0.7445415816262630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>
                  <a:lumMod val="95000"/>
                  <a:lumOff val="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zero"/>
    <c:showDLblsOverMax val="0"/>
  </c:chart>
  <c:spPr>
    <a:noFill/>
    <a:ln w="9525" cap="flat" cmpd="sng" algn="ctr">
      <a:noFill/>
      <a:prstDash val="solid"/>
    </a:ln>
    <a:effectLst/>
  </c:spPr>
  <c:txPr>
    <a:bodyPr/>
    <a:lstStyle/>
    <a:p>
      <a:pPr>
        <a:defRPr sz="2000">
          <a:solidFill>
            <a:schemeClr val="tx1">
              <a:lumMod val="95000"/>
              <a:lumOff val="5000"/>
            </a:schemeClr>
          </a:solidFill>
        </a:defRPr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49010979562306928"/>
          <c:y val="2.132861223407366E-2"/>
          <c:w val="0.49732553274387614"/>
          <c:h val="0.95734277553185254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2018</c:v>
                </c:pt>
              </c:strCache>
            </c:strRef>
          </c:tx>
          <c:spPr>
            <a:solidFill>
              <a:srgbClr val="0365C0"/>
            </a:solidFill>
            <a:ln>
              <a:noFill/>
            </a:ln>
            <a:effectLst/>
          </c:spPr>
          <c:invertIfNegative val="0"/>
          <c:dPt>
            <c:idx val="6"/>
            <c:invertIfNegative val="0"/>
            <c:bubble3D val="0"/>
            <c:spPr>
              <a:solidFill>
                <a:srgbClr val="DCDEE0">
                  <a:lumMod val="90000"/>
                </a:srgbClr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F-113D-4EED-A19E-5BE18285E0AB}"/>
              </c:ext>
            </c:extLst>
          </c:dPt>
          <c:dPt>
            <c:idx val="7"/>
            <c:invertIfNegative val="0"/>
            <c:bubble3D val="0"/>
            <c:spPr>
              <a:solidFill>
                <a:srgbClr val="C82506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0-113D-4EED-A19E-5BE18285E0AB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/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Лист1!$A$2:$A$9</c:f>
              <c:strCache>
                <c:ptCount val="8"/>
                <c:pt idx="0">
                  <c:v>Чаты, группы в социальных сетях для сотрудников и/или волонтеров</c:v>
                </c:pt>
                <c:pt idx="1">
                  <c:v>Система планирования и постановки задач</c:v>
                </c:pt>
                <c:pt idx="2">
                  <c:v>Облачные, удаленные сервисы хранения общей информации</c:v>
                </c:pt>
                <c:pt idx="3">
                  <c:v>Корпоративные порталы</c:v>
                </c:pt>
                <c:pt idx="4">
                  <c:v>CRM программы (автоматизация комплекса взаимодействия с заказчиками и клиентами)</c:v>
                </c:pt>
                <c:pt idx="5">
                  <c:v>Другое</c:v>
                </c:pt>
                <c:pt idx="6">
                  <c:v>Затрудняюсь ответить</c:v>
                </c:pt>
                <c:pt idx="7">
                  <c:v>Ничего из этого не используется</c:v>
                </c:pt>
              </c:strCache>
            </c:strRef>
          </c:cat>
          <c:val>
            <c:numRef>
              <c:f>Лист1!$B$2:$B$9</c:f>
              <c:numCache>
                <c:formatCode>General</c:formatCode>
                <c:ptCount val="8"/>
                <c:pt idx="0">
                  <c:v>43</c:v>
                </c:pt>
                <c:pt idx="1">
                  <c:v>26</c:v>
                </c:pt>
                <c:pt idx="2">
                  <c:v>16</c:v>
                </c:pt>
                <c:pt idx="3">
                  <c:v>14</c:v>
                </c:pt>
                <c:pt idx="4">
                  <c:v>9</c:v>
                </c:pt>
                <c:pt idx="5">
                  <c:v>1</c:v>
                </c:pt>
                <c:pt idx="6">
                  <c:v>5</c:v>
                </c:pt>
                <c:pt idx="7">
                  <c:v>31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C403-4526-87AD-07409D03D005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00"/>
        <c:axId val="92999680"/>
        <c:axId val="174371328"/>
      </c:barChart>
      <c:catAx>
        <c:axId val="92999680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vert="horz"/>
          <a:lstStyle/>
          <a:p>
            <a:pPr>
              <a:defRPr/>
            </a:pPr>
            <a:endParaRPr lang="ru-RU"/>
          </a:p>
        </c:txPr>
        <c:crossAx val="174371328"/>
        <c:crosses val="autoZero"/>
        <c:auto val="1"/>
        <c:lblAlgn val="ctr"/>
        <c:lblOffset val="100"/>
        <c:noMultiLvlLbl val="0"/>
      </c:catAx>
      <c:valAx>
        <c:axId val="174371328"/>
        <c:scaling>
          <c:orientation val="minMax"/>
        </c:scaling>
        <c:delete val="1"/>
        <c:axPos val="t"/>
        <c:numFmt formatCode="General" sourceLinked="1"/>
        <c:majorTickMark val="none"/>
        <c:minorTickMark val="none"/>
        <c:tickLblPos val="none"/>
        <c:crossAx val="9299968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/>
  </c:chart>
  <c:spPr>
    <a:noFill/>
    <a:ln>
      <a:noFill/>
    </a:ln>
    <a:effectLst/>
  </c:spPr>
  <c:txPr>
    <a:bodyPr/>
    <a:lstStyle/>
    <a:p>
      <a:pPr>
        <a:defRPr sz="2000">
          <a:latin typeface="+mj-lt"/>
        </a:defRPr>
      </a:pPr>
      <a:endParaRPr lang="ru-RU"/>
    </a:p>
  </c:txPr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49051673560261039"/>
          <c:y val="2.0386470271652267E-2"/>
          <c:w val="0.4969489126920944"/>
          <c:h val="0.95922705945669562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2018</c:v>
                </c:pt>
              </c:strCache>
            </c:strRef>
          </c:tx>
          <c:spPr>
            <a:solidFill>
              <a:srgbClr val="0365C0"/>
            </a:solidFill>
            <a:ln>
              <a:noFill/>
            </a:ln>
            <a:effectLst/>
          </c:spPr>
          <c:invertIfNegative val="0"/>
          <c:dPt>
            <c:idx val="5"/>
            <c:invertIfNegative val="0"/>
            <c:bubble3D val="0"/>
            <c:spPr>
              <a:solidFill>
                <a:srgbClr val="DCDEE0">
                  <a:lumMod val="90000"/>
                </a:srgbClr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D-7FDB-4967-B3BB-571FA5FDD10C}"/>
              </c:ext>
            </c:extLst>
          </c:dPt>
          <c:dPt>
            <c:idx val="6"/>
            <c:invertIfNegative val="0"/>
            <c:bubble3D val="0"/>
            <c:spPr>
              <a:solidFill>
                <a:srgbClr val="C82506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C-7FDB-4967-B3BB-571FA5FDD10C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/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Лист1!$A$2:$A$8</c:f>
              <c:strCache>
                <c:ptCount val="7"/>
                <c:pt idx="0">
                  <c:v>Социальные сети
 (Facebook, Одноклассники, Вконтакте и пр.)</c:v>
                </c:pt>
                <c:pt idx="1">
                  <c:v>Сайт</c:v>
                </c:pt>
                <c:pt idx="2">
                  <c:v>E-mail - рассылки</c:v>
                </c:pt>
                <c:pt idx="3">
                  <c:v>Мобильные приложения</c:v>
                </c:pt>
                <c:pt idx="4">
                  <c:v>Платформы для поиска волонтеров</c:v>
                </c:pt>
                <c:pt idx="5">
                  <c:v>Затрудняюсь ответить</c:v>
                </c:pt>
                <c:pt idx="6">
                  <c:v>Ничего из этого не используется</c:v>
                </c:pt>
              </c:strCache>
            </c:strRef>
          </c:cat>
          <c:val>
            <c:numRef>
              <c:f>Лист1!$B$2:$B$8</c:f>
              <c:numCache>
                <c:formatCode>General</c:formatCode>
                <c:ptCount val="7"/>
                <c:pt idx="0">
                  <c:v>56</c:v>
                </c:pt>
                <c:pt idx="1">
                  <c:v>44</c:v>
                </c:pt>
                <c:pt idx="2">
                  <c:v>26</c:v>
                </c:pt>
                <c:pt idx="3">
                  <c:v>16</c:v>
                </c:pt>
                <c:pt idx="4">
                  <c:v>10</c:v>
                </c:pt>
                <c:pt idx="5">
                  <c:v>3</c:v>
                </c:pt>
                <c:pt idx="6">
                  <c:v>19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C403-4526-87AD-07409D03D005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00"/>
        <c:axId val="93049856"/>
        <c:axId val="174373632"/>
      </c:barChart>
      <c:catAx>
        <c:axId val="93049856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vert="horz" anchor="b"/>
          <a:lstStyle/>
          <a:p>
            <a:pPr>
              <a:defRPr/>
            </a:pPr>
            <a:endParaRPr lang="ru-RU"/>
          </a:p>
        </c:txPr>
        <c:crossAx val="174373632"/>
        <c:crosses val="autoZero"/>
        <c:auto val="1"/>
        <c:lblAlgn val="ctr"/>
        <c:lblOffset val="100"/>
        <c:noMultiLvlLbl val="0"/>
      </c:catAx>
      <c:valAx>
        <c:axId val="174373632"/>
        <c:scaling>
          <c:orientation val="minMax"/>
        </c:scaling>
        <c:delete val="1"/>
        <c:axPos val="t"/>
        <c:numFmt formatCode="General" sourceLinked="1"/>
        <c:majorTickMark val="none"/>
        <c:minorTickMark val="none"/>
        <c:tickLblPos val="none"/>
        <c:crossAx val="9304985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/>
  </c:chart>
  <c:spPr>
    <a:noFill/>
    <a:ln>
      <a:noFill/>
    </a:ln>
    <a:effectLst/>
  </c:spPr>
  <c:txPr>
    <a:bodyPr/>
    <a:lstStyle/>
    <a:p>
      <a:pPr>
        <a:defRPr sz="2000"/>
      </a:pPr>
      <a:endParaRPr lang="ru-RU"/>
    </a:p>
  </c:txPr>
  <c:externalData r:id="rId2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49193162803967022"/>
          <c:y val="2.1766013639515861E-2"/>
          <c:w val="0.4955037003272752"/>
          <c:h val="0.95646797272096817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2018</c:v>
                </c:pt>
              </c:strCache>
            </c:strRef>
          </c:tx>
          <c:spPr>
            <a:solidFill>
              <a:srgbClr val="0365C0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C82506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E-0EF5-4F89-8F08-DE5DF13B4CBF}"/>
              </c:ext>
            </c:extLst>
          </c:dPt>
          <c:dPt>
            <c:idx val="5"/>
            <c:invertIfNegative val="0"/>
            <c:bubble3D val="0"/>
            <c:spPr>
              <a:solidFill>
                <a:srgbClr val="DCDEE0">
                  <a:lumMod val="90000"/>
                </a:srgbClr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D-0EF5-4F89-8F08-DE5DF13B4CBF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/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Лист1!$A$2:$A$7</c:f>
              <c:strCache>
                <c:ptCount val="6"/>
                <c:pt idx="0">
                  <c:v>Нет, приобретали всё по полной стоимости, и других НКО, которым удалось скидку получить, не знаю</c:v>
                </c:pt>
                <c:pt idx="1">
                  <c:v>Мы не получали, но знаем, что другие организации с аналогичными нашим видам деятельности такие скидки получали</c:v>
                </c:pt>
                <c:pt idx="2">
                  <c:v>Да, получали скидку для нашей НКО</c:v>
                </c:pt>
                <c:pt idx="3">
                  <c:v>Да, пользовались поддержкой Pro bono волонтеров</c:v>
                </c:pt>
                <c:pt idx="4">
                  <c:v>Другое</c:v>
                </c:pt>
                <c:pt idx="5">
                  <c:v>Затрудняюсь ответить</c:v>
                </c:pt>
              </c:strCache>
            </c:strRef>
          </c:cat>
          <c:val>
            <c:numRef>
              <c:f>Лист1!$B$2:$B$7</c:f>
              <c:numCache>
                <c:formatCode>General</c:formatCode>
                <c:ptCount val="6"/>
                <c:pt idx="0">
                  <c:v>41</c:v>
                </c:pt>
                <c:pt idx="1">
                  <c:v>12</c:v>
                </c:pt>
                <c:pt idx="2">
                  <c:v>10</c:v>
                </c:pt>
                <c:pt idx="3">
                  <c:v>6</c:v>
                </c:pt>
                <c:pt idx="4">
                  <c:v>5</c:v>
                </c:pt>
                <c:pt idx="5">
                  <c:v>26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C403-4526-87AD-07409D03D005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00"/>
        <c:axId val="93079552"/>
        <c:axId val="174753472"/>
      </c:barChart>
      <c:catAx>
        <c:axId val="93079552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vert="horz"/>
          <a:lstStyle/>
          <a:p>
            <a:pPr>
              <a:defRPr/>
            </a:pPr>
            <a:endParaRPr lang="ru-RU"/>
          </a:p>
        </c:txPr>
        <c:crossAx val="174753472"/>
        <c:crosses val="autoZero"/>
        <c:auto val="1"/>
        <c:lblAlgn val="ctr"/>
        <c:lblOffset val="100"/>
        <c:noMultiLvlLbl val="0"/>
      </c:catAx>
      <c:valAx>
        <c:axId val="174753472"/>
        <c:scaling>
          <c:orientation val="minMax"/>
        </c:scaling>
        <c:delete val="1"/>
        <c:axPos val="t"/>
        <c:numFmt formatCode="General" sourceLinked="1"/>
        <c:majorTickMark val="none"/>
        <c:minorTickMark val="none"/>
        <c:tickLblPos val="none"/>
        <c:crossAx val="9307955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/>
  </c:chart>
  <c:spPr>
    <a:noFill/>
    <a:ln>
      <a:noFill/>
    </a:ln>
    <a:effectLst/>
  </c:spPr>
  <c:txPr>
    <a:bodyPr/>
    <a:lstStyle/>
    <a:p>
      <a:pPr>
        <a:defRPr sz="2000"/>
      </a:pPr>
      <a:endParaRPr lang="ru-RU"/>
    </a:p>
  </c:txPr>
  <c:externalData r:id="rId2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50094493368002224"/>
          <c:y val="2.1211715851680767E-2"/>
          <c:w val="0.48673463745263978"/>
          <c:h val="0.9575765682966384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2018</c:v>
                </c:pt>
              </c:strCache>
            </c:strRef>
          </c:tx>
          <c:spPr>
            <a:solidFill>
              <a:srgbClr val="0365C0"/>
            </a:solidFill>
            <a:ln>
              <a:noFill/>
            </a:ln>
            <a:effectLst/>
          </c:spPr>
          <c:invertIfNegative val="0"/>
          <c:dPt>
            <c:idx val="7"/>
            <c:invertIfNegative val="0"/>
            <c:bubble3D val="0"/>
            <c:spPr>
              <a:solidFill>
                <a:srgbClr val="C82506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704F-4D39-91B4-CDBF10243335}"/>
              </c:ext>
            </c:extLst>
          </c:dPt>
          <c:dPt>
            <c:idx val="8"/>
            <c:invertIfNegative val="0"/>
            <c:bubble3D val="0"/>
            <c:spPr>
              <a:solidFill>
                <a:srgbClr val="DCDEE0">
                  <a:lumMod val="90000"/>
                </a:srgbClr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704F-4D39-91B4-CDBF10243335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/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Лист1!$A$2:$A$10</c:f>
              <c:strCache>
                <c:ptCount val="9"/>
                <c:pt idx="0">
                  <c:v>Оказывать услуги более эффективно</c:v>
                </c:pt>
                <c:pt idx="1">
                  <c:v>Увеличить сбор средств</c:v>
                </c:pt>
                <c:pt idx="2">
                  <c:v>Развивать профессиональные и личностные качества сотрудников и волонтеров</c:v>
                </c:pt>
                <c:pt idx="3">
                  <c:v>Создавать больше информационных поводов</c:v>
                </c:pt>
                <c:pt idx="4">
                  <c:v>Активнее взаимодействовать с медиа</c:v>
                </c:pt>
                <c:pt idx="5">
                  <c:v>Управлять волонтерами более эффективно</c:v>
                </c:pt>
                <c:pt idx="6">
                  <c:v>Управлять сотрудниками организации более эффективно</c:v>
                </c:pt>
                <c:pt idx="7">
                  <c:v>Ничего дополнительно не сможет сделать</c:v>
                </c:pt>
                <c:pt idx="8">
                  <c:v>Затрудняюсь ответить</c:v>
                </c:pt>
              </c:strCache>
            </c:strRef>
          </c:cat>
          <c:val>
            <c:numRef>
              <c:f>Лист1!$B$2:$B$10</c:f>
              <c:numCache>
                <c:formatCode>General</c:formatCode>
                <c:ptCount val="9"/>
                <c:pt idx="0">
                  <c:v>35</c:v>
                </c:pt>
                <c:pt idx="1">
                  <c:v>28</c:v>
                </c:pt>
                <c:pt idx="2">
                  <c:v>22</c:v>
                </c:pt>
                <c:pt idx="3">
                  <c:v>22</c:v>
                </c:pt>
                <c:pt idx="4">
                  <c:v>19</c:v>
                </c:pt>
                <c:pt idx="5">
                  <c:v>17</c:v>
                </c:pt>
                <c:pt idx="6">
                  <c:v>17</c:v>
                </c:pt>
                <c:pt idx="7">
                  <c:v>16</c:v>
                </c:pt>
                <c:pt idx="8">
                  <c:v>15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704F-4D39-91B4-CDBF10243335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00"/>
        <c:axId val="93152768"/>
        <c:axId val="174757504"/>
      </c:barChart>
      <c:catAx>
        <c:axId val="9315276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vert="horz"/>
          <a:lstStyle/>
          <a:p>
            <a:pPr>
              <a:defRPr/>
            </a:pPr>
            <a:endParaRPr lang="ru-RU"/>
          </a:p>
        </c:txPr>
        <c:crossAx val="174757504"/>
        <c:crosses val="autoZero"/>
        <c:auto val="1"/>
        <c:lblAlgn val="ctr"/>
        <c:lblOffset val="100"/>
        <c:noMultiLvlLbl val="0"/>
      </c:catAx>
      <c:valAx>
        <c:axId val="174757504"/>
        <c:scaling>
          <c:orientation val="minMax"/>
        </c:scaling>
        <c:delete val="1"/>
        <c:axPos val="t"/>
        <c:numFmt formatCode="General" sourceLinked="1"/>
        <c:majorTickMark val="none"/>
        <c:minorTickMark val="none"/>
        <c:tickLblPos val="none"/>
        <c:crossAx val="931527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/>
  </c:chart>
  <c:spPr>
    <a:noFill/>
    <a:ln>
      <a:noFill/>
    </a:ln>
    <a:effectLst/>
  </c:spPr>
  <c:txPr>
    <a:bodyPr/>
    <a:lstStyle/>
    <a:p>
      <a:pPr>
        <a:defRPr sz="2000"/>
      </a:pPr>
      <a:endParaRPr lang="ru-RU"/>
    </a:p>
  </c:txPr>
  <c:externalData r:id="rId2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ECA8DE-A149-4125-9BD8-1DBACE563BA1}" type="datetimeFigureOut">
              <a:rPr lang="ru-RU" smtClean="0"/>
              <a:pPr/>
              <a:t>11.11.2019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AA87547-EE65-45A5-813C-96C07F589D7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1609299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Shape 113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4" name="Shape 114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477036401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326916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Номер слайда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+mj-lt"/>
              </a:defRPr>
            </a:lvl1pPr>
          </a:lstStyle>
          <a:p>
            <a:fld id="{86CB4B4D-7CA3-9044-876B-883B54F8677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Москва, 2017">
            <a:extLst>
              <a:ext uri="{FF2B5EF4-FFF2-40B4-BE49-F238E27FC236}">
                <a16:creationId xmlns:a16="http://schemas.microsoft.com/office/drawing/2014/main" xmlns="" id="{00B3692C-9914-48BA-B04B-5618FA278066}"/>
              </a:ext>
            </a:extLst>
          </p:cNvPr>
          <p:cNvSpPr txBox="1"/>
          <p:nvPr/>
        </p:nvSpPr>
        <p:spPr>
          <a:xfrm>
            <a:off x="6925946" y="8448522"/>
            <a:ext cx="8954039" cy="4257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 algn="l" defTabSz="457200">
              <a:defRPr sz="2100">
                <a:solidFill>
                  <a:srgbClr val="253957"/>
                </a:solidFill>
                <a:latin typeface="+mn-lt"/>
                <a:ea typeface="+mn-ea"/>
                <a:cs typeface="+mn-cs"/>
                <a:sym typeface="Arial Narrow"/>
              </a:defRPr>
            </a:lvl1pPr>
          </a:lstStyle>
          <a:p>
            <a:r>
              <a:rPr sz="2100" dirty="0">
                <a:latin typeface="+mj-lt"/>
                <a:ea typeface="Arial Narrow" charset="0"/>
                <a:cs typeface="Arial Narrow" charset="0"/>
              </a:rPr>
              <a:t>Москва, 201</a:t>
            </a:r>
            <a:r>
              <a:rPr lang="en-US" sz="2100" dirty="0">
                <a:latin typeface="+mj-lt"/>
                <a:ea typeface="Arial Narrow" charset="0"/>
                <a:cs typeface="Arial Narrow" charset="0"/>
              </a:rPr>
              <a:t>9</a:t>
            </a:r>
            <a:endParaRPr sz="2100" dirty="0">
              <a:latin typeface="+mj-lt"/>
              <a:ea typeface="Arial Narrow" charset="0"/>
              <a:cs typeface="Arial Narrow" charset="0"/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5148638E-2815-497A-A69E-B1E5AD7C7614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925948" y="1112073"/>
            <a:ext cx="8954038" cy="1025525"/>
          </a:xfrm>
        </p:spPr>
        <p:txBody>
          <a:bodyPr>
            <a:normAutofit/>
          </a:bodyPr>
          <a:lstStyle>
            <a:lvl1pPr marL="0" indent="0" algn="l">
              <a:buNone/>
              <a:defRPr sz="3000">
                <a:latin typeface="+mj-lt"/>
              </a:defRPr>
            </a:lvl1pPr>
            <a:lvl2pPr>
              <a:defRPr sz="3600"/>
            </a:lvl2pPr>
            <a:lvl3pPr>
              <a:defRPr sz="3000"/>
            </a:lvl3pPr>
            <a:lvl4pPr marL="1333567" indent="0">
              <a:buNone/>
              <a:defRPr sz="3600"/>
            </a:lvl4pPr>
            <a:lvl5pPr marL="1778089" indent="0" algn="l">
              <a:buNone/>
              <a:defRPr kumimoji="0" lang="ru-RU" sz="3000" b="0" i="0" u="none" strike="noStrike" cap="none" spc="0" normalizeH="0" baseline="0" dirty="0">
                <a:ln>
                  <a:noFill/>
                </a:ln>
                <a:solidFill>
                  <a:srgbClr val="253957"/>
                </a:solidFill>
                <a:effectLst/>
                <a:uFillTx/>
                <a:latin typeface="Arial Narrow" charset="0"/>
                <a:ea typeface="Arial Narrow" charset="0"/>
                <a:cs typeface="Arial Narrow" charset="0"/>
                <a:sym typeface="Helvetica Light"/>
              </a:defRPr>
            </a:lvl5pPr>
          </a:lstStyle>
          <a:p>
            <a:pPr lvl="0"/>
            <a:r>
              <a:rPr kumimoji="0" lang="ru-RU" sz="3000" b="0" i="0" u="none" strike="noStrike" cap="none" spc="0" normalizeH="0" baseline="0" dirty="0">
                <a:ln>
                  <a:noFill/>
                </a:ln>
                <a:solidFill>
                  <a:srgbClr val="253957"/>
                </a:solidFill>
                <a:effectLst/>
                <a:uFillTx/>
                <a:latin typeface="Arial Narrow" charset="0"/>
                <a:sym typeface="Helvetica Light"/>
              </a:rPr>
              <a:t>Название подразделения</a:t>
            </a:r>
            <a:endParaRPr lang="ru-RU" dirty="0"/>
          </a:p>
        </p:txBody>
      </p:sp>
      <p:sp>
        <p:nvSpPr>
          <p:cNvPr id="9" name="Title 8">
            <a:extLst>
              <a:ext uri="{FF2B5EF4-FFF2-40B4-BE49-F238E27FC236}">
                <a16:creationId xmlns:a16="http://schemas.microsoft.com/office/drawing/2014/main" xmlns="" id="{AAEDFA8B-246C-45CB-A9EE-F4D3414E40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10800000" flipV="1">
            <a:off x="6925943" y="2827584"/>
            <a:ext cx="8954039" cy="2960619"/>
          </a:xfrm>
        </p:spPr>
        <p:txBody>
          <a:bodyPr lIns="50400" anchor="b" anchorCtr="0">
            <a:normAutofit/>
          </a:bodyPr>
          <a:lstStyle>
            <a:lvl1pPr algn="l">
              <a:defRPr kumimoji="0" lang="ru-RU" sz="5000" b="1" i="0" u="none" strike="noStrike" cap="all" spc="0" normalizeH="0" baseline="0" dirty="0">
                <a:ln>
                  <a:noFill/>
                </a:ln>
                <a:solidFill>
                  <a:srgbClr val="253957"/>
                </a:solidFill>
                <a:effectLst/>
                <a:uFillTx/>
                <a:latin typeface="+mj-lt"/>
                <a:ea typeface="Arial Narrow" charset="0"/>
                <a:cs typeface="Arial Narrow" charset="0"/>
                <a:sym typeface="Helvetica Light"/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xmlns="" id="{F9A69367-B962-421C-A778-AAC035DC27AF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925945" y="6419401"/>
            <a:ext cx="8954038" cy="695325"/>
          </a:xfrm>
        </p:spPr>
        <p:txBody>
          <a:bodyPr>
            <a:normAutofit/>
          </a:bodyPr>
          <a:lstStyle>
            <a:lvl1pPr marL="0" indent="0" algn="l">
              <a:buNone/>
              <a:defRPr kumimoji="0" lang="ru-RU" sz="3000" b="0" i="0" u="none" strike="noStrike" cap="none" spc="0" normalizeH="0" baseline="0" dirty="0">
                <a:ln>
                  <a:noFill/>
                </a:ln>
                <a:solidFill>
                  <a:srgbClr val="253957"/>
                </a:solidFill>
                <a:effectLst/>
                <a:uFillTx/>
                <a:latin typeface="+mj-lt"/>
                <a:ea typeface="Arial Narrow" charset="0"/>
                <a:cs typeface="Arial Narrow" charset="0"/>
                <a:sym typeface="Arial Narrow"/>
              </a:defRPr>
            </a:lvl1pPr>
            <a:lvl5pPr marL="1778089" indent="0">
              <a:buNone/>
              <a:defRPr/>
            </a:lvl5pPr>
          </a:lstStyle>
          <a:p>
            <a:pPr lvl="0"/>
            <a:r>
              <a:rPr lang="ru-RU" dirty="0"/>
              <a:t>Подзаголовок</a:t>
            </a:r>
          </a:p>
        </p:txBody>
      </p:sp>
      <p:sp>
        <p:nvSpPr>
          <p:cNvPr id="14" name="Прямоугольник">
            <a:extLst>
              <a:ext uri="{FF2B5EF4-FFF2-40B4-BE49-F238E27FC236}">
                <a16:creationId xmlns:a16="http://schemas.microsoft.com/office/drawing/2014/main" xmlns="" id="{31709981-786E-4024-884C-352C893E1532}"/>
              </a:ext>
            </a:extLst>
          </p:cNvPr>
          <p:cNvSpPr/>
          <p:nvPr/>
        </p:nvSpPr>
        <p:spPr>
          <a:xfrm flipH="1">
            <a:off x="0" y="-135186"/>
            <a:ext cx="5415987" cy="10023972"/>
          </a:xfrm>
          <a:prstGeom prst="rect">
            <a:avLst/>
          </a:prstGeom>
          <a:solidFill>
            <a:srgbClr val="253957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sz="2400">
                <a:solidFill>
                  <a:srgbClr val="FFFFFF"/>
                </a:solidFill>
              </a:defRPr>
            </a:pPr>
            <a:endParaRPr sz="2400"/>
          </a:p>
        </p:txBody>
      </p:sp>
      <p:pic>
        <p:nvPicPr>
          <p:cNvPr id="10" name="Изображение" descr="Изображение">
            <a:extLst>
              <a:ext uri="{FF2B5EF4-FFF2-40B4-BE49-F238E27FC236}">
                <a16:creationId xmlns:a16="http://schemas.microsoft.com/office/drawing/2014/main" xmlns="" id="{98B6A478-F97B-4332-9136-1D668E9CF357}"/>
              </a:ext>
            </a:extLst>
          </p:cNvPr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03919" y="946312"/>
            <a:ext cx="2008149" cy="1936800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476320927"/>
      </p:ext>
    </p:extLst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Пусто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Номер слайда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45971997"/>
      </p:ext>
    </p:extLst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Заголовок и под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Номер слайда"/>
          <p:cNvSpPr txBox="1">
            <a:spLocks noGrp="1"/>
          </p:cNvSpPr>
          <p:nvPr>
            <p:ph type="sldNum" sz="quarter" idx="2"/>
          </p:nvPr>
        </p:nvSpPr>
        <p:spPr>
          <a:xfrm>
            <a:off x="8415988" y="9245600"/>
            <a:ext cx="491354" cy="381000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  <p:sp>
        <p:nvSpPr>
          <p:cNvPr id="7" name="Линия">
            <a:extLst>
              <a:ext uri="{FF2B5EF4-FFF2-40B4-BE49-F238E27FC236}">
                <a16:creationId xmlns:a16="http://schemas.microsoft.com/office/drawing/2014/main" xmlns="" id="{76BCFDCE-5DEE-42CA-8573-6397F0DB9369}"/>
              </a:ext>
            </a:extLst>
          </p:cNvPr>
          <p:cNvSpPr/>
          <p:nvPr userDrawn="1"/>
        </p:nvSpPr>
        <p:spPr>
          <a:xfrm>
            <a:off x="965228" y="1264007"/>
            <a:ext cx="15360469" cy="0"/>
          </a:xfrm>
          <a:prstGeom prst="line">
            <a:avLst/>
          </a:prstGeom>
          <a:ln w="12700">
            <a:solidFill>
              <a:srgbClr val="253957"/>
            </a:solidFill>
            <a:miter lim="400000"/>
          </a:ln>
        </p:spPr>
        <p:txBody>
          <a:bodyPr lIns="67735" tIns="67735" rIns="67735" bIns="67735" anchor="ctr"/>
          <a:lstStyle/>
          <a:p>
            <a:pPr>
              <a:defRPr sz="2400"/>
            </a:pPr>
            <a:endParaRPr sz="320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C29801E0-45CB-47FB-95D3-620EB616C8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70075" y="127000"/>
            <a:ext cx="13735621" cy="846936"/>
          </a:xfrm>
        </p:spPr>
        <p:txBody>
          <a:bodyPr>
            <a:noAutofit/>
          </a:bodyPr>
          <a:lstStyle>
            <a:lvl1pPr marL="0" marR="0" indent="0" algn="ctr" defTabSz="778972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ru-RU" sz="4267" b="0" i="0" u="none" strike="noStrike" cap="none" spc="0" normalizeH="0" baseline="0" dirty="0">
                <a:ln>
                  <a:noFill/>
                </a:ln>
                <a:solidFill>
                  <a:srgbClr val="003366"/>
                </a:solidFill>
                <a:effectLst/>
                <a:uFillTx/>
                <a:latin typeface="+mj-lt"/>
                <a:ea typeface="Arial Narrow" charset="0"/>
                <a:cs typeface="Arial" pitchFamily="34" charset="0"/>
                <a:sym typeface="Arial Narrow"/>
              </a:defRPr>
            </a:lvl1pPr>
          </a:lstStyle>
          <a:p>
            <a:r>
              <a:rPr lang="en-US" dirty="0"/>
              <a:t>Click to edit Master title style</a:t>
            </a:r>
            <a:endParaRPr lang="ru-RU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xmlns="" id="{E19336B5-F54D-40F5-B0F4-E0D98C5241E1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952685" y="1181017"/>
            <a:ext cx="13434893" cy="379591"/>
          </a:xfrm>
          <a:ln w="12700">
            <a:miter lim="400000"/>
          </a:ln>
        </p:spPr>
        <p:txBody>
          <a:bodyPr lIns="50800" tIns="50800" rIns="50800" bIns="50800" anchor="t">
            <a:noAutofit/>
          </a:bodyPr>
          <a:lstStyle>
            <a:lvl1pPr marL="0" indent="0" algn="ctr">
              <a:buNone/>
              <a:defRPr kumimoji="0" lang="ru-RU" sz="2667" b="1" normalizeH="0" dirty="0">
                <a:effectLst/>
                <a:cs typeface="Arial" pitchFamily="34" charset="0"/>
              </a:defRPr>
            </a:lvl1pPr>
          </a:lstStyle>
          <a:p>
            <a:pPr lvl="0" algn="ctr"/>
            <a:r>
              <a:rPr lang="ru-RU" dirty="0"/>
              <a:t>Подзаголовок</a:t>
            </a:r>
            <a:endParaRPr lang="en-US" dirty="0"/>
          </a:p>
          <a:p>
            <a:pPr lvl="0" algn="ctr"/>
            <a:r>
              <a:rPr lang="ru-RU" dirty="0"/>
              <a:t>В две строки</a:t>
            </a:r>
            <a:endParaRPr lang="en-US" dirty="0"/>
          </a:p>
          <a:p>
            <a:pPr lvl="0" algn="ctr"/>
            <a:endParaRPr lang="en-US" dirty="0"/>
          </a:p>
          <a:p>
            <a:pPr lvl="0" algn="ctr"/>
            <a:endParaRPr lang="ru-RU" dirty="0"/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xmlns="" id="{BD123D52-5FB0-45BA-8674-465E9037DB81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965229" y="4370412"/>
            <a:ext cx="15240467" cy="2257028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ru-RU" dirty="0"/>
          </a:p>
        </p:txBody>
      </p:sp>
      <p:pic>
        <p:nvPicPr>
          <p:cNvPr id="11" name="Изображение" descr="Изображение">
            <a:extLst>
              <a:ext uri="{FF2B5EF4-FFF2-40B4-BE49-F238E27FC236}">
                <a16:creationId xmlns:a16="http://schemas.microsoft.com/office/drawing/2014/main" xmlns="" id="{17CF198C-953E-406C-A42E-A3755189A34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980488" y="239926"/>
            <a:ext cx="1137415" cy="853033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1654558065"/>
      </p:ext>
    </p:extLst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Номер слайда"/>
          <p:cNvSpPr txBox="1">
            <a:spLocks noGrp="1"/>
          </p:cNvSpPr>
          <p:nvPr>
            <p:ph type="sldNum" sz="quarter" idx="2"/>
          </p:nvPr>
        </p:nvSpPr>
        <p:spPr>
          <a:xfrm>
            <a:off x="8415988" y="9245600"/>
            <a:ext cx="491354" cy="381000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  <p:pic>
        <p:nvPicPr>
          <p:cNvPr id="6" name="Изображение" descr="Изображение">
            <a:extLst>
              <a:ext uri="{FF2B5EF4-FFF2-40B4-BE49-F238E27FC236}">
                <a16:creationId xmlns:a16="http://schemas.microsoft.com/office/drawing/2014/main" xmlns="" id="{B988E9A5-F10E-4727-965E-5B923D65CC5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989446" y="73939"/>
            <a:ext cx="1200037" cy="900000"/>
          </a:xfrm>
          <a:prstGeom prst="rect">
            <a:avLst/>
          </a:prstGeom>
          <a:ln w="12700">
            <a:miter lim="400000"/>
          </a:ln>
        </p:spPr>
      </p:pic>
      <p:sp>
        <p:nvSpPr>
          <p:cNvPr id="7" name="Линия">
            <a:extLst>
              <a:ext uri="{FF2B5EF4-FFF2-40B4-BE49-F238E27FC236}">
                <a16:creationId xmlns:a16="http://schemas.microsoft.com/office/drawing/2014/main" xmlns="" id="{76BCFDCE-5DEE-42CA-8573-6397F0DB9369}"/>
              </a:ext>
            </a:extLst>
          </p:cNvPr>
          <p:cNvSpPr/>
          <p:nvPr userDrawn="1"/>
        </p:nvSpPr>
        <p:spPr>
          <a:xfrm>
            <a:off x="965230" y="1062839"/>
            <a:ext cx="15240467" cy="0"/>
          </a:xfrm>
          <a:prstGeom prst="line">
            <a:avLst/>
          </a:prstGeom>
          <a:ln w="12700">
            <a:solidFill>
              <a:srgbClr val="253957"/>
            </a:solidFill>
            <a:miter lim="400000"/>
          </a:ln>
        </p:spPr>
        <p:txBody>
          <a:bodyPr lIns="67735" tIns="67735" rIns="67735" bIns="67735" anchor="ctr"/>
          <a:lstStyle/>
          <a:p>
            <a:pPr>
              <a:defRPr sz="2400"/>
            </a:pPr>
            <a:endParaRPr sz="320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C29801E0-45CB-47FB-95D3-620EB616C8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70075" y="127000"/>
            <a:ext cx="13735621" cy="846936"/>
          </a:xfrm>
        </p:spPr>
        <p:txBody>
          <a:bodyPr>
            <a:noAutofit/>
          </a:bodyPr>
          <a:lstStyle>
            <a:lvl1pPr marL="0" marR="0" indent="0" algn="ctr" defTabSz="778972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ru-RU" sz="4267" b="0" i="0" u="none" strike="noStrike" cap="none" spc="0" normalizeH="0" baseline="0" dirty="0">
                <a:ln>
                  <a:noFill/>
                </a:ln>
                <a:solidFill>
                  <a:srgbClr val="003366"/>
                </a:solidFill>
                <a:effectLst/>
                <a:uFillTx/>
                <a:latin typeface="+mj-lt"/>
                <a:ea typeface="Arial Narrow" charset="0"/>
                <a:cs typeface="Arial" pitchFamily="34" charset="0"/>
                <a:sym typeface="Arial Narrow"/>
              </a:defRPr>
            </a:lvl1pPr>
          </a:lstStyle>
          <a:p>
            <a:r>
              <a:rPr lang="en-US" dirty="0"/>
              <a:t>Click to edit Master title style</a:t>
            </a:r>
            <a:endParaRPr lang="ru-RU" dirty="0"/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xmlns="" id="{BD123D52-5FB0-45BA-8674-465E9037DB81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965229" y="4126840"/>
            <a:ext cx="15240467" cy="225702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69665800"/>
      </p:ext>
    </p:extLst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Номер слайда"/>
          <p:cNvSpPr txBox="1">
            <a:spLocks noGrp="1"/>
          </p:cNvSpPr>
          <p:nvPr>
            <p:ph type="sldNum" sz="quarter" idx="2"/>
          </p:nvPr>
        </p:nvSpPr>
        <p:spPr>
          <a:xfrm>
            <a:off x="8415988" y="9245600"/>
            <a:ext cx="491354" cy="381000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C29801E0-45CB-47FB-95D3-620EB616C8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39532" y="3439690"/>
            <a:ext cx="13318169" cy="846936"/>
          </a:xfrm>
        </p:spPr>
        <p:txBody>
          <a:bodyPr>
            <a:noAutofit/>
          </a:bodyPr>
          <a:lstStyle>
            <a:lvl1pPr marL="0" marR="0" indent="0" algn="ctr" defTabSz="778972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ru-RU" sz="5334" b="0" i="0" u="none" strike="noStrike" cap="none" spc="0" normalizeH="0" baseline="0" dirty="0">
                <a:ln>
                  <a:noFill/>
                </a:ln>
                <a:solidFill>
                  <a:srgbClr val="003366"/>
                </a:solidFill>
                <a:effectLst/>
                <a:uFillTx/>
                <a:latin typeface="+mj-lt"/>
                <a:ea typeface="Arial Narrow" charset="0"/>
                <a:cs typeface="Arial" pitchFamily="34" charset="0"/>
                <a:sym typeface="Arial Narrow"/>
              </a:defRPr>
            </a:lvl1pPr>
          </a:lstStyle>
          <a:p>
            <a:r>
              <a:rPr lang="en-US" dirty="0"/>
              <a:t>Click to edit Master title style</a:t>
            </a:r>
            <a:endParaRPr lang="ru-RU" dirty="0"/>
          </a:p>
        </p:txBody>
      </p:sp>
      <p:pic>
        <p:nvPicPr>
          <p:cNvPr id="8" name="Изображение" descr="Изображение">
            <a:extLst>
              <a:ext uri="{FF2B5EF4-FFF2-40B4-BE49-F238E27FC236}">
                <a16:creationId xmlns:a16="http://schemas.microsoft.com/office/drawing/2014/main" xmlns="" id="{17CF198C-953E-406C-A42E-A3755189A34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980488" y="239926"/>
            <a:ext cx="1137415" cy="853033"/>
          </a:xfrm>
          <a:prstGeom prst="rect">
            <a:avLst/>
          </a:prstGeom>
          <a:ln w="12700">
            <a:miter lim="400000"/>
          </a:ln>
        </p:spPr>
      </p:pic>
      <p:sp>
        <p:nvSpPr>
          <p:cNvPr id="9" name="Линия">
            <a:extLst>
              <a:ext uri="{FF2B5EF4-FFF2-40B4-BE49-F238E27FC236}">
                <a16:creationId xmlns:a16="http://schemas.microsoft.com/office/drawing/2014/main" xmlns="" id="{6709DAA4-BDD1-41E5-9276-B3F083E43C31}"/>
              </a:ext>
            </a:extLst>
          </p:cNvPr>
          <p:cNvSpPr/>
          <p:nvPr userDrawn="1"/>
        </p:nvSpPr>
        <p:spPr>
          <a:xfrm>
            <a:off x="976749" y="1260421"/>
            <a:ext cx="15360469" cy="0"/>
          </a:xfrm>
          <a:prstGeom prst="line">
            <a:avLst/>
          </a:prstGeom>
          <a:ln w="6350">
            <a:solidFill>
              <a:srgbClr val="253957"/>
            </a:solidFill>
            <a:miter lim="400000"/>
          </a:ln>
        </p:spPr>
        <p:txBody>
          <a:bodyPr lIns="81656" tIns="81656" rIns="81656" bIns="81656" anchor="ctr"/>
          <a:lstStyle/>
          <a:p>
            <a:pPr>
              <a:defRPr sz="2400"/>
            </a:pPr>
            <a:endParaRPr sz="6134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609015403"/>
      </p:ext>
    </p:extLst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"/>
          <p:cNvSpPr/>
          <p:nvPr/>
        </p:nvSpPr>
        <p:spPr>
          <a:xfrm flipH="1">
            <a:off x="1" y="-135186"/>
            <a:ext cx="5415988" cy="10023972"/>
          </a:xfrm>
          <a:prstGeom prst="rect">
            <a:avLst/>
          </a:prstGeom>
          <a:solidFill>
            <a:srgbClr val="253957"/>
          </a:solidFill>
          <a:ln w="12700">
            <a:miter lim="400000"/>
          </a:ln>
        </p:spPr>
        <p:txBody>
          <a:bodyPr lIns="81656" tIns="81656" rIns="81656" bIns="81656" anchor="ctr"/>
          <a:lstStyle/>
          <a:p>
            <a:pPr>
              <a:defRPr sz="2400">
                <a:solidFill>
                  <a:srgbClr val="FFFFFF"/>
                </a:solidFill>
              </a:defRPr>
            </a:pPr>
            <a:endParaRPr sz="6134" dirty="0"/>
          </a:p>
        </p:txBody>
      </p:sp>
      <p:sp>
        <p:nvSpPr>
          <p:cNvPr id="12" name="Номер слайда"/>
          <p:cNvSpPr txBox="1">
            <a:spLocks noGrp="1"/>
          </p:cNvSpPr>
          <p:nvPr>
            <p:ph type="sldNum" sz="quarter" idx="2"/>
          </p:nvPr>
        </p:nvSpPr>
        <p:spPr>
          <a:xfrm>
            <a:off x="8405177" y="9251951"/>
            <a:ext cx="512977" cy="379591"/>
          </a:xfrm>
          <a:prstGeom prst="rect">
            <a:avLst/>
          </a:prstGeom>
        </p:spPr>
        <p:txBody>
          <a:bodyPr/>
          <a:lstStyle>
            <a:lvl1pPr>
              <a:defRPr>
                <a:latin typeface="+mj-lt"/>
              </a:defRPr>
            </a:lvl1pPr>
          </a:lstStyle>
          <a:p>
            <a:fld id="{86CB4B4D-7CA3-9044-876B-883B54F8677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Москва, 2017">
            <a:extLst>
              <a:ext uri="{FF2B5EF4-FFF2-40B4-BE49-F238E27FC236}">
                <a16:creationId xmlns:a16="http://schemas.microsoft.com/office/drawing/2014/main" xmlns="" id="{00B3692C-9914-48BA-B04B-5618FA278066}"/>
              </a:ext>
            </a:extLst>
          </p:cNvPr>
          <p:cNvSpPr txBox="1"/>
          <p:nvPr userDrawn="1"/>
        </p:nvSpPr>
        <p:spPr>
          <a:xfrm>
            <a:off x="6925945" y="8168517"/>
            <a:ext cx="8954039" cy="98577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81656" tIns="81656" rIns="81656" bIns="81656" anchor="ctr">
            <a:spAutoFit/>
          </a:bodyPr>
          <a:lstStyle>
            <a:lvl1pPr algn="l" defTabSz="457200">
              <a:defRPr sz="2100">
                <a:solidFill>
                  <a:srgbClr val="253957"/>
                </a:solidFill>
                <a:latin typeface="+mn-lt"/>
                <a:ea typeface="+mn-ea"/>
                <a:cs typeface="+mn-cs"/>
                <a:sym typeface="Arial Narrow"/>
              </a:defRPr>
            </a:lvl1pPr>
          </a:lstStyle>
          <a:p>
            <a:r>
              <a:rPr sz="5334" dirty="0">
                <a:latin typeface="+mj-lt"/>
                <a:ea typeface="Arial Narrow" charset="0"/>
                <a:cs typeface="Arial Narrow" charset="0"/>
              </a:rPr>
              <a:t>Москва, 201</a:t>
            </a:r>
            <a:r>
              <a:rPr lang="ru-RU" sz="5334" dirty="0">
                <a:latin typeface="+mj-lt"/>
                <a:ea typeface="Arial Narrow" charset="0"/>
                <a:cs typeface="Arial Narrow" charset="0"/>
              </a:rPr>
              <a:t>9</a:t>
            </a:r>
            <a:endParaRPr sz="5334" dirty="0">
              <a:latin typeface="+mj-lt"/>
              <a:ea typeface="Arial Narrow" charset="0"/>
              <a:cs typeface="Arial Narrow" charset="0"/>
            </a:endParaRPr>
          </a:p>
        </p:txBody>
      </p:sp>
      <p:pic>
        <p:nvPicPr>
          <p:cNvPr id="8" name="Изображение" descr="Изображение">
            <a:extLst>
              <a:ext uri="{FF2B5EF4-FFF2-40B4-BE49-F238E27FC236}">
                <a16:creationId xmlns:a16="http://schemas.microsoft.com/office/drawing/2014/main" xmlns="" id="{84288AC7-E6BC-452F-99F7-B34EFDEAABE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291107" y="946306"/>
            <a:ext cx="2594326" cy="1881277"/>
          </a:xfrm>
          <a:prstGeom prst="rect">
            <a:avLst/>
          </a:prstGeom>
          <a:ln w="12700">
            <a:miter lim="400000"/>
          </a:ln>
        </p:spPr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5148638E-2815-497A-A69E-B1E5AD7C7614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925949" y="1112075"/>
            <a:ext cx="8954036" cy="1025525"/>
          </a:xfrm>
        </p:spPr>
        <p:txBody>
          <a:bodyPr>
            <a:normAutofit/>
          </a:bodyPr>
          <a:lstStyle>
            <a:lvl1pPr marL="0" indent="0">
              <a:buNone/>
              <a:defRPr sz="4800">
                <a:latin typeface="+mj-lt"/>
              </a:defRPr>
            </a:lvl1pPr>
            <a:lvl2pPr>
              <a:defRPr sz="5867"/>
            </a:lvl2pPr>
            <a:lvl3pPr>
              <a:defRPr sz="4800"/>
            </a:lvl3pPr>
            <a:lvl4pPr marL="2143467" indent="0">
              <a:buNone/>
              <a:defRPr sz="5867"/>
            </a:lvl4pPr>
            <a:lvl5pPr marL="2857956" indent="0" algn="l">
              <a:buNone/>
              <a:defRPr kumimoji="0" lang="ru-RU" sz="4800" b="0" i="0" u="none" strike="noStrike" cap="none" spc="0" normalizeH="0" baseline="0" dirty="0">
                <a:ln>
                  <a:noFill/>
                </a:ln>
                <a:solidFill>
                  <a:srgbClr val="253957"/>
                </a:solidFill>
                <a:effectLst/>
                <a:uFillTx/>
                <a:latin typeface="Arial Narrow" charset="0"/>
                <a:ea typeface="Arial Narrow" charset="0"/>
                <a:cs typeface="Arial Narrow" charset="0"/>
                <a:sym typeface="Helvetica Light"/>
              </a:defRPr>
            </a:lvl5pPr>
          </a:lstStyle>
          <a:p>
            <a:pPr lvl="0"/>
            <a:r>
              <a:rPr kumimoji="0" lang="ru-RU" sz="4800" b="0" i="0" u="none" strike="noStrike" cap="none" spc="0" normalizeH="0" baseline="0" dirty="0">
                <a:ln>
                  <a:noFill/>
                </a:ln>
                <a:solidFill>
                  <a:srgbClr val="253957"/>
                </a:solidFill>
                <a:effectLst/>
                <a:uFillTx/>
                <a:latin typeface="Arial Narrow" charset="0"/>
                <a:sym typeface="Helvetica Light"/>
              </a:rPr>
              <a:t>Название подразделения</a:t>
            </a:r>
            <a:endParaRPr lang="ru-RU" dirty="0"/>
          </a:p>
        </p:txBody>
      </p:sp>
      <p:sp>
        <p:nvSpPr>
          <p:cNvPr id="9" name="Title 8">
            <a:extLst>
              <a:ext uri="{FF2B5EF4-FFF2-40B4-BE49-F238E27FC236}">
                <a16:creationId xmlns:a16="http://schemas.microsoft.com/office/drawing/2014/main" xmlns="" id="{AAEDFA8B-246C-45CB-A9EE-F4D3414E40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10800000" flipV="1">
            <a:off x="6925945" y="2827583"/>
            <a:ext cx="8954039" cy="2960619"/>
          </a:xfrm>
        </p:spPr>
        <p:txBody>
          <a:bodyPr lIns="45568" anchor="b" anchorCtr="0">
            <a:normAutofit/>
          </a:bodyPr>
          <a:lstStyle>
            <a:lvl1pPr algn="l">
              <a:defRPr kumimoji="0" lang="ru-RU" sz="8000" b="1" i="0" u="none" strike="noStrike" cap="all" spc="0" normalizeH="0" baseline="0" dirty="0">
                <a:ln>
                  <a:noFill/>
                </a:ln>
                <a:solidFill>
                  <a:srgbClr val="253957"/>
                </a:solidFill>
                <a:effectLst/>
                <a:uFillTx/>
                <a:latin typeface="+mj-lt"/>
                <a:ea typeface="Arial Narrow" charset="0"/>
                <a:cs typeface="Arial Narrow" charset="0"/>
                <a:sym typeface="Helvetica Light"/>
              </a:defRPr>
            </a:lvl1pPr>
          </a:lstStyle>
          <a:p>
            <a:r>
              <a:rPr lang="en-US" dirty="0"/>
              <a:t>Click to edit Master title style</a:t>
            </a:r>
            <a:endParaRPr lang="ru-RU" dirty="0"/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xmlns="" id="{F9A69367-B962-421C-A778-AAC035DC27AF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925948" y="6419403"/>
            <a:ext cx="8954036" cy="695324"/>
          </a:xfrm>
        </p:spPr>
        <p:txBody>
          <a:bodyPr>
            <a:normAutofit/>
          </a:bodyPr>
          <a:lstStyle>
            <a:lvl1pPr marL="0" indent="0">
              <a:buNone/>
              <a:defRPr kumimoji="0" lang="ru-RU" sz="4800" b="0" i="0" u="none" strike="noStrike" cap="none" spc="0" normalizeH="0" baseline="0" dirty="0">
                <a:ln>
                  <a:noFill/>
                </a:ln>
                <a:solidFill>
                  <a:srgbClr val="253957"/>
                </a:solidFill>
                <a:effectLst/>
                <a:uFillTx/>
                <a:latin typeface="+mj-lt"/>
                <a:ea typeface="Arial Narrow" charset="0"/>
                <a:cs typeface="Arial Narrow" charset="0"/>
                <a:sym typeface="Arial Narrow"/>
              </a:defRPr>
            </a:lvl1pPr>
            <a:lvl5pPr marL="2857956" indent="0">
              <a:buNone/>
              <a:defRPr/>
            </a:lvl5pPr>
          </a:lstStyle>
          <a:p>
            <a:pPr lvl="0"/>
            <a:r>
              <a:rPr lang="ru-RU" dirty="0"/>
              <a:t>Подзаголовок</a:t>
            </a:r>
          </a:p>
        </p:txBody>
      </p:sp>
    </p:spTree>
  </p:cSld>
  <p:clrMapOvr>
    <a:masterClrMapping/>
  </p:clrMapOvr>
  <p:transition spd="med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Стандарт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Линия">
            <a:extLst>
              <a:ext uri="{FF2B5EF4-FFF2-40B4-BE49-F238E27FC236}">
                <a16:creationId xmlns:a16="http://schemas.microsoft.com/office/drawing/2014/main" xmlns="" id="{C6156746-25B3-41CE-8AAD-A56D1611299A}"/>
              </a:ext>
            </a:extLst>
          </p:cNvPr>
          <p:cNvSpPr/>
          <p:nvPr userDrawn="1"/>
        </p:nvSpPr>
        <p:spPr>
          <a:xfrm>
            <a:off x="952360" y="1261581"/>
            <a:ext cx="15360469" cy="0"/>
          </a:xfrm>
          <a:prstGeom prst="line">
            <a:avLst/>
          </a:prstGeom>
          <a:ln w="12700">
            <a:solidFill>
              <a:srgbClr val="253957"/>
            </a:solidFill>
            <a:miter lim="400000"/>
          </a:ln>
        </p:spPr>
        <p:txBody>
          <a:bodyPr lIns="81656" tIns="81656" rIns="81656" bIns="81656" anchor="ctr"/>
          <a:lstStyle/>
          <a:p>
            <a:pPr>
              <a:defRPr sz="2400"/>
            </a:pPr>
            <a:endParaRPr sz="6134" dirty="0">
              <a:latin typeface="+mj-lt"/>
            </a:endParaRPr>
          </a:p>
        </p:txBody>
      </p:sp>
      <p:pic>
        <p:nvPicPr>
          <p:cNvPr id="8" name="Изображение" descr="Изображение">
            <a:extLst>
              <a:ext uri="{FF2B5EF4-FFF2-40B4-BE49-F238E27FC236}">
                <a16:creationId xmlns:a16="http://schemas.microsoft.com/office/drawing/2014/main" xmlns="" id="{1DDB5E55-F0CC-447E-8339-EC35CB861D7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004873" y="231098"/>
            <a:ext cx="1137415" cy="853033"/>
          </a:xfrm>
          <a:prstGeom prst="rect">
            <a:avLst/>
          </a:prstGeom>
          <a:ln w="12700">
            <a:miter lim="400000"/>
          </a:ln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F3E0286F-A3C5-4E1D-A350-8EF707CEA611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1085886" y="1705236"/>
            <a:ext cx="15240466" cy="2668038"/>
          </a:xfrm>
        </p:spPr>
        <p:txBody>
          <a:bodyPr anchor="t" anchorCtr="0">
            <a:spAutoFit/>
          </a:bodyPr>
          <a:lstStyle>
            <a:lvl1pPr marL="0" indent="0">
              <a:buNone/>
              <a:defRPr kumimoji="0" lang="en-US" sz="3334" b="0" i="0" u="none" strike="noStrike" cap="none" spc="0" normalizeH="0" baseline="0" dirty="0" smtClean="0">
                <a:ln>
                  <a:noFill/>
                </a:ln>
                <a:solidFill>
                  <a:srgbClr val="253957"/>
                </a:solidFill>
                <a:effectLst/>
                <a:uFillTx/>
                <a:latin typeface="+mj-lt"/>
                <a:ea typeface="Arial Narrow" charset="0"/>
                <a:cs typeface="Arial Narrow" charset="0"/>
                <a:sym typeface="Helvetica Light"/>
              </a:defRPr>
            </a:lvl1pPr>
            <a:lvl2pPr marL="714489" indent="0">
              <a:buNone/>
              <a:defRPr kumimoji="0" lang="en-US" sz="3334" b="0" i="0" u="none" strike="noStrike" cap="none" spc="0" normalizeH="0" baseline="0" dirty="0" smtClean="0">
                <a:ln>
                  <a:noFill/>
                </a:ln>
                <a:solidFill>
                  <a:srgbClr val="253957"/>
                </a:solidFill>
                <a:effectLst/>
                <a:uFillTx/>
                <a:latin typeface="+mj-lt"/>
                <a:ea typeface="Arial Narrow" charset="0"/>
                <a:cs typeface="Arial Narrow" charset="0"/>
                <a:sym typeface="Helvetica Light"/>
              </a:defRPr>
            </a:lvl2pPr>
            <a:lvl3pPr marL="1428977" indent="0">
              <a:buNone/>
              <a:defRPr kumimoji="0" lang="en-US" sz="3334" b="0" i="0" u="none" strike="noStrike" cap="none" spc="0" normalizeH="0" baseline="0" dirty="0" smtClean="0">
                <a:ln>
                  <a:noFill/>
                </a:ln>
                <a:solidFill>
                  <a:srgbClr val="253957"/>
                </a:solidFill>
                <a:effectLst/>
                <a:uFillTx/>
                <a:latin typeface="+mj-lt"/>
                <a:ea typeface="Arial Narrow" charset="0"/>
                <a:cs typeface="Arial Narrow" charset="0"/>
                <a:sym typeface="Helvetica Light"/>
              </a:defRPr>
            </a:lvl3pPr>
            <a:lvl4pPr marL="2143467" indent="0">
              <a:buNone/>
              <a:defRPr kumimoji="0" lang="en-US" sz="3334" b="0" i="0" u="none" strike="noStrike" cap="none" spc="0" normalizeH="0" baseline="0" dirty="0" smtClean="0">
                <a:ln>
                  <a:noFill/>
                </a:ln>
                <a:solidFill>
                  <a:srgbClr val="253957"/>
                </a:solidFill>
                <a:effectLst/>
                <a:uFillTx/>
                <a:latin typeface="+mj-lt"/>
                <a:ea typeface="Arial Narrow" charset="0"/>
                <a:cs typeface="Arial Narrow" charset="0"/>
                <a:sym typeface="Helvetica Light"/>
              </a:defRPr>
            </a:lvl4pPr>
            <a:lvl5pPr marL="2857956" indent="0">
              <a:buNone/>
              <a:defRPr kumimoji="0" lang="ru-RU" sz="3334" b="0" i="0" u="none" strike="noStrike" cap="none" spc="0" normalizeH="0" baseline="0" dirty="0">
                <a:ln>
                  <a:noFill/>
                </a:ln>
                <a:solidFill>
                  <a:srgbClr val="253957"/>
                </a:solidFill>
                <a:effectLst/>
                <a:uFillTx/>
                <a:latin typeface="+mj-lt"/>
                <a:ea typeface="Arial Narrow" charset="0"/>
                <a:cs typeface="Arial Narrow" charset="0"/>
                <a:sym typeface="Helvetica Light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0"/>
            <a:r>
              <a:rPr lang="en-US" dirty="0"/>
              <a:t>Second level</a:t>
            </a:r>
          </a:p>
          <a:p>
            <a:pPr lvl="0"/>
            <a:r>
              <a:rPr lang="en-US" dirty="0"/>
              <a:t>Third level</a:t>
            </a:r>
          </a:p>
          <a:p>
            <a:pPr lvl="0"/>
            <a:r>
              <a:rPr lang="en-US" dirty="0"/>
              <a:t>Fourth level</a:t>
            </a:r>
          </a:p>
          <a:p>
            <a:pPr lvl="0"/>
            <a:r>
              <a:rPr lang="en-US" dirty="0"/>
              <a:t>Fifth level</a:t>
            </a:r>
            <a:endParaRPr lang="ru-RU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8261EF02-162B-4CCD-BBBC-30E7705D6083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2652666" y="432314"/>
            <a:ext cx="13637699" cy="822095"/>
          </a:xfrm>
          <a:ln w="12700">
            <a:miter lim="400000"/>
          </a:ln>
        </p:spPr>
        <p:txBody>
          <a:bodyPr wrap="square" lIns="51440" tIns="51440" rIns="51440" bIns="51440" anchor="ctr">
            <a:spAutoFit/>
          </a:bodyPr>
          <a:lstStyle>
            <a:lvl1pPr>
              <a:defRPr kumimoji="0" lang="ru-RU" sz="4667" b="1" normalizeH="0" dirty="0">
                <a:effectLst/>
                <a:latin typeface="Arial" pitchFamily="34" charset="0"/>
                <a:ea typeface="Arial Narrow" charset="0"/>
                <a:cs typeface="Arial" pitchFamily="34" charset="0"/>
              </a:defRPr>
            </a:lvl1pPr>
          </a:lstStyle>
          <a:p>
            <a:pPr marL="0" lvl="0" indent="0" algn="ctr" defTabSz="788685" fontAlgn="auto" hangingPunct="0">
              <a:spcBef>
                <a:spcPts val="0"/>
              </a:spcBef>
              <a:buSzTx/>
              <a:buNone/>
            </a:pPr>
            <a:r>
              <a:rPr lang="ru-RU" dirty="0"/>
              <a:t>Заголовок слайда</a:t>
            </a:r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Стандарт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Линия">
            <a:extLst>
              <a:ext uri="{FF2B5EF4-FFF2-40B4-BE49-F238E27FC236}">
                <a16:creationId xmlns:a16="http://schemas.microsoft.com/office/drawing/2014/main" xmlns="" id="{C6156746-25B3-41CE-8AAD-A56D1611299A}"/>
              </a:ext>
            </a:extLst>
          </p:cNvPr>
          <p:cNvSpPr/>
          <p:nvPr/>
        </p:nvSpPr>
        <p:spPr>
          <a:xfrm>
            <a:off x="1049898" y="1487118"/>
            <a:ext cx="15240467" cy="0"/>
          </a:xfrm>
          <a:prstGeom prst="line">
            <a:avLst/>
          </a:prstGeom>
          <a:ln w="12700">
            <a:solidFill>
              <a:srgbClr val="253957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sz="2400"/>
            </a:pPr>
            <a:endParaRPr sz="2400">
              <a:latin typeface="+mj-l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F3E0286F-A3C5-4E1D-A350-8EF707CEA611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1085884" y="1705235"/>
            <a:ext cx="15240467" cy="1949252"/>
          </a:xfrm>
        </p:spPr>
        <p:txBody>
          <a:bodyPr anchor="t" anchorCtr="0">
            <a:spAutoFit/>
          </a:bodyPr>
          <a:lstStyle>
            <a:lvl1pPr marL="0" indent="0" algn="l">
              <a:buNone/>
              <a:defRPr kumimoji="0" lang="en-US" sz="2400" b="0" i="0" u="none" strike="noStrike" cap="none" spc="0" normalizeH="0" baseline="0" dirty="0" smtClean="0">
                <a:ln>
                  <a:noFill/>
                </a:ln>
                <a:solidFill>
                  <a:srgbClr val="253957"/>
                </a:solidFill>
                <a:effectLst/>
                <a:uFillTx/>
                <a:latin typeface="+mj-lt"/>
                <a:ea typeface="Arial Narrow" charset="0"/>
                <a:cs typeface="Arial Narrow" charset="0"/>
                <a:sym typeface="Helvetica Light"/>
              </a:defRPr>
            </a:lvl1pPr>
            <a:lvl2pPr marL="444522" indent="0" algn="l">
              <a:buNone/>
              <a:defRPr kumimoji="0" lang="en-US" sz="2400" b="0" i="0" u="none" strike="noStrike" cap="none" spc="0" normalizeH="0" baseline="0" dirty="0" smtClean="0">
                <a:ln>
                  <a:noFill/>
                </a:ln>
                <a:solidFill>
                  <a:srgbClr val="253957"/>
                </a:solidFill>
                <a:effectLst/>
                <a:uFillTx/>
                <a:latin typeface="+mj-lt"/>
                <a:ea typeface="Arial Narrow" charset="0"/>
                <a:cs typeface="Arial Narrow" charset="0"/>
                <a:sym typeface="Helvetica Light"/>
              </a:defRPr>
            </a:lvl2pPr>
            <a:lvl3pPr marL="889044" indent="0" algn="l">
              <a:buNone/>
              <a:defRPr kumimoji="0" lang="en-US" sz="2400" b="0" i="0" u="none" strike="noStrike" cap="none" spc="0" normalizeH="0" baseline="0" dirty="0" smtClean="0">
                <a:ln>
                  <a:noFill/>
                </a:ln>
                <a:solidFill>
                  <a:srgbClr val="253957"/>
                </a:solidFill>
                <a:effectLst/>
                <a:uFillTx/>
                <a:latin typeface="+mj-lt"/>
                <a:ea typeface="Arial Narrow" charset="0"/>
                <a:cs typeface="Arial Narrow" charset="0"/>
                <a:sym typeface="Helvetica Light"/>
              </a:defRPr>
            </a:lvl3pPr>
            <a:lvl4pPr marL="1333567" indent="0" algn="l">
              <a:buNone/>
              <a:defRPr kumimoji="0" lang="en-US" sz="2400" b="0" i="0" u="none" strike="noStrike" cap="none" spc="0" normalizeH="0" baseline="0" dirty="0" smtClean="0">
                <a:ln>
                  <a:noFill/>
                </a:ln>
                <a:solidFill>
                  <a:srgbClr val="253957"/>
                </a:solidFill>
                <a:effectLst/>
                <a:uFillTx/>
                <a:latin typeface="+mj-lt"/>
                <a:ea typeface="Arial Narrow" charset="0"/>
                <a:cs typeface="Arial Narrow" charset="0"/>
                <a:sym typeface="Helvetica Light"/>
              </a:defRPr>
            </a:lvl4pPr>
            <a:lvl5pPr marL="1778089" indent="0" algn="l">
              <a:buNone/>
              <a:defRPr kumimoji="0" lang="ru-RU" sz="2400" b="0" i="0" u="none" strike="noStrike" cap="none" spc="0" normalizeH="0" baseline="0" dirty="0">
                <a:ln>
                  <a:noFill/>
                </a:ln>
                <a:solidFill>
                  <a:srgbClr val="253957"/>
                </a:solidFill>
                <a:effectLst/>
                <a:uFillTx/>
                <a:latin typeface="+mj-lt"/>
                <a:ea typeface="Arial Narrow" charset="0"/>
                <a:cs typeface="Arial Narrow" charset="0"/>
                <a:sym typeface="Helvetica Light"/>
              </a:defRPr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8261EF02-162B-4CCD-BBBC-30E7705D6083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2531165" y="507340"/>
            <a:ext cx="13759203" cy="607340"/>
          </a:xfrm>
          <a:ln w="12700">
            <a:miter lim="400000"/>
          </a:ln>
        </p:spPr>
        <p:txBody>
          <a:bodyPr wrap="square" lIns="56893" tIns="56893" rIns="56893" bIns="56893" anchor="ctr">
            <a:spAutoFit/>
          </a:bodyPr>
          <a:lstStyle>
            <a:lvl1pPr>
              <a:defRPr kumimoji="0" lang="ru-RU" sz="3200" b="1" cap="all" normalizeH="0" baseline="0" dirty="0">
                <a:effectLst/>
                <a:latin typeface="Arial" pitchFamily="34" charset="0"/>
                <a:ea typeface="Arial Narrow" charset="0"/>
                <a:cs typeface="Arial" pitchFamily="34" charset="0"/>
              </a:defRPr>
            </a:lvl1pPr>
          </a:lstStyle>
          <a:p>
            <a:pPr marL="0" lvl="0" indent="0" algn="ctr" defTabSz="490685" fontAlgn="auto" hangingPunct="0">
              <a:spcBef>
                <a:spcPts val="0"/>
              </a:spcBef>
              <a:buSzTx/>
              <a:buNone/>
            </a:pPr>
            <a:r>
              <a:rPr lang="ru-RU" dirty="0"/>
              <a:t>Заголовок слайда</a:t>
            </a:r>
          </a:p>
        </p:txBody>
      </p:sp>
      <p:pic>
        <p:nvPicPr>
          <p:cNvPr id="7" name="Изображение" descr="Изображение">
            <a:extLst>
              <a:ext uri="{FF2B5EF4-FFF2-40B4-BE49-F238E27FC236}">
                <a16:creationId xmlns:a16="http://schemas.microsoft.com/office/drawing/2014/main" xmlns="" id="{7B3A05DB-AF6A-430A-A45B-98E7684F835C}"/>
              </a:ext>
            </a:extLst>
          </p:cNvPr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85884" y="279054"/>
            <a:ext cx="1027719" cy="1027519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1493247916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Заголовок и под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Номер слайда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>
            <a:noAutofit/>
          </a:bodyPr>
          <a:lstStyle>
            <a:lvl1pPr>
              <a:defRPr>
                <a:latin typeface="+mj-lt"/>
              </a:defRPr>
            </a:lvl1pPr>
          </a:lstStyle>
          <a:p>
            <a:fld id="{86CB4B4D-7CA3-9044-876B-883B54F8677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xmlns="" id="{3CF835C9-6877-46A5-98FD-A40074FB809C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1085884" y="2631989"/>
            <a:ext cx="15240467" cy="6363730"/>
          </a:xfrm>
        </p:spPr>
        <p:txBody>
          <a:bodyPr anchor="t" anchorCtr="0">
            <a:noAutofit/>
          </a:bodyPr>
          <a:lstStyle>
            <a:lvl1pPr marL="0" indent="0" algn="l">
              <a:spcBef>
                <a:spcPts val="0"/>
              </a:spcBef>
              <a:buNone/>
              <a:defRPr kumimoji="0" lang="en-US" sz="2400" b="0" i="0" u="none" strike="noStrike" cap="none" spc="0" normalizeH="0" baseline="0" dirty="0" smtClean="0">
                <a:ln>
                  <a:noFill/>
                </a:ln>
                <a:solidFill>
                  <a:srgbClr val="253957"/>
                </a:solidFill>
                <a:effectLst/>
                <a:uFillTx/>
                <a:latin typeface="+mj-lt"/>
                <a:ea typeface="Arial Narrow" charset="0"/>
                <a:cs typeface="Arial Narrow" charset="0"/>
                <a:sym typeface="Helvetica Light"/>
              </a:defRPr>
            </a:lvl1pPr>
            <a:lvl2pPr algn="l">
              <a:spcBef>
                <a:spcPts val="0"/>
              </a:spcBef>
              <a:defRPr kumimoji="0" lang="en-US" sz="2400" b="0" i="0" u="none" strike="noStrike" cap="none" spc="0" normalizeH="0" baseline="0" dirty="0" smtClean="0">
                <a:ln>
                  <a:noFill/>
                </a:ln>
                <a:solidFill>
                  <a:srgbClr val="253957"/>
                </a:solidFill>
                <a:effectLst/>
                <a:uFillTx/>
                <a:latin typeface="+mj-lt"/>
                <a:ea typeface="Arial Narrow" charset="0"/>
                <a:cs typeface="Arial Narrow" charset="0"/>
                <a:sym typeface="Helvetica Light"/>
              </a:defRPr>
            </a:lvl2pPr>
            <a:lvl3pPr algn="l">
              <a:spcBef>
                <a:spcPts val="0"/>
              </a:spcBef>
              <a:defRPr kumimoji="0" lang="en-US" sz="2400" b="0" i="0" u="none" strike="noStrike" cap="none" spc="0" normalizeH="0" baseline="0" dirty="0" smtClean="0">
                <a:ln>
                  <a:noFill/>
                </a:ln>
                <a:solidFill>
                  <a:srgbClr val="253957"/>
                </a:solidFill>
                <a:effectLst/>
                <a:uFillTx/>
                <a:latin typeface="+mj-lt"/>
                <a:ea typeface="Arial Narrow" charset="0"/>
                <a:cs typeface="Arial Narrow" charset="0"/>
                <a:sym typeface="Helvetica Light"/>
              </a:defRPr>
            </a:lvl3pPr>
            <a:lvl4pPr algn="l">
              <a:spcBef>
                <a:spcPts val="0"/>
              </a:spcBef>
              <a:defRPr kumimoji="0" lang="en-US" sz="2400" b="0" i="0" u="none" strike="noStrike" cap="none" spc="0" normalizeH="0" baseline="0" dirty="0" smtClean="0">
                <a:ln>
                  <a:noFill/>
                </a:ln>
                <a:solidFill>
                  <a:srgbClr val="253957"/>
                </a:solidFill>
                <a:effectLst/>
                <a:uFillTx/>
                <a:latin typeface="+mj-lt"/>
                <a:ea typeface="Arial Narrow" charset="0"/>
                <a:cs typeface="Arial Narrow" charset="0"/>
                <a:sym typeface="Helvetica Light"/>
              </a:defRPr>
            </a:lvl4pPr>
            <a:lvl5pPr algn="l">
              <a:spcBef>
                <a:spcPts val="0"/>
              </a:spcBef>
              <a:defRPr kumimoji="0" lang="ru-RU" sz="2400" b="0" i="0" u="none" strike="noStrike" cap="none" spc="0" normalizeH="0" baseline="0" dirty="0">
                <a:ln>
                  <a:noFill/>
                </a:ln>
                <a:solidFill>
                  <a:srgbClr val="253957"/>
                </a:solidFill>
                <a:effectLst/>
                <a:uFillTx/>
                <a:latin typeface="+mj-lt"/>
                <a:ea typeface="Arial Narrow" charset="0"/>
                <a:cs typeface="Arial Narrow" charset="0"/>
                <a:sym typeface="Helvetica Light"/>
              </a:defRPr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10" name="Text Placeholder 4">
            <a:extLst>
              <a:ext uri="{FF2B5EF4-FFF2-40B4-BE49-F238E27FC236}">
                <a16:creationId xmlns:a16="http://schemas.microsoft.com/office/drawing/2014/main" xmlns="" id="{53D17B2C-56A2-4A8F-9FFB-65A8C1495238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085883" y="1875975"/>
            <a:ext cx="15240552" cy="454845"/>
          </a:xfrm>
        </p:spPr>
        <p:txBody>
          <a:bodyPr wrap="square" lIns="145646" tIns="72823" rIns="145646" bIns="72823">
            <a:spAutoFit/>
          </a:bodyPr>
          <a:lstStyle>
            <a:lvl1pPr algn="ctr">
              <a:lnSpc>
                <a:spcPct val="100000"/>
              </a:lnSpc>
              <a:defRPr kumimoji="0" lang="ru-RU" sz="2000" b="1" normalizeH="0" dirty="0">
                <a:solidFill>
                  <a:schemeClr val="tx1"/>
                </a:solidFill>
                <a:effectLst/>
                <a:latin typeface="Arial" pitchFamily="34" charset="0"/>
                <a:ea typeface="DINPro-CondensedLight"/>
                <a:cs typeface="Arial" pitchFamily="34" charset="0"/>
              </a:defRPr>
            </a:lvl1pPr>
          </a:lstStyle>
          <a:p>
            <a:pPr marL="0" lvl="0" indent="0" algn="ctr" defTabSz="194066" fontAlgn="auto" hangingPunct="1">
              <a:spcBef>
                <a:spcPts val="0"/>
              </a:spcBef>
              <a:buSzTx/>
              <a:buNone/>
            </a:pPr>
            <a:r>
              <a:rPr lang="ru-RU" dirty="0"/>
              <a:t>Подзаголовок слайда</a:t>
            </a:r>
          </a:p>
        </p:txBody>
      </p:sp>
      <p:sp>
        <p:nvSpPr>
          <p:cNvPr id="12" name="Линия">
            <a:extLst>
              <a:ext uri="{FF2B5EF4-FFF2-40B4-BE49-F238E27FC236}">
                <a16:creationId xmlns:a16="http://schemas.microsoft.com/office/drawing/2014/main" xmlns="" id="{EAF0CC82-A201-48F0-89C4-F9606B775449}"/>
              </a:ext>
            </a:extLst>
          </p:cNvPr>
          <p:cNvSpPr/>
          <p:nvPr/>
        </p:nvSpPr>
        <p:spPr>
          <a:xfrm>
            <a:off x="1049898" y="1487118"/>
            <a:ext cx="15240467" cy="0"/>
          </a:xfrm>
          <a:prstGeom prst="line">
            <a:avLst/>
          </a:prstGeom>
          <a:ln w="12700">
            <a:solidFill>
              <a:srgbClr val="253957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sz="2400"/>
            </a:pPr>
            <a:endParaRPr sz="2400">
              <a:latin typeface="+mj-lt"/>
            </a:endParaRPr>
          </a:p>
        </p:txBody>
      </p:sp>
      <p:pic>
        <p:nvPicPr>
          <p:cNvPr id="13" name="Изображение" descr="Изображение">
            <a:extLst>
              <a:ext uri="{FF2B5EF4-FFF2-40B4-BE49-F238E27FC236}">
                <a16:creationId xmlns:a16="http://schemas.microsoft.com/office/drawing/2014/main" xmlns="" id="{D95A0DAF-FBE0-4661-8FE9-D34DA325B059}"/>
              </a:ext>
            </a:extLst>
          </p:cNvPr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85884" y="279054"/>
            <a:ext cx="1027719" cy="1027519"/>
          </a:xfrm>
          <a:prstGeom prst="rect">
            <a:avLst/>
          </a:prstGeom>
          <a:ln w="12700">
            <a:miter lim="400000"/>
          </a:ln>
        </p:spPr>
      </p:pic>
      <p:sp>
        <p:nvSpPr>
          <p:cNvPr id="11" name="Text Placeholder 4">
            <a:extLst>
              <a:ext uri="{FF2B5EF4-FFF2-40B4-BE49-F238E27FC236}">
                <a16:creationId xmlns:a16="http://schemas.microsoft.com/office/drawing/2014/main" xmlns="" id="{4B89BDB3-44F1-48F0-8A92-3651248E1D71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2531165" y="507339"/>
            <a:ext cx="13759203" cy="607340"/>
          </a:xfrm>
          <a:ln w="12700">
            <a:miter lim="400000"/>
          </a:ln>
        </p:spPr>
        <p:txBody>
          <a:bodyPr wrap="square" lIns="56893" tIns="56893" rIns="56893" bIns="56893" anchor="ctr">
            <a:spAutoFit/>
          </a:bodyPr>
          <a:lstStyle>
            <a:lvl1pPr>
              <a:defRPr kumimoji="0" lang="ru-RU" sz="3200" b="1" cap="all" normalizeH="0" baseline="0" dirty="0">
                <a:effectLst/>
                <a:latin typeface="Arial" pitchFamily="34" charset="0"/>
                <a:ea typeface="Arial Narrow" charset="0"/>
                <a:cs typeface="Arial" pitchFamily="34" charset="0"/>
              </a:defRPr>
            </a:lvl1pPr>
          </a:lstStyle>
          <a:p>
            <a:pPr marL="0" lvl="0" indent="0" algn="ctr" defTabSz="490685" fontAlgn="auto" hangingPunct="0">
              <a:spcBef>
                <a:spcPts val="0"/>
              </a:spcBef>
              <a:buSzTx/>
              <a:buNone/>
            </a:pPr>
            <a:r>
              <a:rPr lang="ru-RU" dirty="0"/>
              <a:t>Заголовок слайда</a:t>
            </a:r>
          </a:p>
        </p:txBody>
      </p:sp>
    </p:spTree>
    <p:extLst>
      <p:ext uri="{BB962C8B-B14F-4D97-AF65-F5344CB8AC3E}">
        <p14:creationId xmlns:p14="http://schemas.microsoft.com/office/powerpoint/2010/main" val="3656218037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Фото — вертикально">
    <p:bg>
      <p:bgPr>
        <a:solidFill>
          <a:srgbClr val="25395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Изображение" descr="Изображение">
            <a:extLst>
              <a:ext uri="{FF2B5EF4-FFF2-40B4-BE49-F238E27FC236}">
                <a16:creationId xmlns:a16="http://schemas.microsoft.com/office/drawing/2014/main" xmlns="" id="{8D671800-FA39-48A8-9889-942ED1F99BB4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533830" y="3498712"/>
            <a:ext cx="2272604" cy="2197376"/>
          </a:xfrm>
          <a:prstGeom prst="rect">
            <a:avLst/>
          </a:prstGeom>
          <a:ln w="12700">
            <a:miter lim="400000"/>
          </a:ln>
        </p:spPr>
      </p:pic>
      <p:sp>
        <p:nvSpPr>
          <p:cNvPr id="7" name="www.text">
            <a:extLst>
              <a:ext uri="{FF2B5EF4-FFF2-40B4-BE49-F238E27FC236}">
                <a16:creationId xmlns:a16="http://schemas.microsoft.com/office/drawing/2014/main" xmlns="" id="{87966503-0F45-442B-ADBB-0F6AFD49EDE4}"/>
              </a:ext>
            </a:extLst>
          </p:cNvPr>
          <p:cNvSpPr txBox="1"/>
          <p:nvPr/>
        </p:nvSpPr>
        <p:spPr>
          <a:xfrm>
            <a:off x="3154850" y="8166806"/>
            <a:ext cx="1989031" cy="37959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50800" tIns="50800" rIns="50800" bIns="50800" anchor="ctr">
            <a:spAutoFit/>
          </a:bodyPr>
          <a:lstStyle>
            <a:lvl1pPr algn="l" defTabSz="457200">
              <a:defRPr sz="1800">
                <a:solidFill>
                  <a:srgbClr val="FFFFFF"/>
                </a:solidFill>
                <a:latin typeface="+mn-lt"/>
                <a:ea typeface="+mn-ea"/>
                <a:cs typeface="+mn-cs"/>
                <a:sym typeface="Arial Narrow"/>
              </a:defRPr>
            </a:lvl1pPr>
          </a:lstStyle>
          <a:p>
            <a:r>
              <a:rPr sz="1800" dirty="0">
                <a:latin typeface="+mj-lt"/>
                <a:ea typeface="Arial Narrow" charset="0"/>
                <a:cs typeface="Arial Narrow" charset="0"/>
              </a:rPr>
              <a:t>www.</a:t>
            </a:r>
            <a:r>
              <a:rPr lang="en-US" sz="1800" dirty="0">
                <a:latin typeface="+mj-lt"/>
                <a:ea typeface="Arial Narrow" charset="0"/>
                <a:cs typeface="Arial Narrow" charset="0"/>
              </a:rPr>
              <a:t>grans.hse.ru</a:t>
            </a:r>
            <a:endParaRPr sz="1800" dirty="0">
              <a:latin typeface="+mj-lt"/>
              <a:ea typeface="Arial Narrow" charset="0"/>
              <a:cs typeface="Arial Narrow" charset="0"/>
            </a:endParaRPr>
          </a:p>
        </p:txBody>
      </p:sp>
      <p:sp>
        <p:nvSpPr>
          <p:cNvPr id="8" name="Телефон.: +Х (ХХХ) ХХХ ХХХХ">
            <a:extLst>
              <a:ext uri="{FF2B5EF4-FFF2-40B4-BE49-F238E27FC236}">
                <a16:creationId xmlns:a16="http://schemas.microsoft.com/office/drawing/2014/main" xmlns="" id="{CD41DC76-C30F-4759-BEFF-07DB2E7013B1}"/>
              </a:ext>
            </a:extLst>
          </p:cNvPr>
          <p:cNvSpPr txBox="1"/>
          <p:nvPr/>
        </p:nvSpPr>
        <p:spPr>
          <a:xfrm>
            <a:off x="6378695" y="8166806"/>
            <a:ext cx="2525194" cy="37959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50800" tIns="50800" rIns="50800" bIns="50800" anchor="ctr">
            <a:spAutoFit/>
          </a:bodyPr>
          <a:lstStyle>
            <a:lvl1pPr algn="l" defTabSz="457200">
              <a:defRPr sz="1800">
                <a:solidFill>
                  <a:srgbClr val="FFFFFF"/>
                </a:solidFill>
                <a:latin typeface="+mn-lt"/>
                <a:ea typeface="+mn-ea"/>
                <a:cs typeface="+mn-cs"/>
                <a:sym typeface="Arial Narrow"/>
              </a:defRPr>
            </a:lvl1pPr>
          </a:lstStyle>
          <a:p>
            <a:pPr algn="ctr"/>
            <a:r>
              <a:rPr lang="en-US" sz="1800" dirty="0"/>
              <a:t>+7 </a:t>
            </a:r>
            <a:r>
              <a:rPr lang="ru-RU" sz="1800" dirty="0"/>
              <a:t>(495) 623</a:t>
            </a:r>
            <a:r>
              <a:rPr lang="en-US" sz="1800" dirty="0"/>
              <a:t>-</a:t>
            </a:r>
            <a:r>
              <a:rPr lang="ru-RU" sz="1800" dirty="0"/>
              <a:t>88</a:t>
            </a:r>
            <a:r>
              <a:rPr lang="en-US" sz="1800" dirty="0"/>
              <a:t>-</a:t>
            </a:r>
            <a:r>
              <a:rPr lang="ru-RU" sz="1800" dirty="0"/>
              <a:t>03</a:t>
            </a:r>
            <a:endParaRPr sz="1800" dirty="0">
              <a:latin typeface="Arial Narrow" charset="0"/>
              <a:ea typeface="Arial Narrow" charset="0"/>
              <a:cs typeface="Arial Narrow" charset="0"/>
            </a:endParaRPr>
          </a:p>
        </p:txBody>
      </p:sp>
      <p:sp>
        <p:nvSpPr>
          <p:cNvPr id="9" name="Адрес: ТехтТехтТехтТехтТехтТехтТехтТехтТехтТехтТехтТехтТехт">
            <a:extLst>
              <a:ext uri="{FF2B5EF4-FFF2-40B4-BE49-F238E27FC236}">
                <a16:creationId xmlns:a16="http://schemas.microsoft.com/office/drawing/2014/main" xmlns="" id="{F427161E-EE48-4346-A40D-0F28EB2BA22A}"/>
              </a:ext>
            </a:extLst>
          </p:cNvPr>
          <p:cNvSpPr txBox="1"/>
          <p:nvPr/>
        </p:nvSpPr>
        <p:spPr>
          <a:xfrm>
            <a:off x="8084434" y="8166807"/>
            <a:ext cx="6100980" cy="37959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 algn="r" defTabSz="457200">
              <a:defRPr sz="1800">
                <a:solidFill>
                  <a:srgbClr val="FFFFFF"/>
                </a:solidFill>
                <a:latin typeface="+mn-lt"/>
                <a:ea typeface="+mn-ea"/>
                <a:cs typeface="+mn-cs"/>
                <a:sym typeface="Arial Narrow"/>
              </a:defRPr>
            </a:lvl1pPr>
          </a:lstStyle>
          <a:p>
            <a:r>
              <a:rPr lang="ru-RU" sz="1800" dirty="0"/>
              <a:t>101978</a:t>
            </a:r>
            <a:r>
              <a:rPr lang="en-US" sz="1800" dirty="0"/>
              <a:t>, </a:t>
            </a:r>
            <a:r>
              <a:rPr lang="ru-RU" sz="1800" dirty="0"/>
              <a:t>Москва, ул.</a:t>
            </a:r>
            <a:r>
              <a:rPr lang="en-US" sz="1800" dirty="0"/>
              <a:t> </a:t>
            </a:r>
            <a:r>
              <a:rPr lang="ru-RU" sz="1800" dirty="0"/>
              <a:t>Мясницкая, д. 20</a:t>
            </a:r>
            <a:endParaRPr sz="1800" dirty="0">
              <a:latin typeface="Arial Narrow" charset="0"/>
              <a:ea typeface="Arial Narrow" charset="0"/>
              <a:cs typeface="Arial Narrow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5332842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Заголовок, пункты и фото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Изображение"/>
          <p:cNvSpPr>
            <a:spLocks noGrp="1"/>
          </p:cNvSpPr>
          <p:nvPr>
            <p:ph type="pic" sz="half" idx="13"/>
          </p:nvPr>
        </p:nvSpPr>
        <p:spPr>
          <a:xfrm>
            <a:off x="8958007" y="2603500"/>
            <a:ext cx="7112217" cy="62865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r>
              <a:rPr lang="ru-RU"/>
              <a:t>Вставка рисунка</a:t>
            </a:r>
            <a:endParaRPr/>
          </a:p>
        </p:txBody>
      </p:sp>
      <p:sp>
        <p:nvSpPr>
          <p:cNvPr id="63" name="Текст заголовка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ru-RU"/>
              <a:t>Образец заголовка</a:t>
            </a:r>
            <a:endParaRPr/>
          </a:p>
        </p:txBody>
      </p:sp>
      <p:sp>
        <p:nvSpPr>
          <p:cNvPr id="64" name="Уровень текста 1…"/>
          <p:cNvSpPr txBox="1">
            <a:spLocks noGrp="1"/>
          </p:cNvSpPr>
          <p:nvPr>
            <p:ph type="body" sz="half" idx="1"/>
          </p:nvPr>
        </p:nvSpPr>
        <p:spPr>
          <a:xfrm>
            <a:off x="1270039" y="3797500"/>
            <a:ext cx="7112217" cy="3898503"/>
          </a:xfrm>
          <a:prstGeom prst="rect">
            <a:avLst/>
          </a:prstGeom>
        </p:spPr>
        <p:txBody>
          <a:bodyPr/>
          <a:lstStyle>
            <a:lvl1pPr marL="342917" indent="-342917">
              <a:spcBef>
                <a:spcPts val="3200"/>
              </a:spcBef>
              <a:defRPr sz="2800"/>
            </a:lvl1pPr>
            <a:lvl2pPr marL="685834" indent="-342917">
              <a:spcBef>
                <a:spcPts val="3200"/>
              </a:spcBef>
              <a:defRPr sz="2800"/>
            </a:lvl2pPr>
            <a:lvl3pPr marL="1028751" indent="-342917">
              <a:spcBef>
                <a:spcPts val="3200"/>
              </a:spcBef>
              <a:defRPr sz="2800"/>
            </a:lvl3pPr>
            <a:lvl4pPr marL="1371669" indent="-342917">
              <a:spcBef>
                <a:spcPts val="3200"/>
              </a:spcBef>
              <a:defRPr sz="2800"/>
            </a:lvl4pPr>
            <a:lvl5pPr marL="1714586" indent="-342917">
              <a:spcBef>
                <a:spcPts val="3200"/>
              </a:spcBef>
              <a:defRPr sz="2800"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/>
          </a:p>
        </p:txBody>
      </p:sp>
      <p:sp>
        <p:nvSpPr>
          <p:cNvPr id="65" name="Номер слайда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0485000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Пункты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Уровень текста 1…"/>
          <p:cNvSpPr txBox="1">
            <a:spLocks noGrp="1"/>
          </p:cNvSpPr>
          <p:nvPr>
            <p:ph type="body" idx="1"/>
          </p:nvPr>
        </p:nvSpPr>
        <p:spPr>
          <a:xfrm>
            <a:off x="1270039" y="3748287"/>
            <a:ext cx="14800185" cy="225702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/>
          </a:p>
        </p:txBody>
      </p:sp>
      <p:sp>
        <p:nvSpPr>
          <p:cNvPr id="73" name="Номер слайда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0902657"/>
      </p:ext>
    </p:extLst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Фото — 3 шт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Изображение"/>
          <p:cNvSpPr>
            <a:spLocks noGrp="1"/>
          </p:cNvSpPr>
          <p:nvPr>
            <p:ph type="pic" sz="quarter" idx="13"/>
          </p:nvPr>
        </p:nvSpPr>
        <p:spPr>
          <a:xfrm>
            <a:off x="8958007" y="5092700"/>
            <a:ext cx="7112217" cy="37719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r>
              <a:rPr lang="ru-RU"/>
              <a:t>Вставка рисунка</a:t>
            </a:r>
            <a:endParaRPr/>
          </a:p>
        </p:txBody>
      </p:sp>
      <p:sp>
        <p:nvSpPr>
          <p:cNvPr id="81" name="Изображение"/>
          <p:cNvSpPr>
            <a:spLocks noGrp="1"/>
          </p:cNvSpPr>
          <p:nvPr>
            <p:ph type="pic" sz="quarter" idx="14"/>
          </p:nvPr>
        </p:nvSpPr>
        <p:spPr>
          <a:xfrm>
            <a:off x="8966300" y="889000"/>
            <a:ext cx="7112219" cy="37719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r>
              <a:rPr lang="ru-RU"/>
              <a:t>Вставка рисунка</a:t>
            </a:r>
            <a:endParaRPr/>
          </a:p>
        </p:txBody>
      </p:sp>
      <p:sp>
        <p:nvSpPr>
          <p:cNvPr id="82" name="Изображение"/>
          <p:cNvSpPr>
            <a:spLocks noGrp="1"/>
          </p:cNvSpPr>
          <p:nvPr>
            <p:ph type="pic" sz="half" idx="15"/>
          </p:nvPr>
        </p:nvSpPr>
        <p:spPr>
          <a:xfrm>
            <a:off x="1270039" y="889000"/>
            <a:ext cx="7112217" cy="7975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r>
              <a:rPr lang="ru-RU"/>
              <a:t>Вставка рисунка</a:t>
            </a:r>
            <a:endParaRPr/>
          </a:p>
        </p:txBody>
      </p:sp>
      <p:sp>
        <p:nvSpPr>
          <p:cNvPr id="83" name="Номер слайда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22805362"/>
      </p:ext>
    </p:extLst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Цита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–Иван Арсентьев"/>
          <p:cNvSpPr txBox="1">
            <a:spLocks noGrp="1"/>
          </p:cNvSpPr>
          <p:nvPr>
            <p:ph type="body" sz="quarter" idx="13"/>
          </p:nvPr>
        </p:nvSpPr>
        <p:spPr>
          <a:xfrm>
            <a:off x="1693385" y="6362701"/>
            <a:ext cx="13953493" cy="471924"/>
          </a:xfrm>
          <a:prstGeom prst="rect">
            <a:avLst/>
          </a:prstGeom>
        </p:spPr>
        <p:txBody>
          <a:bodyPr anchor="t"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sz="24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91" name="«Место ввода цитаты»."/>
          <p:cNvSpPr txBox="1">
            <a:spLocks noGrp="1"/>
          </p:cNvSpPr>
          <p:nvPr>
            <p:ph type="body" sz="quarter" idx="14"/>
          </p:nvPr>
        </p:nvSpPr>
        <p:spPr>
          <a:xfrm>
            <a:off x="1693385" y="4266416"/>
            <a:ext cx="13953493" cy="687368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sz="3800"/>
            </a:lvl1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92" name="Номер слайда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28823067"/>
      </p:ext>
    </p:extLst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Фото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Изображение"/>
          <p:cNvSpPr>
            <a:spLocks noGrp="1"/>
          </p:cNvSpPr>
          <p:nvPr>
            <p:ph type="pic" idx="13"/>
          </p:nvPr>
        </p:nvSpPr>
        <p:spPr>
          <a:xfrm>
            <a:off x="0" y="0"/>
            <a:ext cx="17340263" cy="9753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r>
              <a:rPr lang="ru-RU"/>
              <a:t>Вставка рисунка</a:t>
            </a:r>
            <a:endParaRPr/>
          </a:p>
        </p:txBody>
      </p:sp>
      <p:sp>
        <p:nvSpPr>
          <p:cNvPr id="100" name="Номер слайда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02954454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заголовка"/>
          <p:cNvSpPr txBox="1">
            <a:spLocks noGrp="1"/>
          </p:cNvSpPr>
          <p:nvPr>
            <p:ph type="title"/>
          </p:nvPr>
        </p:nvSpPr>
        <p:spPr>
          <a:xfrm>
            <a:off x="1270039" y="1251110"/>
            <a:ext cx="14800185" cy="54578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56893" tIns="56893" rIns="56893" bIns="56893" anchor="ctr">
            <a:spAutoFit/>
          </a:bodyPr>
          <a:lstStyle/>
          <a:p>
            <a:pPr lvl="0" defTabSz="490685" fontAlgn="auto" hangingPunct="0"/>
            <a:r>
              <a:rPr dirty="0" err="1"/>
              <a:t>Текст</a:t>
            </a:r>
            <a:r>
              <a:rPr dirty="0"/>
              <a:t> </a:t>
            </a:r>
            <a:r>
              <a:rPr dirty="0" err="1"/>
              <a:t>заголовка</a:t>
            </a:r>
            <a:endParaRPr dirty="0"/>
          </a:p>
        </p:txBody>
      </p:sp>
      <p:sp>
        <p:nvSpPr>
          <p:cNvPr id="3" name="Уровень текста 1…"/>
          <p:cNvSpPr txBox="1">
            <a:spLocks noGrp="1"/>
          </p:cNvSpPr>
          <p:nvPr>
            <p:ph type="body" idx="1"/>
          </p:nvPr>
        </p:nvSpPr>
        <p:spPr>
          <a:xfrm>
            <a:off x="1270039" y="4618237"/>
            <a:ext cx="14800185" cy="225702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r>
              <a:rPr dirty="0" err="1"/>
              <a:t>Уровень</a:t>
            </a:r>
            <a:r>
              <a:rPr dirty="0"/>
              <a:t> </a:t>
            </a:r>
            <a:r>
              <a:rPr dirty="0" err="1"/>
              <a:t>текста</a:t>
            </a:r>
            <a:r>
              <a:rPr dirty="0"/>
              <a:t> 1</a:t>
            </a:r>
          </a:p>
          <a:p>
            <a:pPr lvl="1"/>
            <a:r>
              <a:rPr dirty="0" err="1"/>
              <a:t>Уровень</a:t>
            </a:r>
            <a:r>
              <a:rPr dirty="0"/>
              <a:t> </a:t>
            </a:r>
            <a:r>
              <a:rPr dirty="0" err="1"/>
              <a:t>текста</a:t>
            </a:r>
            <a:r>
              <a:rPr dirty="0"/>
              <a:t> 2</a:t>
            </a:r>
          </a:p>
          <a:p>
            <a:pPr lvl="2"/>
            <a:r>
              <a:rPr dirty="0" err="1"/>
              <a:t>Уровень</a:t>
            </a:r>
            <a:r>
              <a:rPr dirty="0"/>
              <a:t> </a:t>
            </a:r>
            <a:r>
              <a:rPr dirty="0" err="1"/>
              <a:t>текста</a:t>
            </a:r>
            <a:r>
              <a:rPr dirty="0"/>
              <a:t> 3</a:t>
            </a:r>
          </a:p>
          <a:p>
            <a:pPr lvl="3"/>
            <a:r>
              <a:rPr dirty="0" err="1"/>
              <a:t>Уровень</a:t>
            </a:r>
            <a:r>
              <a:rPr dirty="0"/>
              <a:t> </a:t>
            </a:r>
            <a:r>
              <a:rPr dirty="0" err="1"/>
              <a:t>текста</a:t>
            </a:r>
            <a:r>
              <a:rPr dirty="0"/>
              <a:t> 4</a:t>
            </a:r>
          </a:p>
          <a:p>
            <a:pPr lvl="4"/>
            <a:r>
              <a:rPr dirty="0" err="1"/>
              <a:t>Уровень</a:t>
            </a:r>
            <a:r>
              <a:rPr dirty="0"/>
              <a:t> </a:t>
            </a:r>
            <a:r>
              <a:rPr dirty="0" err="1"/>
              <a:t>текста</a:t>
            </a:r>
            <a:r>
              <a:rPr dirty="0"/>
              <a:t> 5</a:t>
            </a:r>
          </a:p>
        </p:txBody>
      </p:sp>
      <p:sp>
        <p:nvSpPr>
          <p:cNvPr id="4" name="Номер слайда"/>
          <p:cNvSpPr txBox="1">
            <a:spLocks noGrp="1"/>
          </p:cNvSpPr>
          <p:nvPr>
            <p:ph type="sldNum" sz="quarter" idx="2"/>
          </p:nvPr>
        </p:nvSpPr>
        <p:spPr>
          <a:xfrm>
            <a:off x="16548120" y="9205097"/>
            <a:ext cx="491354" cy="381000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noAutofit/>
          </a:bodyPr>
          <a:lstStyle>
            <a:lvl1pPr>
              <a:defRPr sz="1800"/>
            </a:lvl1pPr>
          </a:lstStyle>
          <a:p>
            <a:fld id="{86CB4B4D-7CA3-9044-876B-883B54F8677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11626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8" r:id="rId3"/>
    <p:sldLayoutId id="2147483669" r:id="rId4"/>
    <p:sldLayoutId id="2147483670" r:id="rId5"/>
    <p:sldLayoutId id="2147483671" r:id="rId6"/>
    <p:sldLayoutId id="2147483672" r:id="rId7"/>
    <p:sldLayoutId id="2147483673" r:id="rId8"/>
    <p:sldLayoutId id="2147483674" r:id="rId9"/>
    <p:sldLayoutId id="2147483675" r:id="rId10"/>
    <p:sldLayoutId id="2147483676" r:id="rId11"/>
    <p:sldLayoutId id="2147483661" r:id="rId12"/>
    <p:sldLayoutId id="2147483662" r:id="rId13"/>
    <p:sldLayoutId id="2147483663" r:id="rId14"/>
    <p:sldLayoutId id="2147483664" r:id="rId15"/>
  </p:sldLayoutIdLst>
  <p:transition spd="med"/>
  <p:txStyles>
    <p:titleStyle>
      <a:lvl1pPr marL="0" marR="0" indent="0" algn="ctr" defTabSz="584229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kumimoji="0" sz="2800" b="1" i="0" u="none" strike="noStrike" cap="none" spc="0" normalizeH="0" baseline="0" dirty="0">
          <a:ln>
            <a:noFill/>
          </a:ln>
          <a:solidFill>
            <a:srgbClr val="253957"/>
          </a:solidFill>
          <a:effectLst/>
          <a:uFillTx/>
          <a:latin typeface="Arial" pitchFamily="34" charset="0"/>
          <a:ea typeface="+mj-ea"/>
          <a:cs typeface="Arial" pitchFamily="34" charset="0"/>
          <a:sym typeface="Helvetica Light"/>
        </a:defRPr>
      </a:lvl1pPr>
      <a:lvl2pPr marL="0" marR="0" indent="228611" algn="ctr" defTabSz="584229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Helvetica Light"/>
        </a:defRPr>
      </a:lvl2pPr>
      <a:lvl3pPr marL="0" marR="0" indent="457223" algn="ctr" defTabSz="584229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Helvetica Light"/>
        </a:defRPr>
      </a:lvl3pPr>
      <a:lvl4pPr marL="0" marR="0" indent="685834" algn="ctr" defTabSz="584229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Helvetica Light"/>
        </a:defRPr>
      </a:lvl4pPr>
      <a:lvl5pPr marL="0" marR="0" indent="914446" algn="ctr" defTabSz="584229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Helvetica Light"/>
        </a:defRPr>
      </a:lvl5pPr>
      <a:lvl6pPr marL="0" marR="0" indent="1143057" algn="ctr" defTabSz="584229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Helvetica Light"/>
        </a:defRPr>
      </a:lvl6pPr>
      <a:lvl7pPr marL="0" marR="0" indent="1371669" algn="ctr" defTabSz="584229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Helvetica Light"/>
        </a:defRPr>
      </a:lvl7pPr>
      <a:lvl8pPr marL="0" marR="0" indent="1600280" algn="ctr" defTabSz="584229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Helvetica Light"/>
        </a:defRPr>
      </a:lvl8pPr>
      <a:lvl9pPr marL="0" marR="0" indent="1828891" algn="ctr" defTabSz="584229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Helvetica Light"/>
        </a:defRPr>
      </a:lvl9pPr>
    </p:titleStyle>
    <p:bodyStyle>
      <a:lvl1pPr marL="0" marR="0" indent="0" algn="ctr" defTabSz="584229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Pct val="75000"/>
        <a:buFontTx/>
        <a:buNone/>
        <a:tabLst/>
        <a:defRPr sz="2800" b="0" i="0" u="none" strike="noStrike" cap="none" spc="0" baseline="0">
          <a:ln>
            <a:noFill/>
          </a:ln>
          <a:solidFill>
            <a:srgbClr val="253957"/>
          </a:solidFill>
          <a:uFillTx/>
          <a:latin typeface="+mj-lt"/>
          <a:ea typeface="+mj-ea"/>
          <a:cs typeface="+mj-cs"/>
          <a:sym typeface="Helvetica Light"/>
        </a:defRPr>
      </a:lvl1pPr>
      <a:lvl2pPr marL="444522" marR="0" indent="0" algn="ctr" defTabSz="584229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Pct val="75000"/>
        <a:buFontTx/>
        <a:buNone/>
        <a:tabLst/>
        <a:defRPr sz="2800" b="0" i="0" u="none" strike="noStrike" cap="none" spc="0" baseline="0">
          <a:ln>
            <a:noFill/>
          </a:ln>
          <a:solidFill>
            <a:srgbClr val="253957"/>
          </a:solidFill>
          <a:uFillTx/>
          <a:latin typeface="+mj-lt"/>
          <a:ea typeface="+mj-ea"/>
          <a:cs typeface="+mj-cs"/>
          <a:sym typeface="Helvetica Light"/>
        </a:defRPr>
      </a:lvl2pPr>
      <a:lvl3pPr marL="1333567" marR="0" indent="-444522" algn="ctr" defTabSz="584229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Pct val="75000"/>
        <a:buFontTx/>
        <a:buChar char="•"/>
        <a:tabLst/>
        <a:defRPr sz="2800" b="0" i="0" u="none" strike="noStrike" cap="none" spc="0" baseline="0">
          <a:ln>
            <a:noFill/>
          </a:ln>
          <a:solidFill>
            <a:srgbClr val="253957"/>
          </a:solidFill>
          <a:uFillTx/>
          <a:latin typeface="+mj-lt"/>
          <a:ea typeface="+mj-ea"/>
          <a:cs typeface="+mj-cs"/>
          <a:sym typeface="Helvetica Light"/>
        </a:defRPr>
      </a:lvl3pPr>
      <a:lvl4pPr marL="1778089" marR="0" indent="-444522" algn="ctr" defTabSz="584229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Pct val="75000"/>
        <a:buFontTx/>
        <a:buChar char="•"/>
        <a:tabLst/>
        <a:defRPr sz="2800" b="0" i="0" u="none" strike="noStrike" cap="none" spc="0" baseline="0">
          <a:ln>
            <a:noFill/>
          </a:ln>
          <a:solidFill>
            <a:srgbClr val="253957"/>
          </a:solidFill>
          <a:uFillTx/>
          <a:latin typeface="+mj-lt"/>
          <a:ea typeface="+mj-ea"/>
          <a:cs typeface="+mj-cs"/>
          <a:sym typeface="Helvetica Light"/>
        </a:defRPr>
      </a:lvl4pPr>
      <a:lvl5pPr marL="2222611" marR="0" indent="-444522" algn="ctr" defTabSz="584229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Pct val="75000"/>
        <a:buFontTx/>
        <a:buChar char="•"/>
        <a:tabLst/>
        <a:defRPr sz="2800" b="0" i="0" u="none" strike="noStrike" cap="none" spc="0" baseline="0">
          <a:ln>
            <a:noFill/>
          </a:ln>
          <a:solidFill>
            <a:srgbClr val="253957"/>
          </a:solidFill>
          <a:uFillTx/>
          <a:latin typeface="+mj-lt"/>
          <a:ea typeface="+mj-ea"/>
          <a:cs typeface="+mj-cs"/>
          <a:sym typeface="Helvetica Light"/>
        </a:defRPr>
      </a:lvl5pPr>
      <a:lvl6pPr marL="2667133" marR="0" indent="-444522" algn="l" defTabSz="584229" rtl="0" eaLnBrk="1" latinLnBrk="0" hangingPunct="1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sz="36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Helvetica Light"/>
        </a:defRPr>
      </a:lvl6pPr>
      <a:lvl7pPr marL="3111656" marR="0" indent="-444522" algn="l" defTabSz="584229" rtl="0" eaLnBrk="1" latinLnBrk="0" hangingPunct="1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sz="36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Helvetica Light"/>
        </a:defRPr>
      </a:lvl7pPr>
      <a:lvl8pPr marL="3556178" marR="0" indent="-444522" algn="l" defTabSz="584229" rtl="0" eaLnBrk="1" latinLnBrk="0" hangingPunct="1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sz="36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Helvetica Light"/>
        </a:defRPr>
      </a:lvl8pPr>
      <a:lvl9pPr marL="4000700" marR="0" indent="-444522" algn="l" defTabSz="584229" rtl="0" eaLnBrk="1" latinLnBrk="0" hangingPunct="1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sz="36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Helvetica Light"/>
        </a:defRPr>
      </a:lvl9pPr>
    </p:bodyStyle>
    <p:otherStyle>
      <a:lvl1pPr marL="0" marR="0" indent="0" algn="ctr" defTabSz="584229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1pPr>
      <a:lvl2pPr marL="0" marR="0" indent="228611" algn="ctr" defTabSz="584229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2pPr>
      <a:lvl3pPr marL="0" marR="0" indent="457223" algn="ctr" defTabSz="584229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3pPr>
      <a:lvl4pPr marL="0" marR="0" indent="685834" algn="ctr" defTabSz="584229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4pPr>
      <a:lvl5pPr marL="0" marR="0" indent="914446" algn="ctr" defTabSz="584229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5pPr>
      <a:lvl6pPr marL="0" marR="0" indent="1143057" algn="ctr" defTabSz="584229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6pPr>
      <a:lvl7pPr marL="0" marR="0" indent="1371669" algn="ctr" defTabSz="584229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7pPr>
      <a:lvl8pPr marL="0" marR="0" indent="1600280" algn="ctr" defTabSz="584229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8pPr>
      <a:lvl9pPr marL="0" marR="0" indent="1828891" algn="ctr" defTabSz="584229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Линия"/>
          <p:cNvSpPr/>
          <p:nvPr/>
        </p:nvSpPr>
        <p:spPr>
          <a:xfrm flipV="1">
            <a:off x="6367130" y="-104763"/>
            <a:ext cx="1" cy="2633420"/>
          </a:xfrm>
          <a:prstGeom prst="line">
            <a:avLst/>
          </a:prstGeom>
          <a:ln w="12700">
            <a:solidFill>
              <a:srgbClr val="FFFFFF"/>
            </a:solidFill>
            <a:miter lim="400000"/>
          </a:ln>
        </p:spPr>
        <p:txBody>
          <a:bodyPr lIns="81656" tIns="81656" rIns="81656" bIns="81656" anchor="ctr"/>
          <a:lstStyle/>
          <a:p>
            <a:pPr>
              <a:defRPr sz="2400"/>
            </a:pPr>
            <a:endParaRPr sz="6134" dirty="0"/>
          </a:p>
        </p:txBody>
      </p:sp>
      <p:sp>
        <p:nvSpPr>
          <p:cNvPr id="117" name="Очень крутой…"/>
          <p:cNvSpPr txBox="1"/>
          <p:nvPr/>
        </p:nvSpPr>
        <p:spPr>
          <a:xfrm>
            <a:off x="5983294" y="4075317"/>
            <a:ext cx="13190825" cy="394071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81656" tIns="81656" rIns="81656" bIns="81656" anchor="b"/>
          <a:lstStyle/>
          <a:p>
            <a:pPr algn="l">
              <a:defRPr sz="5000" b="1" cap="all">
                <a:solidFill>
                  <a:srgbClr val="253957"/>
                </a:solidFill>
                <a:latin typeface="+mn-lt"/>
                <a:ea typeface="+mn-ea"/>
                <a:cs typeface="+mn-cs"/>
                <a:sym typeface="Arial Narrow"/>
              </a:defRPr>
            </a:pPr>
            <a:endParaRPr sz="12801" dirty="0">
              <a:ea typeface="Arial Narrow" charset="0"/>
              <a:cs typeface="Arial Narrow" charset="0"/>
            </a:endParaRPr>
          </a:p>
        </p:txBody>
      </p:sp>
      <p:sp>
        <p:nvSpPr>
          <p:cNvPr id="119" name="Название подразделения,  лаборатории, факультета и т.д."/>
          <p:cNvSpPr txBox="1"/>
          <p:nvPr/>
        </p:nvSpPr>
        <p:spPr>
          <a:xfrm>
            <a:off x="5401547" y="120723"/>
            <a:ext cx="11938716" cy="76000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81656" tIns="81656" rIns="81656" bIns="81656" anchor="ctr">
            <a:spAutoFit/>
          </a:bodyPr>
          <a:lstStyle/>
          <a:p>
            <a:pPr>
              <a:defRPr sz="3000">
                <a:solidFill>
                  <a:srgbClr val="253957"/>
                </a:solidFill>
                <a:latin typeface="+mn-lt"/>
                <a:ea typeface="+mn-ea"/>
                <a:cs typeface="+mn-cs"/>
                <a:sym typeface="Arial Narrow"/>
              </a:defRPr>
            </a:pPr>
            <a:endParaRPr lang="ru-RU" sz="3867" dirty="0">
              <a:latin typeface="+mn-lt"/>
              <a:ea typeface="Arial Narrow" charset="0"/>
              <a:cs typeface="Arial Narrow" charset="0"/>
            </a:endParaRPr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4AA454DE-58CE-40B5-86BC-591789C121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10800000" flipV="1">
            <a:off x="6925942" y="2827584"/>
            <a:ext cx="8954037" cy="2960619"/>
          </a:xfrm>
        </p:spPr>
        <p:txBody>
          <a:bodyPr>
            <a:normAutofit/>
          </a:bodyPr>
          <a:lstStyle/>
          <a:p>
            <a:r>
              <a:rPr lang="ru-RU" sz="4400" dirty="0"/>
              <a:t>Как НКО применяют информационные технологии в своей работе?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D60A4131-AC6A-4043-A696-618E49B4376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r>
              <a:rPr lang="ru-RU" sz="2800" dirty="0">
                <a:latin typeface="+mn-lt"/>
                <a:ea typeface="Arial Narrow" charset="0"/>
                <a:cs typeface="Arial Narrow" charset="0"/>
              </a:rPr>
              <a:t>Центр исследований гражданского общества и некоммерческого сектора</a:t>
            </a:r>
          </a:p>
          <a:p>
            <a:endParaRPr lang="ru-RU" sz="2800" dirty="0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A1308EE7-BE13-40A2-80CA-2BCFE612F81B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6925944" y="6419401"/>
            <a:ext cx="8954041" cy="1306521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10000"/>
              </a:lnSpc>
            </a:pPr>
            <a:r>
              <a:rPr lang="ru-RU" b="1" dirty="0"/>
              <a:t>Ирина </a:t>
            </a:r>
            <a:r>
              <a:rPr lang="ru-RU" b="1" dirty="0" err="1"/>
              <a:t>Мерсиянова</a:t>
            </a:r>
            <a:r>
              <a:rPr lang="ru-RU" dirty="0"/>
              <a:t>, </a:t>
            </a:r>
          </a:p>
          <a:p>
            <a:pPr>
              <a:lnSpc>
                <a:spcPct val="110000"/>
              </a:lnSpc>
            </a:pPr>
            <a:r>
              <a:rPr lang="ru-RU" dirty="0"/>
              <a:t>директор Центра исследований гражданского общества и некоммерческого сектора НИУ ВШЭ</a:t>
            </a:r>
          </a:p>
        </p:txBody>
      </p:sp>
    </p:spTree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Адрес: ТехтТехтТехтТехтТехтТехтТехтТехтТехтТехтТехтТехтТехт"/>
          <p:cNvSpPr txBox="1"/>
          <p:nvPr/>
        </p:nvSpPr>
        <p:spPr>
          <a:xfrm>
            <a:off x="7889177" y="9263614"/>
            <a:ext cx="8134888" cy="50612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67735" tIns="67735" rIns="67735" bIns="67735" anchor="ctr">
            <a:spAutoFit/>
          </a:bodyPr>
          <a:lstStyle>
            <a:lvl1pPr algn="r" defTabSz="457200">
              <a:defRPr sz="1800">
                <a:solidFill>
                  <a:srgbClr val="FFFFFF"/>
                </a:solidFill>
                <a:latin typeface="+mn-lt"/>
                <a:ea typeface="+mn-ea"/>
                <a:cs typeface="+mn-cs"/>
                <a:sym typeface="Arial Narrow"/>
              </a:defRPr>
            </a:lvl1pPr>
          </a:lstStyle>
          <a:p>
            <a:r>
              <a:rPr lang="ru-RU" sz="2400" dirty="0"/>
              <a:t>101978</a:t>
            </a:r>
            <a:r>
              <a:rPr lang="en-US" sz="2400" dirty="0"/>
              <a:t>, </a:t>
            </a:r>
            <a:r>
              <a:rPr lang="ru-RU" sz="2400" dirty="0"/>
              <a:t>Москва, ул.</a:t>
            </a:r>
            <a:r>
              <a:rPr lang="en-US" sz="2400" dirty="0"/>
              <a:t> </a:t>
            </a:r>
            <a:r>
              <a:rPr lang="ru-RU" sz="2400" dirty="0"/>
              <a:t>Мясницкая, д. 20, к. 519</a:t>
            </a:r>
            <a:endParaRPr sz="2400" dirty="0">
              <a:latin typeface="Arial Narrow" charset="0"/>
              <a:ea typeface="Arial Narrow" charset="0"/>
              <a:cs typeface="Arial Narrow" charset="0"/>
            </a:endParaRPr>
          </a:p>
        </p:txBody>
      </p:sp>
      <p:sp>
        <p:nvSpPr>
          <p:cNvPr id="166" name="www.text"/>
          <p:cNvSpPr txBox="1"/>
          <p:nvPr/>
        </p:nvSpPr>
        <p:spPr>
          <a:xfrm>
            <a:off x="1316197" y="9263614"/>
            <a:ext cx="2198075" cy="50612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67735" tIns="67735" rIns="67735" bIns="67735" anchor="ctr">
            <a:spAutoFit/>
          </a:bodyPr>
          <a:lstStyle>
            <a:lvl1pPr algn="l" defTabSz="457200">
              <a:defRPr sz="1800">
                <a:solidFill>
                  <a:srgbClr val="FFFFFF"/>
                </a:solidFill>
                <a:latin typeface="+mn-lt"/>
                <a:ea typeface="+mn-ea"/>
                <a:cs typeface="+mn-cs"/>
                <a:sym typeface="Arial Narrow"/>
              </a:defRPr>
            </a:lvl1pPr>
          </a:lstStyle>
          <a:p>
            <a:r>
              <a:rPr sz="2400" dirty="0">
                <a:latin typeface="Arial Narrow" charset="0"/>
                <a:ea typeface="Arial Narrow" charset="0"/>
                <a:cs typeface="Arial Narrow" charset="0"/>
              </a:rPr>
              <a:t>www.</a:t>
            </a:r>
            <a:r>
              <a:rPr lang="en-US" sz="2400" dirty="0">
                <a:latin typeface="Arial Narrow" charset="0"/>
                <a:ea typeface="Arial Narrow" charset="0"/>
                <a:cs typeface="Arial Narrow" charset="0"/>
              </a:rPr>
              <a:t>grans.hse.ru</a:t>
            </a:r>
            <a:endParaRPr sz="2400" dirty="0">
              <a:latin typeface="Arial Narrow" charset="0"/>
              <a:ea typeface="Arial Narrow" charset="0"/>
              <a:cs typeface="Arial Narrow" charset="0"/>
            </a:endParaRPr>
          </a:p>
        </p:txBody>
      </p:sp>
      <p:sp>
        <p:nvSpPr>
          <p:cNvPr id="167" name="Телефон.: +Х (ХХХ) ХХХ ХХХХ"/>
          <p:cNvSpPr txBox="1"/>
          <p:nvPr/>
        </p:nvSpPr>
        <p:spPr>
          <a:xfrm>
            <a:off x="4245235" y="9263614"/>
            <a:ext cx="3367028" cy="50612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67735" tIns="67735" rIns="67735" bIns="67735" anchor="ctr">
            <a:spAutoFit/>
          </a:bodyPr>
          <a:lstStyle>
            <a:lvl1pPr algn="l" defTabSz="457200">
              <a:defRPr sz="1800">
                <a:solidFill>
                  <a:srgbClr val="FFFFFF"/>
                </a:solidFill>
                <a:latin typeface="+mn-lt"/>
                <a:ea typeface="+mn-ea"/>
                <a:cs typeface="+mn-cs"/>
                <a:sym typeface="Arial Narrow"/>
              </a:defRPr>
            </a:lvl1pPr>
          </a:lstStyle>
          <a:p>
            <a:pPr algn="ctr"/>
            <a:r>
              <a:rPr lang="en-US" sz="2400" dirty="0"/>
              <a:t>+7 </a:t>
            </a:r>
            <a:r>
              <a:rPr lang="ru-RU" sz="2400" dirty="0"/>
              <a:t>(495) 623</a:t>
            </a:r>
            <a:r>
              <a:rPr lang="en-US" sz="2400" dirty="0"/>
              <a:t>-</a:t>
            </a:r>
            <a:r>
              <a:rPr lang="ru-RU" sz="2400" dirty="0"/>
              <a:t>88</a:t>
            </a:r>
            <a:r>
              <a:rPr lang="en-US" sz="2400" dirty="0"/>
              <a:t>-</a:t>
            </a:r>
            <a:r>
              <a:rPr lang="ru-RU" sz="2400" dirty="0"/>
              <a:t>03</a:t>
            </a:r>
            <a:endParaRPr sz="2400" dirty="0">
              <a:latin typeface="Arial Narrow" charset="0"/>
              <a:ea typeface="Arial Narrow" charset="0"/>
              <a:cs typeface="Arial Narrow" charset="0"/>
            </a:endParaRPr>
          </a:p>
        </p:txBody>
      </p:sp>
      <p:sp>
        <p:nvSpPr>
          <p:cNvPr id="2" name="Объект 1">
            <a:extLst>
              <a:ext uri="{FF2B5EF4-FFF2-40B4-BE49-F238E27FC236}">
                <a16:creationId xmlns:a16="http://schemas.microsoft.com/office/drawing/2014/main" xmlns="" id="{ACCC610A-C3C7-41CC-889C-A8E2C626A21B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1067889" y="2027000"/>
            <a:ext cx="15204484" cy="6473567"/>
          </a:xfrm>
          <a:ln w="12700">
            <a:miter lim="400000"/>
          </a:ln>
        </p:spPr>
        <p:txBody>
          <a:bodyPr wrap="square" lIns="50800" tIns="50800" rIns="50800" bIns="50800" anchor="t" anchorCtr="0">
            <a:spAutoFit/>
          </a:bodyPr>
          <a:lstStyle/>
          <a:p>
            <a:pPr marL="542925" indent="-542925">
              <a:spcAft>
                <a:spcPts val="600"/>
              </a:spcAft>
              <a:buClr>
                <a:schemeClr val="accent5"/>
              </a:buClr>
              <a:buSzPct val="100000"/>
              <a:buFont typeface="Wingdings" panose="05000000000000000000" pitchFamily="2" charset="2"/>
              <a:buChar char="q"/>
            </a:pPr>
            <a:r>
              <a:rPr lang="ru-RU" sz="2800" dirty="0"/>
              <a:t>объединения юридических лиц; </a:t>
            </a:r>
          </a:p>
          <a:p>
            <a:pPr marL="542925" indent="-542925">
              <a:spcAft>
                <a:spcPts val="600"/>
              </a:spcAft>
              <a:buClr>
                <a:schemeClr val="accent5"/>
              </a:buClr>
              <a:buSzPct val="100000"/>
              <a:buFont typeface="Wingdings" panose="05000000000000000000" pitchFamily="2" charset="2"/>
              <a:buChar char="q"/>
            </a:pPr>
            <a:r>
              <a:rPr lang="ru-RU" sz="2800" dirty="0"/>
              <a:t>имеющие документально оформленный стратегический план; </a:t>
            </a:r>
          </a:p>
          <a:p>
            <a:pPr marL="542925" indent="-542925">
              <a:spcAft>
                <a:spcPts val="600"/>
              </a:spcAft>
              <a:buClr>
                <a:schemeClr val="accent5"/>
              </a:buClr>
              <a:buSzPct val="100000"/>
              <a:buFont typeface="Wingdings" panose="05000000000000000000" pitchFamily="2" charset="2"/>
              <a:buChar char="q"/>
            </a:pPr>
            <a:r>
              <a:rPr lang="ru-RU" sz="2800" dirty="0"/>
              <a:t>имеющие более 10 постоянных сотрудников; </a:t>
            </a:r>
          </a:p>
          <a:p>
            <a:pPr marL="542925" indent="-542925">
              <a:spcAft>
                <a:spcPts val="600"/>
              </a:spcAft>
              <a:buClr>
                <a:schemeClr val="accent5"/>
              </a:buClr>
              <a:buSzPct val="100000"/>
              <a:buFont typeface="Wingdings" panose="05000000000000000000" pitchFamily="2" charset="2"/>
              <a:buChar char="q"/>
            </a:pPr>
            <a:r>
              <a:rPr lang="ru-RU" sz="2800" dirty="0"/>
              <a:t>имеющие 4 и более источников финансирования; </a:t>
            </a:r>
          </a:p>
          <a:p>
            <a:pPr marL="542925" indent="-542925">
              <a:spcAft>
                <a:spcPts val="600"/>
              </a:spcAft>
              <a:buClr>
                <a:schemeClr val="accent5"/>
              </a:buClr>
              <a:buSzPct val="100000"/>
              <a:buFont typeface="Wingdings" panose="05000000000000000000" pitchFamily="2" charset="2"/>
              <a:buChar char="q"/>
            </a:pPr>
            <a:r>
              <a:rPr lang="ru-RU" sz="2800" dirty="0"/>
              <a:t>назвавшие в качестве основного источника финансирования субсидии и гранты от властей любого уровня; </a:t>
            </a:r>
          </a:p>
          <a:p>
            <a:pPr marL="542925" indent="-542925">
              <a:spcAft>
                <a:spcPts val="600"/>
              </a:spcAft>
              <a:buClr>
                <a:schemeClr val="accent5"/>
              </a:buClr>
              <a:buSzPct val="100000"/>
              <a:buFont typeface="Wingdings" panose="05000000000000000000" pitchFamily="2" charset="2"/>
              <a:buChar char="q"/>
            </a:pPr>
            <a:r>
              <a:rPr lang="ru-RU" sz="2800" dirty="0"/>
              <a:t>практикующие разработку проектов на конкурсы; </a:t>
            </a:r>
          </a:p>
          <a:p>
            <a:pPr marL="542925" indent="-542925">
              <a:spcAft>
                <a:spcPts val="600"/>
              </a:spcAft>
              <a:buClr>
                <a:schemeClr val="accent5"/>
              </a:buClr>
              <a:buSzPct val="100000"/>
              <a:buFont typeface="Wingdings" panose="05000000000000000000" pitchFamily="2" charset="2"/>
              <a:buChar char="q"/>
            </a:pPr>
            <a:r>
              <a:rPr lang="ru-RU" sz="2800" dirty="0"/>
              <a:t>применяющие оффлайн и онлайн фандрайзинг; </a:t>
            </a:r>
          </a:p>
          <a:p>
            <a:pPr marL="542925" indent="-542925">
              <a:spcAft>
                <a:spcPts val="600"/>
              </a:spcAft>
              <a:buClr>
                <a:schemeClr val="accent5"/>
              </a:buClr>
              <a:buSzPct val="100000"/>
              <a:buFont typeface="Wingdings" panose="05000000000000000000" pitchFamily="2" charset="2"/>
              <a:buChar char="q"/>
            </a:pPr>
            <a:r>
              <a:rPr lang="ru-RU" sz="2800" dirty="0"/>
              <a:t>занимающиеся продвижением и стратегией организации; занимающиеся детальным планированием проектов вплоть до внедрения ИСУП; </a:t>
            </a:r>
          </a:p>
          <a:p>
            <a:pPr marL="542925" indent="-542925">
              <a:spcAft>
                <a:spcPts val="600"/>
              </a:spcAft>
              <a:buClr>
                <a:schemeClr val="accent5"/>
              </a:buClr>
              <a:buSzPct val="100000"/>
              <a:buFont typeface="Wingdings" panose="05000000000000000000" pitchFamily="2" charset="2"/>
              <a:buChar char="q"/>
            </a:pPr>
            <a:r>
              <a:rPr lang="ru-RU" sz="2800" dirty="0"/>
              <a:t>использующие 10 и более документов и методов управления проектами; </a:t>
            </a:r>
          </a:p>
          <a:p>
            <a:pPr marL="542925" indent="-542925">
              <a:spcAft>
                <a:spcPts val="600"/>
              </a:spcAft>
              <a:buClr>
                <a:schemeClr val="accent5"/>
              </a:buClr>
              <a:buSzPct val="100000"/>
              <a:buFont typeface="Wingdings" panose="05000000000000000000" pitchFamily="2" charset="2"/>
              <a:buChar char="q"/>
            </a:pPr>
            <a:r>
              <a:rPr lang="ru-RU" sz="2800" dirty="0"/>
              <a:t>предоставляющие услуги в сфере научных исследований; </a:t>
            </a:r>
          </a:p>
          <a:p>
            <a:pPr marL="542925" indent="-542925">
              <a:spcAft>
                <a:spcPts val="600"/>
              </a:spcAft>
              <a:buClr>
                <a:schemeClr val="accent5"/>
              </a:buClr>
              <a:buSzPct val="100000"/>
              <a:buFont typeface="Wingdings" panose="05000000000000000000" pitchFamily="2" charset="2"/>
              <a:buChar char="q"/>
            </a:pPr>
            <a:r>
              <a:rPr lang="ru-RU" sz="2800" dirty="0"/>
              <a:t>использующие 5 и более элементов информационной активности.</a:t>
            </a:r>
            <a:endParaRPr lang="ru-RU" dirty="0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C2070557-EBCD-4FA9-9106-9702567DBA26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2531165" y="261119"/>
            <a:ext cx="13759203" cy="1099782"/>
          </a:xfrm>
        </p:spPr>
        <p:txBody>
          <a:bodyPr/>
          <a:lstStyle/>
          <a:p>
            <a:r>
              <a:rPr lang="ru-RU" dirty="0"/>
              <a:t>Чаще других используют систему планирования и постановки задач…</a:t>
            </a:r>
          </a:p>
        </p:txBody>
      </p:sp>
    </p:spTree>
    <p:extLst>
      <p:ext uri="{BB962C8B-B14F-4D97-AF65-F5344CB8AC3E}">
        <p14:creationId xmlns:p14="http://schemas.microsoft.com/office/powerpoint/2010/main" val="3862502730"/>
      </p:ext>
    </p:extLst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1">
            <a:extLst>
              <a:ext uri="{FF2B5EF4-FFF2-40B4-BE49-F238E27FC236}">
                <a16:creationId xmlns:a16="http://schemas.microsoft.com/office/drawing/2014/main" xmlns="" id="{C1D45771-F84B-40BE-9092-15F3AD4D9B76}"/>
              </a:ext>
            </a:extLst>
          </p:cNvPr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86CB4B4D-7CA3-9044-876B-883B54F8677D}" type="slidenum">
              <a:rPr lang="ru-RU" smtClean="0"/>
              <a:pPr/>
              <a:t>11</a:t>
            </a:fld>
            <a:endParaRPr lang="ru-RU"/>
          </a:p>
        </p:txBody>
      </p:sp>
      <p:graphicFrame>
        <p:nvGraphicFramePr>
          <p:cNvPr id="5" name="Объект 1">
            <a:extLst>
              <a:ext uri="{FF2B5EF4-FFF2-40B4-BE49-F238E27FC236}">
                <a16:creationId xmlns:a16="http://schemas.microsoft.com/office/drawing/2014/main" xmlns="" id="{3B1DB843-6B92-4D04-98D7-D9075592E862}"/>
              </a:ext>
            </a:extLst>
          </p:cNvPr>
          <p:cNvGraphicFramePr>
            <a:graphicFrameLocks noGrp="1"/>
          </p:cNvGraphicFramePr>
          <p:nvPr>
            <p:ph sz="quarter" idx="10"/>
            <p:extLst>
              <p:ext uri="{D42A27DB-BD31-4B8C-83A1-F6EECF244321}">
                <p14:modId xmlns:p14="http://schemas.microsoft.com/office/powerpoint/2010/main" val="1292765417"/>
              </p:ext>
            </p:extLst>
          </p:nvPr>
        </p:nvGraphicFramePr>
        <p:xfrm>
          <a:off x="1457324" y="2632075"/>
          <a:ext cx="14416089" cy="6364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Текст 6">
            <a:extLst>
              <a:ext uri="{FF2B5EF4-FFF2-40B4-BE49-F238E27FC236}">
                <a16:creationId xmlns:a16="http://schemas.microsoft.com/office/drawing/2014/main" xmlns="" id="{B4168D7C-C253-4BF2-9755-94BC1356F48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085883" y="1722087"/>
            <a:ext cx="15240552" cy="762621"/>
          </a:xfrm>
        </p:spPr>
        <p:txBody>
          <a:bodyPr/>
          <a:lstStyle/>
          <a:p>
            <a:r>
              <a:rPr lang="ru-RU" dirty="0"/>
              <a:t>Какие информационные технологии использует Ваша организация в коммуникациях с целевыми аудиториями? </a:t>
            </a:r>
            <a:br>
              <a:rPr lang="ru-RU" dirty="0"/>
            </a:br>
            <a:r>
              <a:rPr lang="ru-RU" b="0" dirty="0"/>
              <a:t>(% от опрошенных, </a:t>
            </a:r>
            <a:r>
              <a:rPr lang="en-US" b="0" dirty="0"/>
              <a:t>N = 850) </a:t>
            </a:r>
            <a:endParaRPr lang="ru-RU" b="0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C4741D41-6F3B-4C36-81DB-840E08538F22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ru-RU" dirty="0"/>
              <a:t>Используемые информационные технологии</a:t>
            </a:r>
          </a:p>
        </p:txBody>
      </p:sp>
    </p:spTree>
    <p:extLst>
      <p:ext uri="{BB962C8B-B14F-4D97-AF65-F5344CB8AC3E}">
        <p14:creationId xmlns:p14="http://schemas.microsoft.com/office/powerpoint/2010/main" val="1596865596"/>
      </p:ext>
    </p:extLst>
  </p:cSld>
  <p:clrMapOvr>
    <a:masterClrMapping/>
  </p:clrMapOvr>
  <p:transition spd="med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5026EA29-D022-47DD-9C68-E4BD9437FBA4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2531165" y="261119"/>
            <a:ext cx="13759203" cy="1099782"/>
          </a:xfrm>
        </p:spPr>
        <p:txBody>
          <a:bodyPr/>
          <a:lstStyle/>
          <a:p>
            <a:r>
              <a:rPr lang="ru-RU" dirty="0"/>
              <a:t>НКО, Использующие информационные технологии в коммуникациях с целевыми аудиториями</a:t>
            </a:r>
          </a:p>
        </p:txBody>
      </p:sp>
      <p:sp>
        <p:nvSpPr>
          <p:cNvPr id="4" name="Объект 1">
            <a:extLst>
              <a:ext uri="{FF2B5EF4-FFF2-40B4-BE49-F238E27FC236}">
                <a16:creationId xmlns:a16="http://schemas.microsoft.com/office/drawing/2014/main" xmlns="" id="{573EA57E-C605-4211-9DE9-4DFA202996AA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1050131" y="1704975"/>
            <a:ext cx="15240000" cy="7689284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ru-RU" sz="2200" b="1" dirty="0"/>
              <a:t>Чаще других используют информационные технологии в коммуникациях с целевыми аудиториями:</a:t>
            </a:r>
            <a:endParaRPr lang="ru-RU" sz="2200" dirty="0"/>
          </a:p>
          <a:p>
            <a:pPr marL="542925" indent="-542925">
              <a:spcAft>
                <a:spcPts val="600"/>
              </a:spcAft>
              <a:buClr>
                <a:schemeClr val="accent5"/>
              </a:buClr>
              <a:buSzPct val="100000"/>
              <a:buFont typeface="Wingdings" panose="05000000000000000000" pitchFamily="2" charset="2"/>
              <a:buChar char="q"/>
              <a:tabLst>
                <a:tab pos="714375" algn="l"/>
              </a:tabLst>
            </a:pPr>
            <a:r>
              <a:rPr lang="ru-RU" sz="2200" dirty="0"/>
              <a:t>социально ориентированные НКО; </a:t>
            </a:r>
          </a:p>
          <a:p>
            <a:pPr marL="542925" indent="-542925">
              <a:spcAft>
                <a:spcPts val="600"/>
              </a:spcAft>
              <a:buClr>
                <a:schemeClr val="accent5"/>
              </a:buClr>
              <a:buSzPct val="100000"/>
              <a:buFont typeface="Wingdings" panose="05000000000000000000" pitchFamily="2" charset="2"/>
              <a:buChar char="q"/>
              <a:tabLst>
                <a:tab pos="714375" algn="l"/>
              </a:tabLst>
            </a:pPr>
            <a:r>
              <a:rPr lang="ru-RU" sz="2200" dirty="0"/>
              <a:t>имеющие 11-30 постоянных сотрудников; </a:t>
            </a:r>
          </a:p>
          <a:p>
            <a:pPr marL="542925" indent="-542925">
              <a:spcAft>
                <a:spcPts val="600"/>
              </a:spcAft>
              <a:buClr>
                <a:schemeClr val="accent5"/>
              </a:buClr>
              <a:buSzPct val="100000"/>
              <a:buFont typeface="Wingdings" panose="05000000000000000000" pitchFamily="2" charset="2"/>
              <a:buChar char="q"/>
              <a:tabLst>
                <a:tab pos="714375" algn="l"/>
              </a:tabLst>
            </a:pPr>
            <a:r>
              <a:rPr lang="ru-RU" sz="2200" dirty="0"/>
              <a:t>привлекающие 20-49 волонтеров; </a:t>
            </a:r>
          </a:p>
          <a:p>
            <a:pPr marL="542925" indent="-542925">
              <a:spcAft>
                <a:spcPts val="600"/>
              </a:spcAft>
              <a:buClr>
                <a:schemeClr val="accent5"/>
              </a:buClr>
              <a:buSzPct val="100000"/>
              <a:buFont typeface="Wingdings" panose="05000000000000000000" pitchFamily="2" charset="2"/>
              <a:buChar char="q"/>
              <a:tabLst>
                <a:tab pos="714375" algn="l"/>
              </a:tabLst>
            </a:pPr>
            <a:r>
              <a:rPr lang="ru-RU" sz="2200" dirty="0"/>
              <a:t>имеющие 4 и более источников финансирования (как внешние, так и внутренние); </a:t>
            </a:r>
          </a:p>
          <a:p>
            <a:pPr marL="542925" indent="-542925">
              <a:spcAft>
                <a:spcPts val="600"/>
              </a:spcAft>
              <a:buClr>
                <a:schemeClr val="accent5"/>
              </a:buClr>
              <a:buSzPct val="100000"/>
              <a:buFont typeface="Wingdings" panose="05000000000000000000" pitchFamily="2" charset="2"/>
              <a:buChar char="q"/>
              <a:tabLst>
                <a:tab pos="714375" algn="l"/>
              </a:tabLst>
            </a:pPr>
            <a:r>
              <a:rPr lang="ru-RU" sz="2200" dirty="0"/>
              <a:t>назвавшие в качестве основного источника финансирования субсидии и гранты от властей любого уровня; практикующие разработку проектов на конкурсы и личные встречи с донорами; </a:t>
            </a:r>
          </a:p>
          <a:p>
            <a:pPr marL="542925" indent="-542925">
              <a:spcAft>
                <a:spcPts val="600"/>
              </a:spcAft>
              <a:buClr>
                <a:schemeClr val="accent5"/>
              </a:buClr>
              <a:buSzPct val="100000"/>
              <a:buFont typeface="Wingdings" panose="05000000000000000000" pitchFamily="2" charset="2"/>
              <a:buChar char="q"/>
              <a:tabLst>
                <a:tab pos="714375" algn="l"/>
              </a:tabLst>
            </a:pPr>
            <a:r>
              <a:rPr lang="ru-RU" sz="2200" dirty="0"/>
              <a:t>применяющие оффлайн и онлайн фандрайзинг; </a:t>
            </a:r>
          </a:p>
          <a:p>
            <a:pPr marL="542925" indent="-542925">
              <a:spcAft>
                <a:spcPts val="600"/>
              </a:spcAft>
              <a:buClr>
                <a:schemeClr val="accent5"/>
              </a:buClr>
              <a:buSzPct val="100000"/>
              <a:buFont typeface="Wingdings" panose="05000000000000000000" pitchFamily="2" charset="2"/>
              <a:buChar char="q"/>
              <a:tabLst>
                <a:tab pos="714375" algn="l"/>
              </a:tabLst>
            </a:pPr>
            <a:r>
              <a:rPr lang="ru-RU" sz="2200" dirty="0"/>
              <a:t>неспособные реализовать новые идеи из-за недостатка средств; </a:t>
            </a:r>
          </a:p>
          <a:p>
            <a:pPr marL="542925" indent="-542925">
              <a:spcAft>
                <a:spcPts val="600"/>
              </a:spcAft>
              <a:buClr>
                <a:schemeClr val="accent5"/>
              </a:buClr>
              <a:buSzPct val="100000"/>
              <a:buFont typeface="Wingdings" panose="05000000000000000000" pitchFamily="2" charset="2"/>
              <a:buChar char="q"/>
              <a:tabLst>
                <a:tab pos="714375" algn="l"/>
              </a:tabLst>
            </a:pPr>
            <a:r>
              <a:rPr lang="ru-RU" sz="2200" dirty="0"/>
              <a:t>занимающиеся продвижением и стратегией организации; </a:t>
            </a:r>
          </a:p>
          <a:p>
            <a:pPr marL="542925" indent="-542925">
              <a:spcAft>
                <a:spcPts val="600"/>
              </a:spcAft>
              <a:buClr>
                <a:schemeClr val="accent5"/>
              </a:buClr>
              <a:buSzPct val="100000"/>
              <a:buFont typeface="Wingdings" panose="05000000000000000000" pitchFamily="2" charset="2"/>
              <a:buChar char="q"/>
              <a:tabLst>
                <a:tab pos="714375" algn="l"/>
              </a:tabLst>
            </a:pPr>
            <a:r>
              <a:rPr lang="ru-RU" sz="2200" dirty="0"/>
              <a:t>использующие 10 и более документов и методов управления проектами; </a:t>
            </a:r>
          </a:p>
          <a:p>
            <a:pPr marL="542925" indent="-542925">
              <a:spcAft>
                <a:spcPts val="600"/>
              </a:spcAft>
              <a:buClr>
                <a:schemeClr val="accent5"/>
              </a:buClr>
              <a:buSzPct val="100000"/>
              <a:buFont typeface="Wingdings" panose="05000000000000000000" pitchFamily="2" charset="2"/>
              <a:buChar char="q"/>
              <a:tabLst>
                <a:tab pos="714375" algn="l"/>
              </a:tabLst>
            </a:pPr>
            <a:r>
              <a:rPr lang="ru-RU" sz="2200" dirty="0"/>
              <a:t>предоставляющие услуги в сфере образования, здравоохранения, культуры, социального обслуживания, научных исследований; </a:t>
            </a:r>
          </a:p>
          <a:p>
            <a:pPr marL="542925" indent="-542925">
              <a:spcAft>
                <a:spcPts val="600"/>
              </a:spcAft>
              <a:buClr>
                <a:schemeClr val="accent5"/>
              </a:buClr>
              <a:buSzPct val="100000"/>
              <a:buFont typeface="Wingdings" panose="05000000000000000000" pitchFamily="2" charset="2"/>
              <a:buChar char="q"/>
              <a:tabLst>
                <a:tab pos="714375" algn="l"/>
              </a:tabLst>
            </a:pPr>
            <a:r>
              <a:rPr lang="ru-RU" sz="2200" dirty="0"/>
              <a:t>имеющие 500 и более потребителей – физических лиц; </a:t>
            </a:r>
          </a:p>
          <a:p>
            <a:pPr marL="542925" indent="-542925">
              <a:spcAft>
                <a:spcPts val="600"/>
              </a:spcAft>
              <a:buClr>
                <a:schemeClr val="accent5"/>
              </a:buClr>
              <a:buSzPct val="100000"/>
              <a:buFont typeface="Wingdings" panose="05000000000000000000" pitchFamily="2" charset="2"/>
              <a:buChar char="q"/>
              <a:tabLst>
                <a:tab pos="714375" algn="l"/>
              </a:tabLst>
            </a:pPr>
            <a:r>
              <a:rPr lang="ru-RU" sz="2200" dirty="0"/>
              <a:t>уже состоящие или готовые войти в реестр поставщиков социальных услуг и получить статус исполнителей общественно полезных услуг; </a:t>
            </a:r>
          </a:p>
          <a:p>
            <a:pPr marL="542925" indent="-542925">
              <a:spcAft>
                <a:spcPts val="600"/>
              </a:spcAft>
              <a:buClr>
                <a:schemeClr val="accent5"/>
              </a:buClr>
              <a:buSzPct val="100000"/>
              <a:buFont typeface="Wingdings" panose="05000000000000000000" pitchFamily="2" charset="2"/>
              <a:buChar char="q"/>
              <a:tabLst>
                <a:tab pos="714375" algn="l"/>
              </a:tabLst>
            </a:pPr>
            <a:r>
              <a:rPr lang="ru-RU" sz="2200" dirty="0"/>
              <a:t>взаимодействующие с 3 и более субъектами общественной среды; </a:t>
            </a:r>
          </a:p>
          <a:p>
            <a:pPr marL="542925" indent="-542925">
              <a:spcAft>
                <a:spcPts val="600"/>
              </a:spcAft>
              <a:buClr>
                <a:schemeClr val="accent5"/>
              </a:buClr>
              <a:buSzPct val="100000"/>
              <a:buFont typeface="Wingdings" panose="05000000000000000000" pitchFamily="2" charset="2"/>
              <a:buChar char="q"/>
              <a:tabLst>
                <a:tab pos="714375" algn="l"/>
              </a:tabLst>
            </a:pPr>
            <a:r>
              <a:rPr lang="ru-RU" sz="2200" dirty="0"/>
              <a:t>использующие 3 и более элементов информационной открытости; </a:t>
            </a:r>
          </a:p>
          <a:p>
            <a:pPr marL="542925" indent="-542925">
              <a:spcAft>
                <a:spcPts val="600"/>
              </a:spcAft>
              <a:buClr>
                <a:schemeClr val="accent5"/>
              </a:buClr>
              <a:buSzPct val="100000"/>
              <a:buFont typeface="Wingdings" panose="05000000000000000000" pitchFamily="2" charset="2"/>
              <a:buChar char="q"/>
              <a:tabLst>
                <a:tab pos="714375" algn="l"/>
              </a:tabLst>
            </a:pPr>
            <a:r>
              <a:rPr lang="ru-RU" sz="2200" dirty="0"/>
              <a:t>испытывающие 5 и более проблем функционирования (особенно – проблемы с помещением)</a:t>
            </a:r>
          </a:p>
        </p:txBody>
      </p:sp>
    </p:spTree>
    <p:extLst>
      <p:ext uri="{BB962C8B-B14F-4D97-AF65-F5344CB8AC3E}">
        <p14:creationId xmlns:p14="http://schemas.microsoft.com/office/powerpoint/2010/main" val="564226687"/>
      </p:ext>
    </p:extLst>
  </p:cSld>
  <p:clrMapOvr>
    <a:masterClrMapping/>
  </p:clrMapOvr>
  <p:transition spd="med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5026EA29-D022-47DD-9C68-E4BD9437FBA4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2531165" y="261119"/>
            <a:ext cx="13759203" cy="1099782"/>
          </a:xfrm>
        </p:spPr>
        <p:txBody>
          <a:bodyPr/>
          <a:lstStyle/>
          <a:p>
            <a:r>
              <a:rPr lang="ru-RU" dirty="0"/>
              <a:t>НКО, </a:t>
            </a:r>
            <a:r>
              <a:rPr lang="ru-RU" dirty="0">
                <a:solidFill>
                  <a:schemeClr val="accent5"/>
                </a:solidFill>
              </a:rPr>
              <a:t>НЕ</a:t>
            </a:r>
            <a:r>
              <a:rPr lang="ru-RU" dirty="0"/>
              <a:t> Использующие информационные технологии в коммуникациях с целевыми аудиториями</a:t>
            </a:r>
          </a:p>
        </p:txBody>
      </p:sp>
      <p:sp>
        <p:nvSpPr>
          <p:cNvPr id="4" name="Объект 1">
            <a:extLst>
              <a:ext uri="{FF2B5EF4-FFF2-40B4-BE49-F238E27FC236}">
                <a16:creationId xmlns:a16="http://schemas.microsoft.com/office/drawing/2014/main" xmlns="" id="{573EA57E-C605-4211-9DE9-4DFA202996AA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1050368" y="1801287"/>
            <a:ext cx="15240000" cy="7581563"/>
          </a:xfrm>
        </p:spPr>
        <p:txBody>
          <a:bodyPr/>
          <a:lstStyle/>
          <a:p>
            <a:pPr>
              <a:spcAft>
                <a:spcPts val="1200"/>
              </a:spcAft>
            </a:pPr>
            <a:r>
              <a:rPr lang="ru-RU" sz="2200" b="1" dirty="0"/>
              <a:t>Чаще других </a:t>
            </a:r>
            <a:r>
              <a:rPr lang="ru-RU" sz="2200" b="1" dirty="0">
                <a:solidFill>
                  <a:schemeClr val="accent5"/>
                </a:solidFill>
              </a:rPr>
              <a:t>не</a:t>
            </a:r>
            <a:r>
              <a:rPr lang="ru-RU" sz="2200" b="1" dirty="0"/>
              <a:t> используют информационные технологии в коммуникациях с целевыми аудиториями:</a:t>
            </a:r>
            <a:endParaRPr lang="ru-RU" sz="2200" dirty="0"/>
          </a:p>
          <a:p>
            <a:pPr marL="542925" indent="-542925">
              <a:spcAft>
                <a:spcPts val="600"/>
              </a:spcAft>
              <a:buClr>
                <a:schemeClr val="accent5"/>
              </a:buClr>
              <a:buSzPct val="100000"/>
              <a:buFont typeface="Wingdings" panose="05000000000000000000" pitchFamily="2" charset="2"/>
              <a:buChar char="q"/>
              <a:tabLst>
                <a:tab pos="714375" algn="l"/>
              </a:tabLst>
            </a:pPr>
            <a:r>
              <a:rPr lang="ru-RU" dirty="0"/>
              <a:t>религиозные организации, некоммерческие партнерства; </a:t>
            </a:r>
          </a:p>
          <a:p>
            <a:pPr marL="542925" indent="-542925">
              <a:spcAft>
                <a:spcPts val="600"/>
              </a:spcAft>
              <a:buClr>
                <a:schemeClr val="accent5"/>
              </a:buClr>
              <a:buSzPct val="100000"/>
              <a:buFont typeface="Wingdings" panose="05000000000000000000" pitchFamily="2" charset="2"/>
              <a:buChar char="q"/>
              <a:tabLst>
                <a:tab pos="714375" algn="l"/>
              </a:tabLst>
            </a:pPr>
            <a:r>
              <a:rPr lang="ru-RU" dirty="0"/>
              <a:t>занимающиеся развитием и жилищной сферой; </a:t>
            </a:r>
          </a:p>
          <a:p>
            <a:pPr marL="542925" indent="-542925">
              <a:spcAft>
                <a:spcPts val="600"/>
              </a:spcAft>
              <a:buClr>
                <a:schemeClr val="accent5"/>
              </a:buClr>
              <a:buSzPct val="100000"/>
              <a:buFont typeface="Wingdings" panose="05000000000000000000" pitchFamily="2" charset="2"/>
              <a:buChar char="q"/>
              <a:tabLst>
                <a:tab pos="714375" algn="l"/>
              </a:tabLst>
            </a:pPr>
            <a:r>
              <a:rPr lang="ru-RU" dirty="0"/>
              <a:t>не имеющие стратегического плана</a:t>
            </a:r>
            <a:r>
              <a:rPr lang="ru-RU" dirty="0" smtClean="0"/>
              <a:t>;</a:t>
            </a:r>
          </a:p>
          <a:p>
            <a:pPr marL="542925" indent="-542925">
              <a:spcAft>
                <a:spcPts val="600"/>
              </a:spcAft>
              <a:buClr>
                <a:schemeClr val="accent5"/>
              </a:buClr>
              <a:buSzPct val="100000"/>
              <a:buFont typeface="Wingdings" panose="05000000000000000000" pitchFamily="2" charset="2"/>
              <a:buChar char="q"/>
              <a:tabLst>
                <a:tab pos="714375" algn="l"/>
              </a:tabLst>
            </a:pPr>
            <a:r>
              <a:rPr lang="ru-RU" dirty="0" smtClean="0"/>
              <a:t>не </a:t>
            </a:r>
            <a:r>
              <a:rPr lang="ru-RU" dirty="0"/>
              <a:t>привлекающие добровольцев; </a:t>
            </a:r>
          </a:p>
          <a:p>
            <a:pPr marL="542925" indent="-542925">
              <a:spcAft>
                <a:spcPts val="600"/>
              </a:spcAft>
              <a:buClr>
                <a:schemeClr val="accent5"/>
              </a:buClr>
              <a:buSzPct val="100000"/>
              <a:buFont typeface="Wingdings" panose="05000000000000000000" pitchFamily="2" charset="2"/>
              <a:buChar char="q"/>
              <a:tabLst>
                <a:tab pos="714375" algn="l"/>
              </a:tabLst>
            </a:pPr>
            <a:r>
              <a:rPr lang="ru-RU" dirty="0"/>
              <a:t>не имеющие источников финансирования; </a:t>
            </a:r>
          </a:p>
          <a:p>
            <a:pPr marL="542925" indent="-542925">
              <a:spcAft>
                <a:spcPts val="600"/>
              </a:spcAft>
              <a:buClr>
                <a:schemeClr val="accent5"/>
              </a:buClr>
              <a:buSzPct val="100000"/>
              <a:buFont typeface="Wingdings" panose="05000000000000000000" pitchFamily="2" charset="2"/>
              <a:buChar char="q"/>
              <a:tabLst>
                <a:tab pos="714375" algn="l"/>
              </a:tabLst>
            </a:pPr>
            <a:r>
              <a:rPr lang="ru-RU" dirty="0"/>
              <a:t>не использующие фандрайзинг; </a:t>
            </a:r>
          </a:p>
          <a:p>
            <a:pPr marL="542925" indent="-542925">
              <a:spcAft>
                <a:spcPts val="600"/>
              </a:spcAft>
              <a:buClr>
                <a:schemeClr val="accent5"/>
              </a:buClr>
              <a:buSzPct val="100000"/>
              <a:buFont typeface="Wingdings" panose="05000000000000000000" pitchFamily="2" charset="2"/>
              <a:buChar char="q"/>
              <a:tabLst>
                <a:tab pos="714375" algn="l"/>
              </a:tabLst>
            </a:pPr>
            <a:r>
              <a:rPr lang="ru-RU" dirty="0"/>
              <a:t>не имеющие доходов; </a:t>
            </a:r>
          </a:p>
          <a:p>
            <a:pPr marL="542925" indent="-542925">
              <a:spcAft>
                <a:spcPts val="600"/>
              </a:spcAft>
              <a:buClr>
                <a:schemeClr val="accent5"/>
              </a:buClr>
              <a:buSzPct val="100000"/>
              <a:buFont typeface="Wingdings" panose="05000000000000000000" pitchFamily="2" charset="2"/>
              <a:buChar char="q"/>
              <a:tabLst>
                <a:tab pos="714375" algn="l"/>
              </a:tabLst>
            </a:pPr>
            <a:r>
              <a:rPr lang="ru-RU" dirty="0"/>
              <a:t>оценившие деятельность организации как удовлетворительную или низкую; </a:t>
            </a:r>
          </a:p>
          <a:p>
            <a:pPr marL="542925" indent="-542925">
              <a:spcAft>
                <a:spcPts val="600"/>
              </a:spcAft>
              <a:buClr>
                <a:schemeClr val="accent5"/>
              </a:buClr>
              <a:buSzPct val="100000"/>
              <a:buFont typeface="Wingdings" panose="05000000000000000000" pitchFamily="2" charset="2"/>
              <a:buChar char="q"/>
              <a:tabLst>
                <a:tab pos="714375" algn="l"/>
              </a:tabLst>
            </a:pPr>
            <a:r>
              <a:rPr lang="ru-RU" dirty="0"/>
              <a:t>не планирующие проекты и не использующие документы, методы управления проектами; </a:t>
            </a:r>
          </a:p>
          <a:p>
            <a:pPr marL="542925" indent="-542925">
              <a:spcAft>
                <a:spcPts val="600"/>
              </a:spcAft>
              <a:buClr>
                <a:schemeClr val="accent5"/>
              </a:buClr>
              <a:buSzPct val="100000"/>
              <a:buFont typeface="Wingdings" panose="05000000000000000000" pitchFamily="2" charset="2"/>
              <a:buChar char="q"/>
              <a:tabLst>
                <a:tab pos="714375" algn="l"/>
              </a:tabLst>
            </a:pPr>
            <a:r>
              <a:rPr lang="ru-RU" dirty="0"/>
              <a:t>не оказывающие социальные услуги; </a:t>
            </a:r>
          </a:p>
          <a:p>
            <a:pPr marL="542925" indent="-542925">
              <a:spcAft>
                <a:spcPts val="600"/>
              </a:spcAft>
              <a:buClr>
                <a:schemeClr val="accent5"/>
              </a:buClr>
              <a:buSzPct val="100000"/>
              <a:buFont typeface="Wingdings" panose="05000000000000000000" pitchFamily="2" charset="2"/>
              <a:buChar char="q"/>
              <a:tabLst>
                <a:tab pos="714375" algn="l"/>
              </a:tabLst>
            </a:pPr>
            <a:r>
              <a:rPr lang="ru-RU" dirty="0"/>
              <a:t>имеющие до 10 потребителей – юридических лиц; </a:t>
            </a:r>
          </a:p>
          <a:p>
            <a:pPr marL="542925" indent="-542925">
              <a:spcAft>
                <a:spcPts val="600"/>
              </a:spcAft>
              <a:buClr>
                <a:schemeClr val="accent5"/>
              </a:buClr>
              <a:buSzPct val="100000"/>
              <a:buFont typeface="Wingdings" panose="05000000000000000000" pitchFamily="2" charset="2"/>
              <a:buChar char="q"/>
              <a:tabLst>
                <a:tab pos="714375" algn="l"/>
              </a:tabLst>
            </a:pPr>
            <a:r>
              <a:rPr lang="ru-RU" dirty="0"/>
              <a:t>не готовые войти в реестр поставщиков социальных услуг и получить статус исполнителей общественно полезных услуг; </a:t>
            </a:r>
          </a:p>
          <a:p>
            <a:pPr marL="542925" indent="-542925">
              <a:spcAft>
                <a:spcPts val="600"/>
              </a:spcAft>
              <a:buClr>
                <a:schemeClr val="accent5"/>
              </a:buClr>
              <a:buSzPct val="100000"/>
              <a:buFont typeface="Wingdings" panose="05000000000000000000" pitchFamily="2" charset="2"/>
              <a:buChar char="q"/>
              <a:tabLst>
                <a:tab pos="714375" algn="l"/>
              </a:tabLst>
            </a:pPr>
            <a:r>
              <a:rPr lang="ru-RU" dirty="0"/>
              <a:t>не взаимодействующие или взаимодействующие с 1-2 субъектами общественной среды; </a:t>
            </a:r>
          </a:p>
          <a:p>
            <a:pPr marL="542925" indent="-542925">
              <a:spcAft>
                <a:spcPts val="600"/>
              </a:spcAft>
              <a:buClr>
                <a:schemeClr val="accent5"/>
              </a:buClr>
              <a:buSzPct val="100000"/>
              <a:buFont typeface="Wingdings" panose="05000000000000000000" pitchFamily="2" charset="2"/>
              <a:buChar char="q"/>
              <a:tabLst>
                <a:tab pos="714375" algn="l"/>
              </a:tabLst>
            </a:pPr>
            <a:r>
              <a:rPr lang="ru-RU" dirty="0"/>
              <a:t>не использующие элементы информационной открытости; </a:t>
            </a:r>
          </a:p>
          <a:p>
            <a:pPr marL="542925" indent="-542925">
              <a:spcAft>
                <a:spcPts val="600"/>
              </a:spcAft>
              <a:buClr>
                <a:schemeClr val="accent5"/>
              </a:buClr>
              <a:buSzPct val="100000"/>
              <a:buFont typeface="Wingdings" panose="05000000000000000000" pitchFamily="2" charset="2"/>
              <a:buChar char="q"/>
              <a:tabLst>
                <a:tab pos="714375" algn="l"/>
              </a:tabLst>
            </a:pPr>
            <a:r>
              <a:rPr lang="ru-RU" dirty="0"/>
              <a:t>испытывающие 1-2 проблемы функционирования.</a:t>
            </a:r>
            <a:endParaRPr lang="ru-RU" sz="2200" dirty="0"/>
          </a:p>
        </p:txBody>
      </p:sp>
    </p:spTree>
    <p:extLst>
      <p:ext uri="{BB962C8B-B14F-4D97-AF65-F5344CB8AC3E}">
        <p14:creationId xmlns:p14="http://schemas.microsoft.com/office/powerpoint/2010/main" val="2148138536"/>
      </p:ext>
    </p:extLst>
  </p:cSld>
  <p:clrMapOvr>
    <a:masterClrMapping/>
  </p:clrMapOvr>
  <p:transition spd="med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1">
            <a:extLst>
              <a:ext uri="{FF2B5EF4-FFF2-40B4-BE49-F238E27FC236}">
                <a16:creationId xmlns:a16="http://schemas.microsoft.com/office/drawing/2014/main" xmlns="" id="{8561AA9A-D575-4CE4-9EDB-3BE6FDD9F7FB}"/>
              </a:ext>
            </a:extLst>
          </p:cNvPr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86CB4B4D-7CA3-9044-876B-883B54F8677D}" type="slidenum">
              <a:rPr lang="ru-RU" smtClean="0"/>
              <a:pPr/>
              <a:t>14</a:t>
            </a:fld>
            <a:endParaRPr lang="ru-RU"/>
          </a:p>
        </p:txBody>
      </p:sp>
      <p:graphicFrame>
        <p:nvGraphicFramePr>
          <p:cNvPr id="5" name="Объект 1">
            <a:extLst>
              <a:ext uri="{FF2B5EF4-FFF2-40B4-BE49-F238E27FC236}">
                <a16:creationId xmlns:a16="http://schemas.microsoft.com/office/drawing/2014/main" xmlns="" id="{E06F96B0-0FDA-4014-8225-1080D563BF06}"/>
              </a:ext>
            </a:extLst>
          </p:cNvPr>
          <p:cNvGraphicFramePr>
            <a:graphicFrameLocks noGrp="1"/>
          </p:cNvGraphicFramePr>
          <p:nvPr>
            <p:ph sz="quarter" idx="10"/>
            <p:extLst>
              <p:ext uri="{D42A27DB-BD31-4B8C-83A1-F6EECF244321}">
                <p14:modId xmlns:p14="http://schemas.microsoft.com/office/powerpoint/2010/main" val="2221127499"/>
              </p:ext>
            </p:extLst>
          </p:nvPr>
        </p:nvGraphicFramePr>
        <p:xfrm>
          <a:off x="1471613" y="2632075"/>
          <a:ext cx="14416088" cy="6364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Текст 1">
            <a:extLst>
              <a:ext uri="{FF2B5EF4-FFF2-40B4-BE49-F238E27FC236}">
                <a16:creationId xmlns:a16="http://schemas.microsoft.com/office/drawing/2014/main" xmlns="" id="{12B4D392-7420-4A5A-818F-BFFB0178401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085883" y="1720770"/>
            <a:ext cx="15240552" cy="762621"/>
          </a:xfrm>
        </p:spPr>
        <p:txBody>
          <a:bodyPr/>
          <a:lstStyle/>
          <a:p>
            <a:r>
              <a:rPr lang="ru-RU" dirty="0"/>
              <a:t>Пользовались ли вы в последние 2 года преимуществами при приобретении, разработке, внедрении информационных технологий в деятельность организации? </a:t>
            </a:r>
            <a:r>
              <a:rPr lang="ru-RU" b="0" dirty="0"/>
              <a:t>(% от опрошенных, </a:t>
            </a:r>
            <a:r>
              <a:rPr lang="en-US" b="0" dirty="0"/>
              <a:t>N</a:t>
            </a:r>
            <a:r>
              <a:rPr lang="ru-RU" b="0" dirty="0"/>
              <a:t> = 850)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0BFCBAA2-2D10-4818-B6CD-03C0A44F050A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ru-RU" dirty="0"/>
              <a:t>Используемые информационные технологии</a:t>
            </a:r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xmlns="" id="{4AC84D7C-F162-48DC-AA55-77FF0D95B7AC}"/>
              </a:ext>
            </a:extLst>
          </p:cNvPr>
          <p:cNvSpPr/>
          <p:nvPr/>
        </p:nvSpPr>
        <p:spPr>
          <a:xfrm>
            <a:off x="5555336" y="8914012"/>
            <a:ext cx="6229590" cy="422674"/>
          </a:xfrm>
          <a:prstGeom prst="rect">
            <a:avLst/>
          </a:prstGeom>
          <a:ln w="12700">
            <a:miter lim="400000"/>
          </a:ln>
        </p:spPr>
        <p:txBody>
          <a:bodyPr wrap="square" lIns="56893" tIns="56893" rIns="56893" bIns="56893" anchor="ctr">
            <a:spAutoFit/>
          </a:bodyPr>
          <a:lstStyle/>
          <a:p>
            <a:pPr defTabSz="584229" hangingPunct="1">
              <a:buSzPct val="75000"/>
            </a:pPr>
            <a:endParaRPr lang="ru-RU" sz="2000" dirty="0">
              <a:solidFill>
                <a:srgbClr val="253957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4795767"/>
      </p:ext>
    </p:extLst>
  </p:cSld>
  <p:clrMapOvr>
    <a:masterClrMapping/>
  </p:clrMapOvr>
  <p:transition spd="med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1">
            <a:extLst>
              <a:ext uri="{FF2B5EF4-FFF2-40B4-BE49-F238E27FC236}">
                <a16:creationId xmlns:a16="http://schemas.microsoft.com/office/drawing/2014/main" xmlns="" id="{5EB1CC54-C333-4BE4-98A6-3C7E2BE1076C}"/>
              </a:ext>
            </a:extLst>
          </p:cNvPr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86CB4B4D-7CA3-9044-876B-883B54F8677D}" type="slidenum">
              <a:rPr lang="ru-RU" smtClean="0"/>
              <a:pPr/>
              <a:t>15</a:t>
            </a:fld>
            <a:endParaRPr lang="ru-RU"/>
          </a:p>
        </p:txBody>
      </p:sp>
      <p:sp>
        <p:nvSpPr>
          <p:cNvPr id="11" name="Текст 10">
            <a:extLst>
              <a:ext uri="{FF2B5EF4-FFF2-40B4-BE49-F238E27FC236}">
                <a16:creationId xmlns:a16="http://schemas.microsoft.com/office/drawing/2014/main" xmlns="" id="{9FDFEA8A-9EA5-4092-9639-9900C0DF810F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085883" y="1799728"/>
            <a:ext cx="15240552" cy="454845"/>
          </a:xfrm>
        </p:spPr>
        <p:txBody>
          <a:bodyPr/>
          <a:lstStyle/>
          <a:p>
            <a:r>
              <a:rPr lang="ru-RU" dirty="0"/>
              <a:t>Как Вы думаете, что ваша НКО сможет сделать, если будет развивать применение ИТ? </a:t>
            </a:r>
            <a:r>
              <a:rPr lang="ru-RU" b="0" dirty="0"/>
              <a:t>(% от опрошенных, </a:t>
            </a:r>
            <a:r>
              <a:rPr lang="en-US" b="0" dirty="0"/>
              <a:t>N = 850)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9AE0656A-4A88-47B5-BF2F-1DB66902CEC8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ru-RU" dirty="0"/>
              <a:t>Потенциал использования ИТ</a:t>
            </a:r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xmlns="" id="{C5F42104-8753-4901-B9C9-D2E76B752254}"/>
              </a:ext>
            </a:extLst>
          </p:cNvPr>
          <p:cNvSpPr/>
          <p:nvPr/>
        </p:nvSpPr>
        <p:spPr>
          <a:xfrm>
            <a:off x="5555336" y="8914012"/>
            <a:ext cx="6229590" cy="422674"/>
          </a:xfrm>
          <a:prstGeom prst="rect">
            <a:avLst/>
          </a:prstGeom>
          <a:ln w="12700">
            <a:miter lim="400000"/>
          </a:ln>
        </p:spPr>
        <p:txBody>
          <a:bodyPr wrap="square" lIns="56893" tIns="56893" rIns="56893" bIns="56893" anchor="ctr">
            <a:spAutoFit/>
          </a:bodyPr>
          <a:lstStyle/>
          <a:p>
            <a:pPr defTabSz="584229" hangingPunct="1">
              <a:buSzPct val="75000"/>
            </a:pPr>
            <a:endParaRPr lang="ru-RU" sz="2000" dirty="0">
              <a:solidFill>
                <a:srgbClr val="253957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2" name="Объект 1">
            <a:extLst>
              <a:ext uri="{FF2B5EF4-FFF2-40B4-BE49-F238E27FC236}">
                <a16:creationId xmlns:a16="http://schemas.microsoft.com/office/drawing/2014/main" xmlns="" id="{64C89219-E431-4320-9F37-31ED5CEEDE3F}"/>
              </a:ext>
            </a:extLst>
          </p:cNvPr>
          <p:cNvGraphicFramePr>
            <a:graphicFrameLocks noGrp="1"/>
          </p:cNvGraphicFramePr>
          <p:nvPr>
            <p:ph sz="quarter" idx="10"/>
            <p:extLst>
              <p:ext uri="{D42A27DB-BD31-4B8C-83A1-F6EECF244321}">
                <p14:modId xmlns:p14="http://schemas.microsoft.com/office/powerpoint/2010/main" val="3721386804"/>
              </p:ext>
            </p:extLst>
          </p:nvPr>
        </p:nvGraphicFramePr>
        <p:xfrm>
          <a:off x="1485900" y="2457450"/>
          <a:ext cx="14387513" cy="65389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36690754"/>
      </p:ext>
    </p:extLst>
  </p:cSld>
  <p:clrMapOvr>
    <a:masterClrMapping/>
  </p:clrMapOvr>
  <p:transition spd="med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58417375"/>
      </p:ext>
    </p:extLst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Объект 19">
            <a:extLst>
              <a:ext uri="{FF2B5EF4-FFF2-40B4-BE49-F238E27FC236}">
                <a16:creationId xmlns:a16="http://schemas.microsoft.com/office/drawing/2014/main" xmlns="" id="{8B27371A-4A83-42A7-9272-14D8FF90CDBE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1085885" y="1705235"/>
            <a:ext cx="15204484" cy="6919843"/>
          </a:xfrm>
        </p:spPr>
        <p:txBody>
          <a:bodyPr/>
          <a:lstStyle/>
          <a:p>
            <a:pPr marL="722143" lvl="8" indent="-722143" algn="just" defTabSz="311925">
              <a:spcBef>
                <a:spcPts val="1928"/>
              </a:spcBef>
              <a:spcAft>
                <a:spcPts val="1928"/>
              </a:spcAft>
              <a:buClr>
                <a:srgbClr val="C00000"/>
              </a:buClr>
              <a:buSzTx/>
              <a:buFont typeface="Wingdings" pitchFamily="2" charset="2"/>
              <a:buChar char="q"/>
              <a:defRPr sz="2100">
                <a:solidFill>
                  <a:srgbClr val="253957"/>
                </a:solidFill>
                <a:latin typeface="DINPro-CondensedLight"/>
                <a:ea typeface="DINPro-CondensedLight"/>
                <a:cs typeface="DINPro-CondensedLight"/>
                <a:sym typeface="DINPro-CondensedLight"/>
              </a:defRPr>
            </a:pPr>
            <a:r>
              <a:rPr lang="ru-RU" sz="2900" dirty="0">
                <a:solidFill>
                  <a:srgbClr val="0365C0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Всероссийское обследование руководителей НКО, проведенное Центром исследований гражданского общества и некоммерческого сектора НИУ ВШЭ в рамках </a:t>
            </a:r>
            <a:r>
              <a:rPr lang="ru-RU" sz="2900" b="1" dirty="0">
                <a:solidFill>
                  <a:srgbClr val="0365C0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мониторинга состояния гражданского общества</a:t>
            </a:r>
            <a:r>
              <a:rPr lang="ru-RU" sz="2900" dirty="0">
                <a:solidFill>
                  <a:srgbClr val="0365C0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 при поддержке Программы фундаментальных исследований НИУ ВШЭ в 2018 г.</a:t>
            </a:r>
          </a:p>
          <a:p>
            <a:pPr marL="722143" lvl="8" indent="-722143" algn="just" defTabSz="311925">
              <a:spcBef>
                <a:spcPts val="1928"/>
              </a:spcBef>
              <a:spcAft>
                <a:spcPts val="1928"/>
              </a:spcAft>
              <a:buClr>
                <a:srgbClr val="C00000"/>
              </a:buClr>
              <a:buSzTx/>
              <a:buFont typeface="Wingdings" pitchFamily="2" charset="2"/>
              <a:buChar char="q"/>
              <a:defRPr sz="2100">
                <a:solidFill>
                  <a:srgbClr val="253957"/>
                </a:solidFill>
                <a:latin typeface="DINPro-CondensedLight"/>
                <a:ea typeface="DINPro-CondensedLight"/>
                <a:cs typeface="DINPro-CondensedLight"/>
                <a:sym typeface="DINPro-CondensedLight"/>
              </a:defRPr>
            </a:pPr>
            <a:r>
              <a:rPr lang="ru-RU" sz="2900" dirty="0">
                <a:solidFill>
                  <a:srgbClr val="0365C0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Объем выборки — </a:t>
            </a:r>
            <a:r>
              <a:rPr lang="ru-RU" sz="2900" b="1" dirty="0">
                <a:solidFill>
                  <a:srgbClr val="0365C0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852 организации.</a:t>
            </a:r>
          </a:p>
          <a:p>
            <a:pPr marL="722143" lvl="8" indent="-722143" algn="just" defTabSz="311925">
              <a:spcBef>
                <a:spcPts val="1928"/>
              </a:spcBef>
              <a:spcAft>
                <a:spcPts val="1928"/>
              </a:spcAft>
              <a:buClr>
                <a:srgbClr val="C00000"/>
              </a:buClr>
              <a:buSzTx/>
              <a:buFont typeface="Wingdings" pitchFamily="2" charset="2"/>
              <a:buChar char="q"/>
              <a:defRPr sz="2100">
                <a:solidFill>
                  <a:srgbClr val="253957"/>
                </a:solidFill>
                <a:latin typeface="DINPro-CondensedLight"/>
                <a:ea typeface="DINPro-CondensedLight"/>
                <a:cs typeface="DINPro-CondensedLight"/>
                <a:sym typeface="DINPro-CondensedLight"/>
              </a:defRPr>
            </a:pPr>
            <a:r>
              <a:rPr lang="ru-RU" sz="2900" dirty="0">
                <a:solidFill>
                  <a:srgbClr val="0365C0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Инструментарий исследования – </a:t>
            </a:r>
            <a:r>
              <a:rPr lang="ru-RU" sz="2900" b="1" dirty="0">
                <a:solidFill>
                  <a:srgbClr val="0365C0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И.В. </a:t>
            </a:r>
            <a:r>
              <a:rPr lang="ru-RU" sz="2900" b="1" dirty="0" smtClean="0">
                <a:solidFill>
                  <a:srgbClr val="0365C0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Мерсиянова и </a:t>
            </a:r>
            <a:r>
              <a:rPr lang="ru-RU" sz="2900" b="1" dirty="0">
                <a:solidFill>
                  <a:srgbClr val="0365C0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Л.И. Якобсон. </a:t>
            </a:r>
          </a:p>
          <a:p>
            <a:pPr marL="722143" lvl="8" indent="-722143" algn="just" defTabSz="311925">
              <a:spcBef>
                <a:spcPts val="1928"/>
              </a:spcBef>
              <a:spcAft>
                <a:spcPts val="1928"/>
              </a:spcAft>
              <a:buClr>
                <a:srgbClr val="C00000"/>
              </a:buClr>
              <a:buSzTx/>
              <a:buFont typeface="Wingdings" pitchFamily="2" charset="2"/>
              <a:buChar char="q"/>
              <a:defRPr sz="2100">
                <a:solidFill>
                  <a:srgbClr val="253957"/>
                </a:solidFill>
                <a:latin typeface="DINPro-CondensedLight"/>
                <a:ea typeface="DINPro-CondensedLight"/>
                <a:cs typeface="DINPro-CondensedLight"/>
                <a:sym typeface="DINPro-CondensedLight"/>
              </a:defRPr>
            </a:pPr>
            <a:r>
              <a:rPr lang="ru-RU" sz="2900" dirty="0">
                <a:solidFill>
                  <a:srgbClr val="0365C0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Опрос проводился в форме </a:t>
            </a:r>
            <a:r>
              <a:rPr lang="ru-RU" sz="2900" b="1" dirty="0">
                <a:solidFill>
                  <a:srgbClr val="0365C0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формализованного личного интервью по квотной выборке</a:t>
            </a:r>
            <a:r>
              <a:rPr lang="ru-RU" sz="2900" dirty="0">
                <a:solidFill>
                  <a:srgbClr val="0365C0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 с использованием репрезентативных квот по организационно-правовым формам и годам регистрации НКО. В соответствии с заданными квотами опрашивались руководители организаций, расположенных в городских округах, городских поселениях и иных муниципальных образованиях на территории 33-х субъектов РФ.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91C2F502-035E-4118-BA2B-76A07F7F0A18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ru-RU" dirty="0"/>
              <a:t>Информационная база исследования</a:t>
            </a:r>
          </a:p>
        </p:txBody>
      </p:sp>
    </p:spTree>
    <p:extLst>
      <p:ext uri="{BB962C8B-B14F-4D97-AF65-F5344CB8AC3E}">
        <p14:creationId xmlns:p14="http://schemas.microsoft.com/office/powerpoint/2010/main" val="1642472100"/>
      </p:ext>
    </p:extLst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3" name="Rectangle 9"/>
          <p:cNvSpPr>
            <a:spLocks noChangeArrowheads="1"/>
          </p:cNvSpPr>
          <p:nvPr/>
        </p:nvSpPr>
        <p:spPr bwMode="auto">
          <a:xfrm>
            <a:off x="12151010" y="2652069"/>
            <a:ext cx="1934017" cy="8857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45650" tIns="72825" rIns="145650" bIns="72825">
            <a:spAutoFit/>
          </a:bodyPr>
          <a:lstStyle/>
          <a:p>
            <a:pPr defTabSz="728264" fontAlgn="base">
              <a:spcBef>
                <a:spcPct val="0"/>
              </a:spcBef>
              <a:spcAft>
                <a:spcPct val="0"/>
              </a:spcAft>
            </a:pPr>
            <a:r>
              <a:rPr lang="en-US" sz="4800" dirty="0">
                <a:solidFill>
                  <a:srgbClr val="FFFFFF"/>
                </a:solidFill>
                <a:latin typeface="Myriad Pro"/>
                <a:ea typeface="ＭＳ Ｐゴシック"/>
                <a:cs typeface="ＭＳ Ｐゴシック"/>
              </a:rPr>
              <a:t>photo</a:t>
            </a:r>
            <a:endParaRPr lang="en-US" sz="4800" dirty="0">
              <a:solidFill>
                <a:srgbClr val="FFFFFF"/>
              </a:solidFill>
              <a:latin typeface="Arial" charset="0"/>
              <a:ea typeface="ＭＳ Ｐゴシック"/>
              <a:cs typeface="ＭＳ Ｐゴシック"/>
            </a:endParaRPr>
          </a:p>
        </p:txBody>
      </p:sp>
      <p:sp>
        <p:nvSpPr>
          <p:cNvPr id="14344" name="Rectangle 10"/>
          <p:cNvSpPr>
            <a:spLocks noChangeArrowheads="1"/>
          </p:cNvSpPr>
          <p:nvPr/>
        </p:nvSpPr>
        <p:spPr bwMode="auto">
          <a:xfrm>
            <a:off x="12151010" y="5897347"/>
            <a:ext cx="1934017" cy="8857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45650" tIns="72825" rIns="145650" bIns="72825">
            <a:spAutoFit/>
          </a:bodyPr>
          <a:lstStyle/>
          <a:p>
            <a:pPr defTabSz="728264" fontAlgn="base">
              <a:spcBef>
                <a:spcPct val="0"/>
              </a:spcBef>
              <a:spcAft>
                <a:spcPct val="0"/>
              </a:spcAft>
            </a:pPr>
            <a:r>
              <a:rPr lang="en-US" sz="4800">
                <a:solidFill>
                  <a:srgbClr val="FFFFFF"/>
                </a:solidFill>
                <a:latin typeface="Myriad Pro"/>
                <a:ea typeface="ＭＳ Ｐゴシック"/>
                <a:cs typeface="ＭＳ Ｐゴシック"/>
              </a:rPr>
              <a:t>photo</a:t>
            </a:r>
            <a:endParaRPr lang="en-US" sz="4800">
              <a:solidFill>
                <a:srgbClr val="FFFFFF"/>
              </a:solidFill>
              <a:latin typeface="Arial" charset="0"/>
              <a:ea typeface="ＭＳ Ｐゴシック"/>
              <a:cs typeface="ＭＳ Ｐゴシック"/>
            </a:endParaRPr>
          </a:p>
        </p:txBody>
      </p:sp>
      <p:sp>
        <p:nvSpPr>
          <p:cNvPr id="14345" name="Rectangle 11"/>
          <p:cNvSpPr>
            <a:spLocks noChangeArrowheads="1"/>
          </p:cNvSpPr>
          <p:nvPr/>
        </p:nvSpPr>
        <p:spPr bwMode="auto">
          <a:xfrm>
            <a:off x="12151010" y="8977049"/>
            <a:ext cx="1934017" cy="8857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45650" tIns="72825" rIns="145650" bIns="72825">
            <a:spAutoFit/>
          </a:bodyPr>
          <a:lstStyle/>
          <a:p>
            <a:pPr defTabSz="728264" fontAlgn="base">
              <a:spcBef>
                <a:spcPct val="0"/>
              </a:spcBef>
              <a:spcAft>
                <a:spcPct val="0"/>
              </a:spcAft>
            </a:pPr>
            <a:r>
              <a:rPr lang="en-US" sz="4800">
                <a:solidFill>
                  <a:srgbClr val="FFFFFF"/>
                </a:solidFill>
                <a:latin typeface="Myriad Pro"/>
                <a:ea typeface="ＭＳ Ｐゴシック"/>
                <a:cs typeface="ＭＳ Ｐゴシック"/>
              </a:rPr>
              <a:t>photo</a:t>
            </a:r>
            <a:endParaRPr lang="en-US" sz="4800">
              <a:solidFill>
                <a:srgbClr val="FFFFFF"/>
              </a:solidFill>
              <a:latin typeface="Arial" charset="0"/>
              <a:ea typeface="ＭＳ Ｐゴシック"/>
              <a:cs typeface="ＭＳ Ｐゴシック"/>
            </a:endParaRPr>
          </a:p>
        </p:txBody>
      </p:sp>
      <p:sp>
        <p:nvSpPr>
          <p:cNvPr id="14346" name="Rectangle 12"/>
          <p:cNvSpPr>
            <a:spLocks noChangeArrowheads="1"/>
          </p:cNvSpPr>
          <p:nvPr/>
        </p:nvSpPr>
        <p:spPr bwMode="auto">
          <a:xfrm>
            <a:off x="2366803" y="1008316"/>
            <a:ext cx="12413640" cy="1107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45650" tIns="72825" rIns="145650" bIns="72825">
            <a:spAutoFit/>
          </a:bodyPr>
          <a:lstStyle/>
          <a:p>
            <a:pPr marL="364133" indent="-364133" defTabSz="728264" fontAlgn="base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</a:pPr>
            <a:endParaRPr lang="en-US" sz="2533" dirty="0">
              <a:solidFill>
                <a:srgbClr val="1C2A55"/>
              </a:solidFill>
              <a:latin typeface="Arial" charset="0"/>
              <a:ea typeface="ＭＳ Ｐゴシック" charset="-128"/>
            </a:endParaRPr>
          </a:p>
          <a:p>
            <a:pPr defTabSz="728264" fontAlgn="base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endParaRPr lang="en-US" sz="2533" dirty="0">
              <a:solidFill>
                <a:srgbClr val="1C2A55"/>
              </a:solidFill>
              <a:latin typeface="Arial" charset="0"/>
              <a:ea typeface="ＭＳ Ｐゴシック" charset="-128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210979" y="557446"/>
            <a:ext cx="13247682" cy="1337270"/>
          </a:xfrm>
          <a:prstGeom prst="rect">
            <a:avLst/>
          </a:prstGeom>
        </p:spPr>
        <p:txBody>
          <a:bodyPr wrap="square" lIns="145650" tIns="72825" rIns="145650" bIns="72825">
            <a:spAutoFit/>
          </a:bodyPr>
          <a:lstStyle/>
          <a:p>
            <a:pPr marL="546198" indent="-546198">
              <a:buFont typeface="Wingdings" pitchFamily="2" charset="2"/>
              <a:buChar char="§"/>
            </a:pPr>
            <a:endParaRPr lang="ru-RU" sz="3867" b="1" dirty="0">
              <a:solidFill>
                <a:srgbClr val="002060"/>
              </a:solidFill>
            </a:endParaRPr>
          </a:p>
          <a:p>
            <a:endParaRPr lang="ru-RU" sz="3867" b="1" dirty="0">
              <a:solidFill>
                <a:srgbClr val="002060"/>
              </a:solidFill>
            </a:endParaRPr>
          </a:p>
        </p:txBody>
      </p:sp>
      <p:sp>
        <p:nvSpPr>
          <p:cNvPr id="7" name="Текст 6">
            <a:extLst>
              <a:ext uri="{FF2B5EF4-FFF2-40B4-BE49-F238E27FC236}">
                <a16:creationId xmlns:a16="http://schemas.microsoft.com/office/drawing/2014/main" xmlns="" id="{16CB1345-1A47-44A6-B0F7-9340EA49747A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085883" y="1568198"/>
            <a:ext cx="15240552" cy="1070398"/>
          </a:xfrm>
        </p:spPr>
        <p:txBody>
          <a:bodyPr/>
          <a:lstStyle/>
          <a:p>
            <a:r>
              <a:rPr lang="ru-RU" dirty="0"/>
              <a:t>Какие факторы в наибольшей степени определяют жизнеспособность Вашей НКО в современных условиях? / Назовите из них три наиболее важных фактора, определяющих жизнеспособность Вашей НКО в современных условиях? </a:t>
            </a:r>
            <a:r>
              <a:rPr lang="ru-RU" b="0" i="1" dirty="0">
                <a:latin typeface="Arial" panose="020B0604020202020204"/>
                <a:sym typeface="Arial Narrow"/>
              </a:rPr>
              <a:t>(% от опрошенных)</a:t>
            </a:r>
            <a:endParaRPr lang="ru-RU" dirty="0">
              <a:latin typeface="Arial" panose="020B0604020202020204"/>
            </a:endParaRP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F7D94E49-5A4C-4D4B-BDE0-8AC8E9E18B6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2531165" y="476562"/>
            <a:ext cx="13759203" cy="668895"/>
          </a:xfrm>
        </p:spPr>
        <p:txBody>
          <a:bodyPr/>
          <a:lstStyle/>
          <a:p>
            <a:r>
              <a:rPr lang="ru-RU" sz="3600" dirty="0"/>
              <a:t>Факторы, определяющие жизнеспособность НКО</a:t>
            </a:r>
          </a:p>
        </p:txBody>
      </p:sp>
      <p:sp>
        <p:nvSpPr>
          <p:cNvPr id="12" name="Text Placeholder 8">
            <a:extLst>
              <a:ext uri="{FF2B5EF4-FFF2-40B4-BE49-F238E27FC236}">
                <a16:creationId xmlns:a16="http://schemas.microsoft.com/office/drawing/2014/main" xmlns="" id="{2649E944-28F9-48C3-B4F8-52ABF3CFCE9C}"/>
              </a:ext>
            </a:extLst>
          </p:cNvPr>
          <p:cNvSpPr txBox="1">
            <a:spLocks/>
          </p:cNvSpPr>
          <p:nvPr/>
        </p:nvSpPr>
        <p:spPr>
          <a:xfrm>
            <a:off x="1091458" y="415008"/>
            <a:ext cx="15198908" cy="109796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80917" tIns="80917" rIns="80917" bIns="80917" anchor="t">
            <a:noAutofit/>
          </a:bodyPr>
          <a:lstStyle>
            <a:lvl1pPr marL="0" marR="0" indent="0" algn="ctr" defTabSz="584258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ct val="75000"/>
              <a:buFont typeface="Wingdings" panose="05000000000000000000" pitchFamily="2" charset="2"/>
              <a:buNone/>
              <a:tabLst/>
              <a:defRPr kumimoji="0" lang="ru-RU" sz="2000" b="1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Arial" pitchFamily="34" charset="0"/>
                <a:sym typeface="Helvetica Light"/>
              </a:defRPr>
            </a:lvl1pPr>
            <a:lvl2pPr marL="889090" marR="0" indent="-444545" algn="l" defTabSz="584258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ct val="75000"/>
              <a:buFont typeface="Wingdings" panose="05000000000000000000" pitchFamily="2" charset="2"/>
              <a:buChar char="q"/>
              <a:tabLst/>
              <a:defRPr sz="20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Helvetica Light"/>
              </a:defRPr>
            </a:lvl2pPr>
            <a:lvl3pPr marL="1333634" marR="0" indent="-444545" algn="l" defTabSz="584258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ct val="75000"/>
              <a:buFont typeface="Wingdings" panose="05000000000000000000" pitchFamily="2" charset="2"/>
              <a:buChar char="q"/>
              <a:tabLst/>
              <a:defRPr sz="20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Helvetica Light"/>
              </a:defRPr>
            </a:lvl3pPr>
            <a:lvl4pPr marL="1778178" marR="0" indent="-444545" algn="l" defTabSz="584258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ct val="75000"/>
              <a:buFont typeface="Wingdings" panose="05000000000000000000" pitchFamily="2" charset="2"/>
              <a:buChar char="q"/>
              <a:tabLst/>
              <a:defRPr sz="20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Helvetica Light"/>
              </a:defRPr>
            </a:lvl4pPr>
            <a:lvl5pPr marL="2222723" marR="0" indent="-444545" algn="l" defTabSz="584258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ct val="75000"/>
              <a:buFont typeface="Wingdings" panose="05000000000000000000" pitchFamily="2" charset="2"/>
              <a:buChar char="q"/>
              <a:tabLst/>
              <a:defRPr sz="20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Helvetica Light"/>
              </a:defRPr>
            </a:lvl5pPr>
            <a:lvl6pPr marL="2667267" marR="0" indent="-444545" algn="l" defTabSz="584258" rtl="0" latinLnBrk="0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36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Helvetica Light"/>
              </a:defRPr>
            </a:lvl6pPr>
            <a:lvl7pPr marL="3111812" marR="0" indent="-444545" algn="l" defTabSz="584258" rtl="0" latinLnBrk="0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36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Helvetica Light"/>
              </a:defRPr>
            </a:lvl7pPr>
            <a:lvl8pPr marL="3556356" marR="0" indent="-444545" algn="l" defTabSz="584258" rtl="0" latinLnBrk="0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36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Helvetica Light"/>
              </a:defRPr>
            </a:lvl8pPr>
            <a:lvl9pPr marL="4000900" marR="0" indent="-444545" algn="l" defTabSz="584258" rtl="0" latinLnBrk="0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36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Helvetica Light"/>
              </a:defRPr>
            </a:lvl9pPr>
          </a:lstStyle>
          <a:p>
            <a:endParaRPr lang="ru-RU" sz="2933" dirty="0">
              <a:latin typeface="Arial" panose="020B0604020202020204"/>
            </a:endParaRPr>
          </a:p>
        </p:txBody>
      </p:sp>
      <p:graphicFrame>
        <p:nvGraphicFramePr>
          <p:cNvPr id="11" name="Диаграмма 10">
            <a:extLst>
              <a:ext uri="{FF2B5EF4-FFF2-40B4-BE49-F238E27FC236}">
                <a16:creationId xmlns:a16="http://schemas.microsoft.com/office/drawing/2014/main" xmlns="" id="{F9D79C71-B989-4209-83CC-16D61BED297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203029669"/>
              </p:ext>
            </p:extLst>
          </p:nvPr>
        </p:nvGraphicFramePr>
        <p:xfrm>
          <a:off x="974169" y="2703466"/>
          <a:ext cx="15198908" cy="672090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313749986"/>
      </p:ext>
    </p:extLst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4">
            <a:extLst>
              <a:ext uri="{FF2B5EF4-FFF2-40B4-BE49-F238E27FC236}">
                <a16:creationId xmlns:a16="http://schemas.microsoft.com/office/drawing/2014/main" xmlns="" id="{3C63CF85-4D09-41E5-891B-0B03F5D71A70}"/>
              </a:ext>
            </a:extLst>
          </p:cNvPr>
          <p:cNvGraphicFramePr>
            <a:graphicFrameLocks noGrp="1"/>
          </p:cNvGraphicFramePr>
          <p:nvPr>
            <p:ph sz="quarter" idx="10"/>
            <p:extLst>
              <p:ext uri="{D42A27DB-BD31-4B8C-83A1-F6EECF244321}">
                <p14:modId xmlns:p14="http://schemas.microsoft.com/office/powerpoint/2010/main" val="3199641401"/>
              </p:ext>
            </p:extLst>
          </p:nvPr>
        </p:nvGraphicFramePr>
        <p:xfrm>
          <a:off x="1050714" y="1536295"/>
          <a:ext cx="15239654" cy="7883115"/>
        </p:xfrm>
        <a:graphic>
          <a:graphicData uri="http://schemas.openxmlformats.org/drawingml/2006/table">
            <a:tbl>
              <a:tblPr firstRow="1">
                <a:tableStyleId>{4C3C2611-4C71-4FC5-86AE-919BDF0F9419}</a:tableStyleId>
              </a:tblPr>
              <a:tblGrid>
                <a:gridCol w="8901113">
                  <a:extLst>
                    <a:ext uri="{9D8B030D-6E8A-4147-A177-3AD203B41FA5}">
                      <a16:colId xmlns:a16="http://schemas.microsoft.com/office/drawing/2014/main" xmlns="" val="1249684191"/>
                    </a:ext>
                  </a:extLst>
                </a:gridCol>
                <a:gridCol w="921024">
                  <a:extLst>
                    <a:ext uri="{9D8B030D-6E8A-4147-A177-3AD203B41FA5}">
                      <a16:colId xmlns:a16="http://schemas.microsoft.com/office/drawing/2014/main" xmlns="" val="1639429018"/>
                    </a:ext>
                  </a:extLst>
                </a:gridCol>
                <a:gridCol w="921024">
                  <a:extLst>
                    <a:ext uri="{9D8B030D-6E8A-4147-A177-3AD203B41FA5}">
                      <a16:colId xmlns:a16="http://schemas.microsoft.com/office/drawing/2014/main" xmlns="" val="2847781311"/>
                    </a:ext>
                  </a:extLst>
                </a:gridCol>
                <a:gridCol w="921024">
                  <a:extLst>
                    <a:ext uri="{9D8B030D-6E8A-4147-A177-3AD203B41FA5}">
                      <a16:colId xmlns:a16="http://schemas.microsoft.com/office/drawing/2014/main" xmlns="" val="195068048"/>
                    </a:ext>
                  </a:extLst>
                </a:gridCol>
                <a:gridCol w="921024">
                  <a:extLst>
                    <a:ext uri="{9D8B030D-6E8A-4147-A177-3AD203B41FA5}">
                      <a16:colId xmlns:a16="http://schemas.microsoft.com/office/drawing/2014/main" xmlns="" val="1676174694"/>
                    </a:ext>
                  </a:extLst>
                </a:gridCol>
                <a:gridCol w="921024">
                  <a:extLst>
                    <a:ext uri="{9D8B030D-6E8A-4147-A177-3AD203B41FA5}">
                      <a16:colId xmlns:a16="http://schemas.microsoft.com/office/drawing/2014/main" xmlns="" val="1232859312"/>
                    </a:ext>
                  </a:extLst>
                </a:gridCol>
                <a:gridCol w="1733421">
                  <a:extLst>
                    <a:ext uri="{9D8B030D-6E8A-4147-A177-3AD203B41FA5}">
                      <a16:colId xmlns:a16="http://schemas.microsoft.com/office/drawing/2014/main" xmlns="" val="4079037995"/>
                    </a:ext>
                  </a:extLst>
                </a:gridCol>
              </a:tblGrid>
              <a:tr h="677662">
                <a:tc>
                  <a:txBody>
                    <a:bodyPr/>
                    <a:lstStyle/>
                    <a:p>
                      <a:pPr algn="l" fontAlgn="ctr"/>
                      <a:endParaRPr lang="ru-RU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182" marR="10182" marT="101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100" u="none" strike="noStrike" dirty="0">
                          <a:effectLst/>
                        </a:rPr>
                        <a:t>2009</a:t>
                      </a:r>
                      <a:endParaRPr lang="ru-RU" sz="2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0182" marR="10182" marT="101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100" u="none" strike="noStrike" dirty="0">
                          <a:effectLst/>
                        </a:rPr>
                        <a:t>2010</a:t>
                      </a:r>
                      <a:endParaRPr lang="ru-RU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182" marR="10182" marT="101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100" u="none" strike="noStrike" dirty="0">
                          <a:effectLst/>
                        </a:rPr>
                        <a:t>2015</a:t>
                      </a:r>
                      <a:endParaRPr lang="ru-RU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182" marR="10182" marT="101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100" u="none" strike="noStrike" dirty="0">
                          <a:effectLst/>
                        </a:rPr>
                        <a:t>2017</a:t>
                      </a:r>
                      <a:endParaRPr lang="ru-RU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182" marR="10182" marT="101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100" u="none" strike="noStrike" dirty="0">
                          <a:effectLst/>
                        </a:rPr>
                        <a:t>2018</a:t>
                      </a:r>
                      <a:endParaRPr lang="ru-RU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182" marR="10182" marT="1016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100" b="1" i="0" u="none" strike="noStrike" cap="none" spc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FillTx/>
                          <a:latin typeface="Helvetica"/>
                          <a:cs typeface="Helvetica"/>
                          <a:sym typeface="Helvetica Light"/>
                        </a:rPr>
                        <a:t>Динамика</a:t>
                      </a:r>
                    </a:p>
                    <a:p>
                      <a:pPr algn="ctr" fontAlgn="b"/>
                      <a:r>
                        <a:rPr lang="ru-RU" sz="2100" b="1" i="0" u="none" strike="noStrike" cap="none" spc="0" baseline="0" dirty="0" err="1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FillTx/>
                          <a:latin typeface="Helvetica"/>
                          <a:cs typeface="Helvetica"/>
                          <a:sym typeface="Helvetica Light"/>
                        </a:rPr>
                        <a:t>п.п</a:t>
                      </a:r>
                      <a:r>
                        <a:rPr lang="ru-RU" sz="2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</a:t>
                      </a:r>
                      <a:endParaRPr lang="ru-RU" sz="2100" u="none" strike="noStrike" dirty="0">
                        <a:effectLst/>
                      </a:endParaRPr>
                    </a:p>
                  </a:txBody>
                  <a:tcPr marL="10182" marR="10182" marT="10160" marB="0" anchor="ctr"/>
                </a:tc>
                <a:extLst>
                  <a:ext uri="{0D108BD9-81ED-4DB2-BD59-A6C34878D82A}">
                    <a16:rowId xmlns:a16="http://schemas.microsoft.com/office/drawing/2014/main" xmlns="" val="4062009608"/>
                  </a:ext>
                </a:extLst>
              </a:tr>
              <a:tr h="315007">
                <a:tc>
                  <a:txBody>
                    <a:bodyPr/>
                    <a:lstStyle/>
                    <a:p>
                      <a:pPr algn="l" fontAlgn="b"/>
                      <a:r>
                        <a:rPr lang="ru-RU" sz="1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Существует сайт организации в Интернете</a:t>
                      </a:r>
                    </a:p>
                  </a:txBody>
                  <a:tcPr marL="12728" marR="12728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22</a:t>
                      </a:r>
                    </a:p>
                  </a:txBody>
                  <a:tcPr marL="12728" marR="12728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45</a:t>
                      </a:r>
                    </a:p>
                  </a:txBody>
                  <a:tcPr marL="12728" marR="12728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54</a:t>
                      </a:r>
                    </a:p>
                  </a:txBody>
                  <a:tcPr marL="12728" marR="12728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56</a:t>
                      </a:r>
                    </a:p>
                  </a:txBody>
                  <a:tcPr marL="12728" marR="12728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52</a:t>
                      </a:r>
                    </a:p>
                  </a:txBody>
                  <a:tcPr marL="12728" marR="12728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30</a:t>
                      </a:r>
                    </a:p>
                  </a:txBody>
                  <a:tcPr marL="12728" marR="12728" marT="1270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494730147"/>
                  </a:ext>
                </a:extLst>
              </a:tr>
              <a:tr h="315007">
                <a:tc>
                  <a:txBody>
                    <a:bodyPr/>
                    <a:lstStyle/>
                    <a:p>
                      <a:pPr algn="l" fontAlgn="b"/>
                      <a:r>
                        <a:rPr lang="ru-RU" sz="1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Существует страница организации в социальных сетях</a:t>
                      </a:r>
                    </a:p>
                  </a:txBody>
                  <a:tcPr marL="12728" marR="12728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28" marR="12728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9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28" marR="12728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28" marR="12728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41</a:t>
                      </a:r>
                    </a:p>
                  </a:txBody>
                  <a:tcPr marL="12728" marR="12728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50</a:t>
                      </a:r>
                    </a:p>
                  </a:txBody>
                  <a:tcPr marL="12728" marR="12728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9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28" marR="12728" marT="1270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977878138"/>
                  </a:ext>
                </a:extLst>
              </a:tr>
              <a:tr h="616778">
                <a:tc>
                  <a:txBody>
                    <a:bodyPr/>
                    <a:lstStyle/>
                    <a:p>
                      <a:pPr algn="l" fontAlgn="b"/>
                      <a:r>
                        <a:rPr lang="ru-RU" sz="1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Организация участвует в публичных мероприятиях (праздниках, ярмарках, фестивалях)</a:t>
                      </a:r>
                    </a:p>
                  </a:txBody>
                  <a:tcPr marL="12728" marR="12728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28" marR="12728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44</a:t>
                      </a:r>
                    </a:p>
                  </a:txBody>
                  <a:tcPr marL="12728" marR="12728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39</a:t>
                      </a:r>
                    </a:p>
                  </a:txBody>
                  <a:tcPr marL="12728" marR="12728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33</a:t>
                      </a:r>
                    </a:p>
                  </a:txBody>
                  <a:tcPr marL="12728" marR="12728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30</a:t>
                      </a:r>
                    </a:p>
                  </a:txBody>
                  <a:tcPr marL="12728" marR="12728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9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28" marR="12728" marT="1270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858510430"/>
                  </a:ext>
                </a:extLst>
              </a:tr>
              <a:tr h="616778">
                <a:tc>
                  <a:txBody>
                    <a:bodyPr/>
                    <a:lstStyle/>
                    <a:p>
                      <a:pPr algn="l" fontAlgn="b"/>
                      <a:r>
                        <a:rPr lang="ru-RU" sz="1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Организация регулярно участвует в конференциях, выставках и других мероприятиях</a:t>
                      </a:r>
                    </a:p>
                  </a:txBody>
                  <a:tcPr marL="12728" marR="12728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28" marR="12728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38</a:t>
                      </a:r>
                    </a:p>
                  </a:txBody>
                  <a:tcPr marL="12728" marR="12728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32</a:t>
                      </a:r>
                    </a:p>
                  </a:txBody>
                  <a:tcPr marL="12728" marR="12728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27</a:t>
                      </a:r>
                    </a:p>
                  </a:txBody>
                  <a:tcPr marL="12728" marR="12728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30</a:t>
                      </a:r>
                    </a:p>
                  </a:txBody>
                  <a:tcPr marL="12728" marR="12728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9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28" marR="12728" marT="1270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564764607"/>
                  </a:ext>
                </a:extLst>
              </a:tr>
              <a:tr h="315007">
                <a:tc>
                  <a:txBody>
                    <a:bodyPr/>
                    <a:lstStyle/>
                    <a:p>
                      <a:pPr algn="l" fontAlgn="b"/>
                      <a:r>
                        <a:rPr lang="ru-RU" sz="1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Проводятся пресс-конференции, делаются публикации в СМИ</a:t>
                      </a:r>
                    </a:p>
                  </a:txBody>
                  <a:tcPr marL="12728" marR="12728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28</a:t>
                      </a:r>
                    </a:p>
                  </a:txBody>
                  <a:tcPr marL="12728" marR="12728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39</a:t>
                      </a:r>
                    </a:p>
                  </a:txBody>
                  <a:tcPr marL="12728" marR="12728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30</a:t>
                      </a:r>
                    </a:p>
                  </a:txBody>
                  <a:tcPr marL="12728" marR="12728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24</a:t>
                      </a:r>
                    </a:p>
                  </a:txBody>
                  <a:tcPr marL="12728" marR="12728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27</a:t>
                      </a:r>
                    </a:p>
                  </a:txBody>
                  <a:tcPr marL="12728" marR="12728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</a:t>
                      </a:r>
                    </a:p>
                  </a:txBody>
                  <a:tcPr marL="12728" marR="12728" marT="1270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71544590"/>
                  </a:ext>
                </a:extLst>
              </a:tr>
              <a:tr h="315007">
                <a:tc>
                  <a:txBody>
                    <a:bodyPr/>
                    <a:lstStyle/>
                    <a:p>
                      <a:pPr algn="l" fontAlgn="b"/>
                      <a:r>
                        <a:rPr lang="ru-RU" sz="1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Организация имеет презентационные материалы</a:t>
                      </a:r>
                    </a:p>
                  </a:txBody>
                  <a:tcPr marL="12728" marR="12728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28" marR="12728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28</a:t>
                      </a:r>
                    </a:p>
                  </a:txBody>
                  <a:tcPr marL="12728" marR="12728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28</a:t>
                      </a:r>
                    </a:p>
                  </a:txBody>
                  <a:tcPr marL="12728" marR="12728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23</a:t>
                      </a:r>
                    </a:p>
                  </a:txBody>
                  <a:tcPr marL="12728" marR="12728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26</a:t>
                      </a:r>
                    </a:p>
                  </a:txBody>
                  <a:tcPr marL="12728" marR="12728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9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28" marR="12728" marT="1270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167133042"/>
                  </a:ext>
                </a:extLst>
              </a:tr>
              <a:tr h="315007">
                <a:tc>
                  <a:txBody>
                    <a:bodyPr/>
                    <a:lstStyle/>
                    <a:p>
                      <a:pPr algn="l" fontAlgn="b"/>
                      <a:r>
                        <a:rPr lang="ru-RU" sz="1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Публикуются годовые отчеты о деятельности организации</a:t>
                      </a:r>
                    </a:p>
                  </a:txBody>
                  <a:tcPr marL="12728" marR="12728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25</a:t>
                      </a:r>
                    </a:p>
                  </a:txBody>
                  <a:tcPr marL="12728" marR="12728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</a:t>
                      </a:r>
                    </a:p>
                  </a:txBody>
                  <a:tcPr marL="12728" marR="12728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</a:t>
                      </a:r>
                    </a:p>
                  </a:txBody>
                  <a:tcPr marL="12728" marR="12728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21</a:t>
                      </a:r>
                    </a:p>
                  </a:txBody>
                  <a:tcPr marL="12728" marR="12728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26</a:t>
                      </a:r>
                    </a:p>
                  </a:txBody>
                  <a:tcPr marL="12728" marR="12728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12728" marR="12728" marT="1270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594867877"/>
                  </a:ext>
                </a:extLst>
              </a:tr>
              <a:tr h="315007">
                <a:tc>
                  <a:txBody>
                    <a:bodyPr/>
                    <a:lstStyle/>
                    <a:p>
                      <a:pPr algn="l" fontAlgn="b"/>
                      <a:r>
                        <a:rPr lang="ru-RU" sz="1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Публикуются отчеты о проведенных мероприятиях</a:t>
                      </a:r>
                    </a:p>
                  </a:txBody>
                  <a:tcPr marL="12728" marR="12728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28" marR="12728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28</a:t>
                      </a:r>
                    </a:p>
                  </a:txBody>
                  <a:tcPr marL="12728" marR="12728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29</a:t>
                      </a:r>
                    </a:p>
                  </a:txBody>
                  <a:tcPr marL="12728" marR="12728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25</a:t>
                      </a:r>
                    </a:p>
                  </a:txBody>
                  <a:tcPr marL="12728" marR="12728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25</a:t>
                      </a:r>
                    </a:p>
                  </a:txBody>
                  <a:tcPr marL="12728" marR="12728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9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28" marR="12728" marT="1270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868158869"/>
                  </a:ext>
                </a:extLst>
              </a:tr>
              <a:tr h="315007">
                <a:tc>
                  <a:txBody>
                    <a:bodyPr/>
                    <a:lstStyle/>
                    <a:p>
                      <a:pPr algn="l" fontAlgn="b"/>
                      <a:r>
                        <a:rPr lang="ru-RU" sz="1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Даются консультации, в </a:t>
                      </a:r>
                      <a:r>
                        <a:rPr lang="ru-RU" sz="1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т.ч</a:t>
                      </a:r>
                      <a:r>
                        <a:rPr lang="ru-RU" sz="1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по телефону, через Интернет</a:t>
                      </a:r>
                    </a:p>
                  </a:txBody>
                  <a:tcPr marL="12728" marR="12728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28</a:t>
                      </a:r>
                    </a:p>
                  </a:txBody>
                  <a:tcPr marL="12728" marR="12728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28</a:t>
                      </a:r>
                    </a:p>
                  </a:txBody>
                  <a:tcPr marL="12728" marR="12728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24</a:t>
                      </a:r>
                    </a:p>
                  </a:txBody>
                  <a:tcPr marL="12728" marR="12728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22</a:t>
                      </a:r>
                    </a:p>
                  </a:txBody>
                  <a:tcPr marL="12728" marR="12728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24</a:t>
                      </a:r>
                    </a:p>
                  </a:txBody>
                  <a:tcPr marL="12728" marR="12728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-4</a:t>
                      </a:r>
                    </a:p>
                  </a:txBody>
                  <a:tcPr marL="12728" marR="12728" marT="1270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457476256"/>
                  </a:ext>
                </a:extLst>
              </a:tr>
              <a:tr h="315007">
                <a:tc>
                  <a:txBody>
                    <a:bodyPr/>
                    <a:lstStyle/>
                    <a:p>
                      <a:pPr algn="l" fontAlgn="b"/>
                      <a:r>
                        <a:rPr lang="ru-RU" sz="1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Организация проводит конференции, круглые столы и т.п.</a:t>
                      </a:r>
                    </a:p>
                  </a:txBody>
                  <a:tcPr marL="12728" marR="12728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28" marR="12728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28" marR="12728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28" marR="12728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22</a:t>
                      </a:r>
                    </a:p>
                  </a:txBody>
                  <a:tcPr marL="12728" marR="12728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23</a:t>
                      </a:r>
                    </a:p>
                  </a:txBody>
                  <a:tcPr marL="12728" marR="12728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9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28" marR="12728" marT="1270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707408719"/>
                  </a:ext>
                </a:extLst>
              </a:tr>
              <a:tr h="315007">
                <a:tc>
                  <a:txBody>
                    <a:bodyPr/>
                    <a:lstStyle/>
                    <a:p>
                      <a:pPr algn="l" fontAlgn="b"/>
                      <a:r>
                        <a:rPr lang="ru-RU" sz="1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Публикуются годовые финансовые отчеты</a:t>
                      </a:r>
                    </a:p>
                  </a:txBody>
                  <a:tcPr marL="12728" marR="12728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</a:t>
                      </a:r>
                    </a:p>
                  </a:txBody>
                  <a:tcPr marL="12728" marR="12728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</a:t>
                      </a:r>
                    </a:p>
                  </a:txBody>
                  <a:tcPr marL="12728" marR="12728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</a:t>
                      </a:r>
                    </a:p>
                  </a:txBody>
                  <a:tcPr marL="12728" marR="12728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</a:t>
                      </a:r>
                    </a:p>
                  </a:txBody>
                  <a:tcPr marL="12728" marR="12728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23</a:t>
                      </a:r>
                    </a:p>
                  </a:txBody>
                  <a:tcPr marL="12728" marR="12728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</a:t>
                      </a:r>
                    </a:p>
                  </a:txBody>
                  <a:tcPr marL="12728" marR="12728" marT="1270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745981782"/>
                  </a:ext>
                </a:extLst>
              </a:tr>
              <a:tr h="315007">
                <a:tc>
                  <a:txBody>
                    <a:bodyPr/>
                    <a:lstStyle/>
                    <a:p>
                      <a:pPr algn="l" fontAlgn="b"/>
                      <a:r>
                        <a:rPr lang="ru-RU" sz="1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Организация проводит дни открытых дверей</a:t>
                      </a:r>
                    </a:p>
                  </a:txBody>
                  <a:tcPr marL="12728" marR="12728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28" marR="12728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</a:t>
                      </a:r>
                    </a:p>
                  </a:txBody>
                  <a:tcPr marL="12728" marR="12728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</a:t>
                      </a:r>
                    </a:p>
                  </a:txBody>
                  <a:tcPr marL="12728" marR="12728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</a:t>
                      </a:r>
                    </a:p>
                  </a:txBody>
                  <a:tcPr marL="12728" marR="12728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</a:t>
                      </a:r>
                    </a:p>
                  </a:txBody>
                  <a:tcPr marL="12728" marR="12728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9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28" marR="12728" marT="12700" marB="0" anchor="ctr"/>
                </a:tc>
                <a:extLst>
                  <a:ext uri="{0D108BD9-81ED-4DB2-BD59-A6C34878D82A}">
                    <a16:rowId xmlns:a16="http://schemas.microsoft.com/office/drawing/2014/main" xmlns="" val="187703647"/>
                  </a:ext>
                </a:extLst>
              </a:tr>
              <a:tr h="315007">
                <a:tc>
                  <a:txBody>
                    <a:bodyPr/>
                    <a:lstStyle/>
                    <a:p>
                      <a:pPr algn="l" fontAlgn="b"/>
                      <a:r>
                        <a:rPr lang="ru-RU" sz="1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Проводятся независимые аудиторские проверки финансовой деятельности</a:t>
                      </a:r>
                    </a:p>
                  </a:txBody>
                  <a:tcPr marL="12728" marR="12728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</a:t>
                      </a:r>
                    </a:p>
                  </a:txBody>
                  <a:tcPr marL="12728" marR="12728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</a:t>
                      </a:r>
                    </a:p>
                  </a:txBody>
                  <a:tcPr marL="12728" marR="12728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</a:t>
                      </a:r>
                    </a:p>
                  </a:txBody>
                  <a:tcPr marL="12728" marR="12728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12728" marR="12728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</a:t>
                      </a:r>
                    </a:p>
                  </a:txBody>
                  <a:tcPr marL="12728" marR="12728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-10</a:t>
                      </a:r>
                    </a:p>
                  </a:txBody>
                  <a:tcPr marL="12728" marR="12728" marT="1270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580411119"/>
                  </a:ext>
                </a:extLst>
              </a:tr>
              <a:tr h="315007">
                <a:tc>
                  <a:txBody>
                    <a:bodyPr/>
                    <a:lstStyle/>
                    <a:p>
                      <a:pPr algn="l" fontAlgn="b"/>
                      <a:r>
                        <a:rPr lang="ru-RU" sz="1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Организация имеет собственное издание</a:t>
                      </a:r>
                    </a:p>
                  </a:txBody>
                  <a:tcPr marL="12728" marR="12728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28" marR="12728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</a:t>
                      </a:r>
                    </a:p>
                  </a:txBody>
                  <a:tcPr marL="12728" marR="12728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</a:t>
                      </a:r>
                    </a:p>
                  </a:txBody>
                  <a:tcPr marL="12728" marR="12728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</a:t>
                      </a:r>
                    </a:p>
                  </a:txBody>
                  <a:tcPr marL="12728" marR="12728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</a:t>
                      </a:r>
                    </a:p>
                  </a:txBody>
                  <a:tcPr marL="12728" marR="12728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9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28" marR="12728" marT="1270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98485449"/>
                  </a:ext>
                </a:extLst>
              </a:tr>
              <a:tr h="315007">
                <a:tc>
                  <a:txBody>
                    <a:bodyPr/>
                    <a:lstStyle/>
                    <a:p>
                      <a:pPr algn="l" fontAlgn="b"/>
                      <a:r>
                        <a:rPr lang="ru-RU" sz="1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Организация лицензирует и сертифицирует свои услуги</a:t>
                      </a:r>
                    </a:p>
                  </a:txBody>
                  <a:tcPr marL="12728" marR="12728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28" marR="12728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12728" marR="12728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12728" marR="12728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12728" marR="12728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12728" marR="12728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9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28" marR="12728" marT="1270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547041552"/>
                  </a:ext>
                </a:extLst>
              </a:tr>
              <a:tr h="315007">
                <a:tc>
                  <a:txBody>
                    <a:bodyPr/>
                    <a:lstStyle/>
                    <a:p>
                      <a:pPr algn="l" fontAlgn="b"/>
                      <a:r>
                        <a:rPr lang="ru-RU" sz="1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Результаты аудиторской проверки публикуются на сайте организации</a:t>
                      </a:r>
                    </a:p>
                  </a:txBody>
                  <a:tcPr marL="12728" marR="12728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28" marR="12728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9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28" marR="12728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28" marR="12728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28" marR="12728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12728" marR="12728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9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28" marR="12728" marT="1270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495681924"/>
                  </a:ext>
                </a:extLst>
              </a:tr>
              <a:tr h="616778">
                <a:tc>
                  <a:txBody>
                    <a:bodyPr/>
                    <a:lstStyle/>
                    <a:p>
                      <a:pPr algn="l" fontAlgn="b"/>
                      <a:r>
                        <a:rPr lang="ru-RU" sz="1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Данные о размере заработанной платы сотрудников публикуются в открытом доступе</a:t>
                      </a:r>
                    </a:p>
                  </a:txBody>
                  <a:tcPr marL="12728" marR="12728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28" marR="12728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28" marR="12728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9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28" marR="12728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9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28" marR="12728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12728" marR="12728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9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28" marR="12728" marT="1270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46785401"/>
                  </a:ext>
                </a:extLst>
              </a:tr>
              <a:tr h="315007">
                <a:tc>
                  <a:txBody>
                    <a:bodyPr/>
                    <a:lstStyle/>
                    <a:p>
                      <a:pPr algn="l" fontAlgn="b"/>
                      <a:r>
                        <a:rPr lang="ru-RU" sz="1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Другое</a:t>
                      </a:r>
                    </a:p>
                  </a:txBody>
                  <a:tcPr marL="12728" marR="12728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</a:t>
                      </a:r>
                    </a:p>
                  </a:txBody>
                  <a:tcPr marL="12728" marR="12728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12728" marR="12728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12728" marR="12728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12728" marR="12728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12728" marR="12728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-9</a:t>
                      </a:r>
                    </a:p>
                  </a:txBody>
                  <a:tcPr marL="12728" marR="12728" marT="1270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876570921"/>
                  </a:ext>
                </a:extLst>
              </a:tr>
              <a:tr h="315007">
                <a:tc>
                  <a:txBody>
                    <a:bodyPr/>
                    <a:lstStyle/>
                    <a:p>
                      <a:pPr algn="l" fontAlgn="b"/>
                      <a:r>
                        <a:rPr lang="ru-RU" sz="1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Затрудняюсь ответить</a:t>
                      </a:r>
                    </a:p>
                  </a:txBody>
                  <a:tcPr marL="12728" marR="12728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12728" marR="12728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12728" marR="12728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12728" marR="12728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12728" marR="12728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12728" marR="12728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-4</a:t>
                      </a:r>
                    </a:p>
                  </a:txBody>
                  <a:tcPr marL="12728" marR="12728" marT="1270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447275173"/>
                  </a:ext>
                </a:extLst>
              </a:tr>
              <a:tr h="315007">
                <a:tc>
                  <a:txBody>
                    <a:bodyPr/>
                    <a:lstStyle/>
                    <a:p>
                      <a:pPr algn="l" fontAlgn="b"/>
                      <a:r>
                        <a:rPr lang="ru-RU" sz="1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Никакие</a:t>
                      </a:r>
                    </a:p>
                  </a:txBody>
                  <a:tcPr marL="12728" marR="12728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18</a:t>
                      </a:r>
                    </a:p>
                  </a:txBody>
                  <a:tcPr marL="12728" marR="12728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</a:t>
                      </a:r>
                    </a:p>
                  </a:txBody>
                  <a:tcPr marL="12728" marR="12728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</a:t>
                      </a:r>
                    </a:p>
                  </a:txBody>
                  <a:tcPr marL="12728" marR="12728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</a:t>
                      </a:r>
                    </a:p>
                  </a:txBody>
                  <a:tcPr marL="12728" marR="12728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</a:t>
                      </a:r>
                    </a:p>
                  </a:txBody>
                  <a:tcPr marL="12728" marR="12728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-9</a:t>
                      </a:r>
                    </a:p>
                  </a:txBody>
                  <a:tcPr marL="12728" marR="12728" marT="1270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70969788"/>
                  </a:ext>
                </a:extLst>
              </a:tr>
            </a:tbl>
          </a:graphicData>
        </a:graphic>
      </p:graphicFrame>
      <p:sp>
        <p:nvSpPr>
          <p:cNvPr id="4" name="Text Placeholder 2">
            <a:extLst>
              <a:ext uri="{FF2B5EF4-FFF2-40B4-BE49-F238E27FC236}">
                <a16:creationId xmlns:a16="http://schemas.microsoft.com/office/drawing/2014/main" xmlns="" id="{4484FA52-D3ED-4B4E-8C82-ADC9B1E89752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2531165" y="322675"/>
            <a:ext cx="13759203" cy="976672"/>
          </a:xfrm>
        </p:spPr>
        <p:txBody>
          <a:bodyPr/>
          <a:lstStyle/>
          <a:p>
            <a:r>
              <a:rPr lang="ru-RU" sz="2800" dirty="0"/>
              <a:t> Какие элементы информационной открытости использует Ваша организация? </a:t>
            </a:r>
            <a:r>
              <a:rPr lang="ru-RU" sz="2800" b="0" dirty="0"/>
              <a:t>(% от опрошенных, </a:t>
            </a:r>
            <a:r>
              <a:rPr lang="en-US" sz="2800" b="0" dirty="0"/>
              <a:t>N</a:t>
            </a:r>
            <a:r>
              <a:rPr lang="ru-RU" sz="2800" b="0" dirty="0"/>
              <a:t> = 850)</a:t>
            </a:r>
          </a:p>
        </p:txBody>
      </p:sp>
    </p:spTree>
    <p:extLst>
      <p:ext uri="{BB962C8B-B14F-4D97-AF65-F5344CB8AC3E}">
        <p14:creationId xmlns:p14="http://schemas.microsoft.com/office/powerpoint/2010/main" val="361739854"/>
      </p:ext>
    </p:extLst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1">
            <a:extLst>
              <a:ext uri="{FF2B5EF4-FFF2-40B4-BE49-F238E27FC236}">
                <a16:creationId xmlns:a16="http://schemas.microsoft.com/office/drawing/2014/main" xmlns="" id="{EC7D4D63-97C4-4F94-BD47-D60F2651367B}"/>
              </a:ext>
            </a:extLst>
          </p:cNvPr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86CB4B4D-7CA3-9044-876B-883B54F8677D}" type="slidenum">
              <a:rPr lang="ru-RU" smtClean="0"/>
              <a:pPr/>
              <a:t>5</a:t>
            </a:fld>
            <a:endParaRPr lang="ru-RU"/>
          </a:p>
        </p:txBody>
      </p:sp>
      <p:sp>
        <p:nvSpPr>
          <p:cNvPr id="13" name="Текст 12">
            <a:extLst>
              <a:ext uri="{FF2B5EF4-FFF2-40B4-BE49-F238E27FC236}">
                <a16:creationId xmlns:a16="http://schemas.microsoft.com/office/drawing/2014/main" xmlns="" id="{41370837-E65B-4734-A0B6-BF0962C9A836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085883" y="1875974"/>
            <a:ext cx="15240552" cy="454845"/>
          </a:xfrm>
        </p:spPr>
        <p:txBody>
          <a:bodyPr/>
          <a:lstStyle/>
          <a:p>
            <a:r>
              <a:rPr lang="ru-RU" dirty="0"/>
              <a:t>Индекс информационной открытости НКО </a:t>
            </a:r>
            <a:r>
              <a:rPr lang="ru-RU" b="0" dirty="0"/>
              <a:t>(% от ответивших, </a:t>
            </a:r>
            <a:r>
              <a:rPr lang="en-US" b="0" dirty="0"/>
              <a:t>N</a:t>
            </a:r>
            <a:r>
              <a:rPr lang="ru-RU" b="0" dirty="0"/>
              <a:t>=850)</a:t>
            </a:r>
            <a:endParaRPr lang="ru-RU" dirty="0"/>
          </a:p>
        </p:txBody>
      </p:sp>
      <p:sp>
        <p:nvSpPr>
          <p:cNvPr id="4" name="Text Placeholder 2">
            <a:extLst>
              <a:ext uri="{FF2B5EF4-FFF2-40B4-BE49-F238E27FC236}">
                <a16:creationId xmlns:a16="http://schemas.microsoft.com/office/drawing/2014/main" xmlns="" id="{39CB2504-3BC7-4E42-8DF1-17BDE0E84DFB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ru-RU" dirty="0"/>
              <a:t>Индекс информационной открытости</a:t>
            </a:r>
          </a:p>
          <a:p>
            <a:r>
              <a:rPr lang="ru-RU" dirty="0"/>
              <a:t> </a:t>
            </a:r>
          </a:p>
        </p:txBody>
      </p:sp>
      <p:graphicFrame>
        <p:nvGraphicFramePr>
          <p:cNvPr id="3" name="Диаграмма 2">
            <a:extLst>
              <a:ext uri="{FF2B5EF4-FFF2-40B4-BE49-F238E27FC236}">
                <a16:creationId xmlns:a16="http://schemas.microsoft.com/office/drawing/2014/main" xmlns="" id="{84DB7A34-B911-45A5-9ED6-70110DA215A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702714132"/>
              </p:ext>
            </p:extLst>
          </p:nvPr>
        </p:nvGraphicFramePr>
        <p:xfrm>
          <a:off x="1443039" y="2103396"/>
          <a:ext cx="14458950" cy="682665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128039471"/>
      </p:ext>
    </p:extLst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1">
            <a:extLst>
              <a:ext uri="{FF2B5EF4-FFF2-40B4-BE49-F238E27FC236}">
                <a16:creationId xmlns:a16="http://schemas.microsoft.com/office/drawing/2014/main" xmlns="" id="{8ABDDAF9-E81D-46FD-B8D9-49B7181EDC78}"/>
              </a:ext>
            </a:extLst>
          </p:cNvPr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86CB4B4D-7CA3-9044-876B-883B54F8677D}" type="slidenum">
              <a:rPr lang="ru-RU" smtClean="0"/>
              <a:pPr/>
              <a:t>6</a:t>
            </a:fld>
            <a:endParaRPr lang="ru-RU"/>
          </a:p>
        </p:txBody>
      </p:sp>
      <p:graphicFrame>
        <p:nvGraphicFramePr>
          <p:cNvPr id="5" name="Объект 1">
            <a:extLst>
              <a:ext uri="{FF2B5EF4-FFF2-40B4-BE49-F238E27FC236}">
                <a16:creationId xmlns:a16="http://schemas.microsoft.com/office/drawing/2014/main" xmlns="" id="{BF9DAE23-72F5-4468-8273-04086BFE8BDB}"/>
              </a:ext>
            </a:extLst>
          </p:cNvPr>
          <p:cNvGraphicFramePr>
            <a:graphicFrameLocks noGrp="1"/>
          </p:cNvGraphicFramePr>
          <p:nvPr>
            <p:ph sz="quarter" idx="10"/>
            <p:extLst>
              <p:ext uri="{D42A27DB-BD31-4B8C-83A1-F6EECF244321}">
                <p14:modId xmlns:p14="http://schemas.microsoft.com/office/powerpoint/2010/main" val="3550985979"/>
              </p:ext>
            </p:extLst>
          </p:nvPr>
        </p:nvGraphicFramePr>
        <p:xfrm>
          <a:off x="1443038" y="2632075"/>
          <a:ext cx="14401800" cy="6364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1" name="Текст 10">
            <a:extLst>
              <a:ext uri="{FF2B5EF4-FFF2-40B4-BE49-F238E27FC236}">
                <a16:creationId xmlns:a16="http://schemas.microsoft.com/office/drawing/2014/main" xmlns="" id="{6DBF4625-EA9C-4C0D-9527-E7AA488FE6BB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085883" y="1722087"/>
            <a:ext cx="15240552" cy="762621"/>
          </a:xfrm>
        </p:spPr>
        <p:txBody>
          <a:bodyPr/>
          <a:lstStyle/>
          <a:p>
            <a:r>
              <a:rPr lang="ru-RU" dirty="0"/>
              <a:t>Какие информационные технологии используются в работе Вашей организации и ее сотрудников?</a:t>
            </a:r>
            <a:endParaRPr lang="ru-RU" b="0" dirty="0"/>
          </a:p>
          <a:p>
            <a:r>
              <a:rPr lang="ru-RU" b="0" dirty="0"/>
              <a:t>(% от опрошенных, </a:t>
            </a:r>
            <a:r>
              <a:rPr lang="en-US" b="0" dirty="0"/>
              <a:t>N = 850)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0582F27E-F3DA-4DE2-9BC3-89AC9749EB06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ru-RU" dirty="0"/>
              <a:t>Используемые информационные технологии</a:t>
            </a:r>
          </a:p>
        </p:txBody>
      </p:sp>
    </p:spTree>
    <p:extLst>
      <p:ext uri="{BB962C8B-B14F-4D97-AF65-F5344CB8AC3E}">
        <p14:creationId xmlns:p14="http://schemas.microsoft.com/office/powerpoint/2010/main" val="1029856221"/>
      </p:ext>
    </p:extLst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Адрес: ТехтТехтТехтТехтТехтТехтТехтТехтТехтТехтТехтТехтТехт"/>
          <p:cNvSpPr txBox="1"/>
          <p:nvPr/>
        </p:nvSpPr>
        <p:spPr>
          <a:xfrm>
            <a:off x="7889177" y="9263614"/>
            <a:ext cx="8134888" cy="50612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67735" tIns="67735" rIns="67735" bIns="67735" anchor="ctr">
            <a:spAutoFit/>
          </a:bodyPr>
          <a:lstStyle>
            <a:lvl1pPr algn="r" defTabSz="457200">
              <a:defRPr sz="1800">
                <a:solidFill>
                  <a:srgbClr val="FFFFFF"/>
                </a:solidFill>
                <a:latin typeface="+mn-lt"/>
                <a:ea typeface="+mn-ea"/>
                <a:cs typeface="+mn-cs"/>
                <a:sym typeface="Arial Narrow"/>
              </a:defRPr>
            </a:lvl1pPr>
          </a:lstStyle>
          <a:p>
            <a:r>
              <a:rPr lang="ru-RU" sz="2400" dirty="0"/>
              <a:t>101978</a:t>
            </a:r>
            <a:r>
              <a:rPr lang="en-US" sz="2400" dirty="0"/>
              <a:t>, </a:t>
            </a:r>
            <a:r>
              <a:rPr lang="ru-RU" sz="2400" dirty="0"/>
              <a:t>Москва, ул.</a:t>
            </a:r>
            <a:r>
              <a:rPr lang="en-US" sz="2400" dirty="0"/>
              <a:t> </a:t>
            </a:r>
            <a:r>
              <a:rPr lang="ru-RU" sz="2400" dirty="0"/>
              <a:t>Мясницкая, д. 20, к. 519</a:t>
            </a:r>
            <a:endParaRPr sz="2400" dirty="0">
              <a:latin typeface="Arial Narrow" charset="0"/>
              <a:ea typeface="Arial Narrow" charset="0"/>
              <a:cs typeface="Arial Narrow" charset="0"/>
            </a:endParaRPr>
          </a:p>
        </p:txBody>
      </p:sp>
      <p:sp>
        <p:nvSpPr>
          <p:cNvPr id="166" name="www.text"/>
          <p:cNvSpPr txBox="1"/>
          <p:nvPr/>
        </p:nvSpPr>
        <p:spPr>
          <a:xfrm>
            <a:off x="1316197" y="9263614"/>
            <a:ext cx="2198075" cy="50612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67735" tIns="67735" rIns="67735" bIns="67735" anchor="ctr">
            <a:spAutoFit/>
          </a:bodyPr>
          <a:lstStyle>
            <a:lvl1pPr algn="l" defTabSz="457200">
              <a:defRPr sz="1800">
                <a:solidFill>
                  <a:srgbClr val="FFFFFF"/>
                </a:solidFill>
                <a:latin typeface="+mn-lt"/>
                <a:ea typeface="+mn-ea"/>
                <a:cs typeface="+mn-cs"/>
                <a:sym typeface="Arial Narrow"/>
              </a:defRPr>
            </a:lvl1pPr>
          </a:lstStyle>
          <a:p>
            <a:r>
              <a:rPr sz="2400" dirty="0">
                <a:latin typeface="Arial Narrow" charset="0"/>
                <a:ea typeface="Arial Narrow" charset="0"/>
                <a:cs typeface="Arial Narrow" charset="0"/>
              </a:rPr>
              <a:t>www.</a:t>
            </a:r>
            <a:r>
              <a:rPr lang="en-US" sz="2400" dirty="0">
                <a:latin typeface="Arial Narrow" charset="0"/>
                <a:ea typeface="Arial Narrow" charset="0"/>
                <a:cs typeface="Arial Narrow" charset="0"/>
              </a:rPr>
              <a:t>grans.hse.ru</a:t>
            </a:r>
            <a:endParaRPr sz="2400" dirty="0">
              <a:latin typeface="Arial Narrow" charset="0"/>
              <a:ea typeface="Arial Narrow" charset="0"/>
              <a:cs typeface="Arial Narrow" charset="0"/>
            </a:endParaRPr>
          </a:p>
        </p:txBody>
      </p:sp>
      <p:sp>
        <p:nvSpPr>
          <p:cNvPr id="167" name="Телефон.: +Х (ХХХ) ХХХ ХХХХ"/>
          <p:cNvSpPr txBox="1"/>
          <p:nvPr/>
        </p:nvSpPr>
        <p:spPr>
          <a:xfrm>
            <a:off x="4245235" y="9263614"/>
            <a:ext cx="3367028" cy="50612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67735" tIns="67735" rIns="67735" bIns="67735" anchor="ctr">
            <a:spAutoFit/>
          </a:bodyPr>
          <a:lstStyle>
            <a:lvl1pPr algn="l" defTabSz="457200">
              <a:defRPr sz="1800">
                <a:solidFill>
                  <a:srgbClr val="FFFFFF"/>
                </a:solidFill>
                <a:latin typeface="+mn-lt"/>
                <a:ea typeface="+mn-ea"/>
                <a:cs typeface="+mn-cs"/>
                <a:sym typeface="Arial Narrow"/>
              </a:defRPr>
            </a:lvl1pPr>
          </a:lstStyle>
          <a:p>
            <a:pPr algn="ctr"/>
            <a:r>
              <a:rPr lang="en-US" sz="2400" dirty="0"/>
              <a:t>+7 </a:t>
            </a:r>
            <a:r>
              <a:rPr lang="ru-RU" sz="2400" dirty="0"/>
              <a:t>(495) 623</a:t>
            </a:r>
            <a:r>
              <a:rPr lang="en-US" sz="2400" dirty="0"/>
              <a:t>-</a:t>
            </a:r>
            <a:r>
              <a:rPr lang="ru-RU" sz="2400" dirty="0"/>
              <a:t>88</a:t>
            </a:r>
            <a:r>
              <a:rPr lang="en-US" sz="2400" dirty="0"/>
              <a:t>-</a:t>
            </a:r>
            <a:r>
              <a:rPr lang="ru-RU" sz="2400" dirty="0"/>
              <a:t>03</a:t>
            </a:r>
            <a:endParaRPr sz="2400" dirty="0">
              <a:latin typeface="Arial Narrow" charset="0"/>
              <a:ea typeface="Arial Narrow" charset="0"/>
              <a:cs typeface="Arial Narrow" charset="0"/>
            </a:endParaRPr>
          </a:p>
        </p:txBody>
      </p:sp>
      <p:sp>
        <p:nvSpPr>
          <p:cNvPr id="2" name="Объект 1">
            <a:extLst>
              <a:ext uri="{FF2B5EF4-FFF2-40B4-BE49-F238E27FC236}">
                <a16:creationId xmlns:a16="http://schemas.microsoft.com/office/drawing/2014/main" xmlns="" id="{ACCC610A-C3C7-41CC-889C-A8E2C626A21B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1085884" y="1760003"/>
            <a:ext cx="15240467" cy="7104509"/>
          </a:xfrm>
          <a:ln w="12700">
            <a:miter lim="400000"/>
          </a:ln>
        </p:spPr>
        <p:txBody>
          <a:bodyPr lIns="50800" tIns="50800" rIns="50800" bIns="50800" anchor="t" anchorCtr="0">
            <a:spAutoFit/>
          </a:bodyPr>
          <a:lstStyle/>
          <a:p>
            <a:pPr marL="542925" indent="-542925">
              <a:spcAft>
                <a:spcPts val="600"/>
              </a:spcAft>
              <a:buClr>
                <a:schemeClr val="accent5"/>
              </a:buClr>
              <a:buSzPct val="100000"/>
              <a:buFont typeface="Wingdings" panose="05000000000000000000" pitchFamily="2" charset="2"/>
              <a:buChar char="q"/>
            </a:pPr>
            <a:r>
              <a:rPr lang="ru-RU" sz="2600" dirty="0"/>
              <a:t>объединения юридических лиц; </a:t>
            </a:r>
          </a:p>
          <a:p>
            <a:pPr marL="542925" indent="-542925">
              <a:spcAft>
                <a:spcPts val="600"/>
              </a:spcAft>
              <a:buClr>
                <a:schemeClr val="accent5"/>
              </a:buClr>
              <a:buSzPct val="100000"/>
              <a:buFont typeface="Wingdings" panose="05000000000000000000" pitchFamily="2" charset="2"/>
              <a:buChar char="q"/>
            </a:pPr>
            <a:r>
              <a:rPr lang="ru-RU" sz="2600" dirty="0"/>
              <a:t>имеющие документально оформленный стратегический план; </a:t>
            </a:r>
          </a:p>
          <a:p>
            <a:pPr marL="542925" indent="-542925">
              <a:spcAft>
                <a:spcPts val="600"/>
              </a:spcAft>
              <a:buClr>
                <a:schemeClr val="accent5"/>
              </a:buClr>
              <a:buSzPct val="100000"/>
              <a:buFont typeface="Wingdings" panose="05000000000000000000" pitchFamily="2" charset="2"/>
              <a:buChar char="q"/>
            </a:pPr>
            <a:r>
              <a:rPr lang="ru-RU" sz="2600" dirty="0"/>
              <a:t>имеющие более 10 постоянных сотрудников; </a:t>
            </a:r>
          </a:p>
          <a:p>
            <a:pPr marL="542925" indent="-542925">
              <a:spcAft>
                <a:spcPts val="600"/>
              </a:spcAft>
              <a:buClr>
                <a:schemeClr val="accent5"/>
              </a:buClr>
              <a:buSzPct val="100000"/>
              <a:buFont typeface="Wingdings" panose="05000000000000000000" pitchFamily="2" charset="2"/>
              <a:buChar char="q"/>
            </a:pPr>
            <a:r>
              <a:rPr lang="ru-RU" sz="2600" dirty="0"/>
              <a:t>имеющие 4 и более источников финансирования (как внешние, так и внутренние); </a:t>
            </a:r>
          </a:p>
          <a:p>
            <a:pPr marL="542925" indent="-542925">
              <a:spcAft>
                <a:spcPts val="600"/>
              </a:spcAft>
              <a:buClr>
                <a:schemeClr val="accent5"/>
              </a:buClr>
              <a:buSzPct val="100000"/>
              <a:buFont typeface="Wingdings" panose="05000000000000000000" pitchFamily="2" charset="2"/>
              <a:buChar char="q"/>
            </a:pPr>
            <a:r>
              <a:rPr lang="ru-RU" sz="2600" dirty="0"/>
              <a:t>назвавшие в качестве основного источника финансирования субсидии и гранты от властей любого уровня; практикующие разработку проектов и личные встречи с донорами;</a:t>
            </a:r>
          </a:p>
          <a:p>
            <a:pPr marL="542925" indent="-542925">
              <a:spcAft>
                <a:spcPts val="600"/>
              </a:spcAft>
              <a:buClr>
                <a:schemeClr val="accent5"/>
              </a:buClr>
              <a:buSzPct val="100000"/>
              <a:buFont typeface="Wingdings" panose="05000000000000000000" pitchFamily="2" charset="2"/>
              <a:buChar char="q"/>
            </a:pPr>
            <a:r>
              <a:rPr lang="ru-RU" sz="2600" dirty="0"/>
              <a:t>использующие оффлайн- и онлайн-фандрайзинг;</a:t>
            </a:r>
          </a:p>
          <a:p>
            <a:pPr marL="542925" indent="-542925">
              <a:spcAft>
                <a:spcPts val="600"/>
              </a:spcAft>
              <a:buClr>
                <a:schemeClr val="accent5"/>
              </a:buClr>
              <a:buSzPct val="100000"/>
              <a:buFont typeface="Wingdings" panose="05000000000000000000" pitchFamily="2" charset="2"/>
              <a:buChar char="q"/>
            </a:pPr>
            <a:r>
              <a:rPr lang="ru-RU" sz="2600" dirty="0"/>
              <a:t>имеющие средства на создание даже финансовых резервов; </a:t>
            </a:r>
          </a:p>
          <a:p>
            <a:pPr marL="542925" indent="-542925">
              <a:spcAft>
                <a:spcPts val="600"/>
              </a:spcAft>
              <a:buClr>
                <a:schemeClr val="accent5"/>
              </a:buClr>
              <a:buSzPct val="100000"/>
              <a:buFont typeface="Wingdings" panose="05000000000000000000" pitchFamily="2" charset="2"/>
              <a:buChar char="q"/>
            </a:pPr>
            <a:r>
              <a:rPr lang="ru-RU" sz="2600" dirty="0"/>
              <a:t>занимающиеся стратегией и продвижением организации; </a:t>
            </a:r>
          </a:p>
          <a:p>
            <a:pPr marL="542925" indent="-542925">
              <a:spcAft>
                <a:spcPts val="600"/>
              </a:spcAft>
              <a:buClr>
                <a:schemeClr val="accent5"/>
              </a:buClr>
              <a:buSzPct val="100000"/>
              <a:buFont typeface="Wingdings" panose="05000000000000000000" pitchFamily="2" charset="2"/>
              <a:buChar char="q"/>
            </a:pPr>
            <a:r>
              <a:rPr lang="ru-RU" sz="2600" dirty="0"/>
              <a:t>использующие 10 и более документов и методов управления проектами; </a:t>
            </a:r>
          </a:p>
          <a:p>
            <a:pPr marL="542925" indent="-542925">
              <a:spcAft>
                <a:spcPts val="600"/>
              </a:spcAft>
              <a:buClr>
                <a:schemeClr val="accent5"/>
              </a:buClr>
              <a:buSzPct val="100000"/>
              <a:buFont typeface="Wingdings" panose="05000000000000000000" pitchFamily="2" charset="2"/>
              <a:buChar char="q"/>
            </a:pPr>
            <a:r>
              <a:rPr lang="ru-RU" sz="2600" dirty="0"/>
              <a:t>предоставляющие услуги в сфере здравоохранения и научных исследований; </a:t>
            </a:r>
          </a:p>
          <a:p>
            <a:pPr marL="542925" indent="-542925">
              <a:spcAft>
                <a:spcPts val="600"/>
              </a:spcAft>
              <a:buClr>
                <a:schemeClr val="accent5"/>
              </a:buClr>
              <a:buSzPct val="100000"/>
              <a:buFont typeface="Wingdings" panose="05000000000000000000" pitchFamily="2" charset="2"/>
              <a:buChar char="q"/>
            </a:pPr>
            <a:r>
              <a:rPr lang="ru-RU" sz="2600" dirty="0"/>
              <a:t>готовые получить статус исполнителей общественно полезных услуг; </a:t>
            </a:r>
          </a:p>
          <a:p>
            <a:pPr marL="542925" indent="-542925">
              <a:spcAft>
                <a:spcPts val="600"/>
              </a:spcAft>
              <a:buClr>
                <a:schemeClr val="accent5"/>
              </a:buClr>
              <a:buSzPct val="100000"/>
              <a:buFont typeface="Wingdings" panose="05000000000000000000" pitchFamily="2" charset="2"/>
              <a:buChar char="q"/>
            </a:pPr>
            <a:r>
              <a:rPr lang="ru-RU" sz="2600" dirty="0"/>
              <a:t>взаимодействующие с 3 и более субъектами общественной жизни; </a:t>
            </a:r>
          </a:p>
          <a:p>
            <a:pPr marL="542925" indent="-542925">
              <a:spcAft>
                <a:spcPts val="600"/>
              </a:spcAft>
              <a:buClr>
                <a:schemeClr val="accent5"/>
              </a:buClr>
              <a:buSzPct val="100000"/>
              <a:buFont typeface="Wingdings" panose="05000000000000000000" pitchFamily="2" charset="2"/>
              <a:buChar char="q"/>
            </a:pPr>
            <a:r>
              <a:rPr lang="ru-RU" sz="2600" dirty="0"/>
              <a:t>использующие 3 и более элементов информационной открытости; </a:t>
            </a:r>
          </a:p>
          <a:p>
            <a:pPr marL="542925" indent="-542925">
              <a:spcAft>
                <a:spcPts val="600"/>
              </a:spcAft>
              <a:buClr>
                <a:schemeClr val="accent5"/>
              </a:buClr>
              <a:buSzPct val="100000"/>
              <a:buFont typeface="Wingdings" panose="05000000000000000000" pitchFamily="2" charset="2"/>
              <a:buChar char="q"/>
            </a:pPr>
            <a:r>
              <a:rPr lang="ru-RU" sz="2600" dirty="0"/>
              <a:t>испытывающие 5 и более проблем функционирования (особенно – проблемы с помещением)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C2070557-EBCD-4FA9-9106-9702567DBA26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2531165" y="261119"/>
            <a:ext cx="13759203" cy="1099782"/>
          </a:xfrm>
        </p:spPr>
        <p:txBody>
          <a:bodyPr/>
          <a:lstStyle/>
          <a:p>
            <a:r>
              <a:rPr lang="ru-RU" dirty="0"/>
              <a:t>Чаще других используют информационные технологии в своей работе…</a:t>
            </a:r>
          </a:p>
        </p:txBody>
      </p:sp>
    </p:spTree>
    <p:extLst>
      <p:ext uri="{BB962C8B-B14F-4D97-AF65-F5344CB8AC3E}">
        <p14:creationId xmlns:p14="http://schemas.microsoft.com/office/powerpoint/2010/main" val="1469875872"/>
      </p:ext>
    </p:extLst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Адрес: ТехтТехтТехтТехтТехтТехтТехтТехтТехтТехтТехтТехтТехт"/>
          <p:cNvSpPr txBox="1"/>
          <p:nvPr/>
        </p:nvSpPr>
        <p:spPr>
          <a:xfrm>
            <a:off x="7889177" y="9263614"/>
            <a:ext cx="8134888" cy="50612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67735" tIns="67735" rIns="67735" bIns="67735" anchor="ctr">
            <a:spAutoFit/>
          </a:bodyPr>
          <a:lstStyle>
            <a:lvl1pPr algn="r" defTabSz="457200">
              <a:defRPr sz="1800">
                <a:solidFill>
                  <a:srgbClr val="FFFFFF"/>
                </a:solidFill>
                <a:latin typeface="+mn-lt"/>
                <a:ea typeface="+mn-ea"/>
                <a:cs typeface="+mn-cs"/>
                <a:sym typeface="Arial Narrow"/>
              </a:defRPr>
            </a:lvl1pPr>
          </a:lstStyle>
          <a:p>
            <a:r>
              <a:rPr lang="ru-RU" sz="2400" dirty="0"/>
              <a:t>101978</a:t>
            </a:r>
            <a:r>
              <a:rPr lang="en-US" sz="2400" dirty="0"/>
              <a:t>, </a:t>
            </a:r>
            <a:r>
              <a:rPr lang="ru-RU" sz="2400" dirty="0"/>
              <a:t>Москва, ул.</a:t>
            </a:r>
            <a:r>
              <a:rPr lang="en-US" sz="2400" dirty="0"/>
              <a:t> </a:t>
            </a:r>
            <a:r>
              <a:rPr lang="ru-RU" sz="2400" dirty="0"/>
              <a:t>Мясницкая, д. 20, к. 519</a:t>
            </a:r>
            <a:endParaRPr sz="2400" dirty="0">
              <a:latin typeface="Arial Narrow" charset="0"/>
              <a:ea typeface="Arial Narrow" charset="0"/>
              <a:cs typeface="Arial Narrow" charset="0"/>
            </a:endParaRPr>
          </a:p>
        </p:txBody>
      </p:sp>
      <p:sp>
        <p:nvSpPr>
          <p:cNvPr id="166" name="www.text"/>
          <p:cNvSpPr txBox="1"/>
          <p:nvPr/>
        </p:nvSpPr>
        <p:spPr>
          <a:xfrm>
            <a:off x="1316197" y="9263614"/>
            <a:ext cx="2198075" cy="50612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67735" tIns="67735" rIns="67735" bIns="67735" anchor="ctr">
            <a:spAutoFit/>
          </a:bodyPr>
          <a:lstStyle>
            <a:lvl1pPr algn="l" defTabSz="457200">
              <a:defRPr sz="1800">
                <a:solidFill>
                  <a:srgbClr val="FFFFFF"/>
                </a:solidFill>
                <a:latin typeface="+mn-lt"/>
                <a:ea typeface="+mn-ea"/>
                <a:cs typeface="+mn-cs"/>
                <a:sym typeface="Arial Narrow"/>
              </a:defRPr>
            </a:lvl1pPr>
          </a:lstStyle>
          <a:p>
            <a:r>
              <a:rPr sz="2400" dirty="0">
                <a:latin typeface="Arial Narrow" charset="0"/>
                <a:ea typeface="Arial Narrow" charset="0"/>
                <a:cs typeface="Arial Narrow" charset="0"/>
              </a:rPr>
              <a:t>www.</a:t>
            </a:r>
            <a:r>
              <a:rPr lang="en-US" sz="2400" dirty="0">
                <a:latin typeface="Arial Narrow" charset="0"/>
                <a:ea typeface="Arial Narrow" charset="0"/>
                <a:cs typeface="Arial Narrow" charset="0"/>
              </a:rPr>
              <a:t>grans.hse.ru</a:t>
            </a:r>
            <a:endParaRPr sz="2400" dirty="0">
              <a:latin typeface="Arial Narrow" charset="0"/>
              <a:ea typeface="Arial Narrow" charset="0"/>
              <a:cs typeface="Arial Narrow" charset="0"/>
            </a:endParaRPr>
          </a:p>
        </p:txBody>
      </p:sp>
      <p:sp>
        <p:nvSpPr>
          <p:cNvPr id="167" name="Телефон.: +Х (ХХХ) ХХХ ХХХХ"/>
          <p:cNvSpPr txBox="1"/>
          <p:nvPr/>
        </p:nvSpPr>
        <p:spPr>
          <a:xfrm>
            <a:off x="4245235" y="9263614"/>
            <a:ext cx="3367028" cy="50612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67735" tIns="67735" rIns="67735" bIns="67735" anchor="ctr">
            <a:spAutoFit/>
          </a:bodyPr>
          <a:lstStyle>
            <a:lvl1pPr algn="l" defTabSz="457200">
              <a:defRPr sz="1800">
                <a:solidFill>
                  <a:srgbClr val="FFFFFF"/>
                </a:solidFill>
                <a:latin typeface="+mn-lt"/>
                <a:ea typeface="+mn-ea"/>
                <a:cs typeface="+mn-cs"/>
                <a:sym typeface="Arial Narrow"/>
              </a:defRPr>
            </a:lvl1pPr>
          </a:lstStyle>
          <a:p>
            <a:pPr algn="ctr"/>
            <a:r>
              <a:rPr lang="en-US" sz="2400" dirty="0"/>
              <a:t>+7 </a:t>
            </a:r>
            <a:r>
              <a:rPr lang="ru-RU" sz="2400" dirty="0"/>
              <a:t>(495) 623</a:t>
            </a:r>
            <a:r>
              <a:rPr lang="en-US" sz="2400" dirty="0"/>
              <a:t>-</a:t>
            </a:r>
            <a:r>
              <a:rPr lang="ru-RU" sz="2400" dirty="0"/>
              <a:t>88</a:t>
            </a:r>
            <a:r>
              <a:rPr lang="en-US" sz="2400" dirty="0"/>
              <a:t>-</a:t>
            </a:r>
            <a:r>
              <a:rPr lang="ru-RU" sz="2400" dirty="0"/>
              <a:t>03</a:t>
            </a:r>
            <a:endParaRPr sz="2400" dirty="0">
              <a:latin typeface="Arial Narrow" charset="0"/>
              <a:ea typeface="Arial Narrow" charset="0"/>
              <a:cs typeface="Arial Narrow" charset="0"/>
            </a:endParaRPr>
          </a:p>
        </p:txBody>
      </p:sp>
      <p:sp>
        <p:nvSpPr>
          <p:cNvPr id="2" name="Объект 1">
            <a:extLst>
              <a:ext uri="{FF2B5EF4-FFF2-40B4-BE49-F238E27FC236}">
                <a16:creationId xmlns:a16="http://schemas.microsoft.com/office/drawing/2014/main" xmlns="" id="{ACCC610A-C3C7-41CC-889C-A8E2C626A21B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1085885" y="1933834"/>
            <a:ext cx="15204484" cy="6842899"/>
          </a:xfrm>
          <a:ln w="12700">
            <a:miter lim="400000"/>
          </a:ln>
        </p:spPr>
        <p:txBody>
          <a:bodyPr wrap="square" lIns="50800" tIns="50800" rIns="50800" bIns="50800" anchor="t" anchorCtr="0">
            <a:spAutoFit/>
          </a:bodyPr>
          <a:lstStyle/>
          <a:p>
            <a:pPr marL="542925" indent="-542925">
              <a:spcAft>
                <a:spcPts val="600"/>
              </a:spcAft>
              <a:buClr>
                <a:schemeClr val="accent5"/>
              </a:buClr>
              <a:buSzPct val="100000"/>
              <a:buFont typeface="Wingdings" panose="05000000000000000000" pitchFamily="2" charset="2"/>
              <a:buChar char="q"/>
            </a:pPr>
            <a:r>
              <a:rPr lang="ru-RU" sz="2800" dirty="0"/>
              <a:t>религиозные организации; </a:t>
            </a:r>
          </a:p>
          <a:p>
            <a:pPr marL="542925" indent="-542925">
              <a:spcAft>
                <a:spcPts val="600"/>
              </a:spcAft>
              <a:buClr>
                <a:schemeClr val="accent5"/>
              </a:buClr>
              <a:buSzPct val="100000"/>
              <a:buFont typeface="Wingdings" panose="05000000000000000000" pitchFamily="2" charset="2"/>
              <a:buChar char="q"/>
            </a:pPr>
            <a:r>
              <a:rPr lang="ru-RU" sz="2800" dirty="0"/>
              <a:t>не имеющие стратегического плана; </a:t>
            </a:r>
          </a:p>
          <a:p>
            <a:pPr marL="542925" indent="-542925">
              <a:spcAft>
                <a:spcPts val="600"/>
              </a:spcAft>
              <a:buClr>
                <a:schemeClr val="accent5"/>
              </a:buClr>
              <a:buSzPct val="100000"/>
              <a:buFont typeface="Wingdings" panose="05000000000000000000" pitchFamily="2" charset="2"/>
              <a:buChar char="q"/>
            </a:pPr>
            <a:r>
              <a:rPr lang="ru-RU" sz="2800" dirty="0"/>
              <a:t>не имеющие источников финансирования; </a:t>
            </a:r>
          </a:p>
          <a:p>
            <a:pPr marL="542925" indent="-542925">
              <a:spcAft>
                <a:spcPts val="600"/>
              </a:spcAft>
              <a:buClr>
                <a:schemeClr val="accent5"/>
              </a:buClr>
              <a:buSzPct val="100000"/>
              <a:buFont typeface="Wingdings" panose="05000000000000000000" pitchFamily="2" charset="2"/>
              <a:buChar char="q"/>
            </a:pPr>
            <a:r>
              <a:rPr lang="ru-RU" sz="2800" dirty="0"/>
              <a:t>не занимающиеся фандрайзингом; </a:t>
            </a:r>
          </a:p>
          <a:p>
            <a:pPr marL="542925" indent="-542925">
              <a:spcAft>
                <a:spcPts val="600"/>
              </a:spcAft>
              <a:buClr>
                <a:schemeClr val="accent5"/>
              </a:buClr>
              <a:buSzPct val="100000"/>
              <a:buFont typeface="Wingdings" panose="05000000000000000000" pitchFamily="2" charset="2"/>
              <a:buChar char="q"/>
            </a:pPr>
            <a:r>
              <a:rPr lang="ru-RU" sz="2800" dirty="0"/>
              <a:t>не имеющие доходов; </a:t>
            </a:r>
          </a:p>
          <a:p>
            <a:pPr marL="542925" indent="-542925">
              <a:spcAft>
                <a:spcPts val="600"/>
              </a:spcAft>
              <a:buClr>
                <a:schemeClr val="accent5"/>
              </a:buClr>
              <a:buSzPct val="100000"/>
              <a:buFont typeface="Wingdings" panose="05000000000000000000" pitchFamily="2" charset="2"/>
              <a:buChar char="q"/>
            </a:pPr>
            <a:r>
              <a:rPr lang="ru-RU" sz="2800" dirty="0"/>
              <a:t>находящиеся под угрозой закрытия из-за недостатка средств; </a:t>
            </a:r>
          </a:p>
          <a:p>
            <a:pPr marL="542925" indent="-542925">
              <a:spcAft>
                <a:spcPts val="600"/>
              </a:spcAft>
              <a:buClr>
                <a:schemeClr val="accent5"/>
              </a:buClr>
              <a:buSzPct val="100000"/>
              <a:buFont typeface="Wingdings" panose="05000000000000000000" pitchFamily="2" charset="2"/>
              <a:buChar char="q"/>
            </a:pPr>
            <a:r>
              <a:rPr lang="ru-RU" sz="2800" dirty="0"/>
              <a:t>считающие невозможным применение маркетинговых подходов в некоммерческом секторе; </a:t>
            </a:r>
          </a:p>
          <a:p>
            <a:pPr marL="542925" indent="-542925">
              <a:spcAft>
                <a:spcPts val="600"/>
              </a:spcAft>
              <a:buClr>
                <a:schemeClr val="accent5"/>
              </a:buClr>
              <a:buSzPct val="100000"/>
              <a:buFont typeface="Wingdings" panose="05000000000000000000" pitchFamily="2" charset="2"/>
              <a:buChar char="q"/>
            </a:pPr>
            <a:r>
              <a:rPr lang="ru-RU" sz="2800" dirty="0"/>
              <a:t>не использующие или использующие менее 5 документов и методов управления проектами; </a:t>
            </a:r>
          </a:p>
          <a:p>
            <a:pPr marL="542925" indent="-542925">
              <a:spcAft>
                <a:spcPts val="600"/>
              </a:spcAft>
              <a:buClr>
                <a:schemeClr val="accent5"/>
              </a:buClr>
              <a:buSzPct val="100000"/>
              <a:buFont typeface="Wingdings" panose="05000000000000000000" pitchFamily="2" charset="2"/>
              <a:buChar char="q"/>
            </a:pPr>
            <a:r>
              <a:rPr lang="ru-RU" sz="2800" dirty="0"/>
              <a:t>не готовые получить статус исполнителей общественно полезных услуг; </a:t>
            </a:r>
          </a:p>
          <a:p>
            <a:pPr marL="542925" indent="-542925">
              <a:spcAft>
                <a:spcPts val="600"/>
              </a:spcAft>
              <a:buClr>
                <a:schemeClr val="accent5"/>
              </a:buClr>
              <a:buSzPct val="100000"/>
              <a:buFont typeface="Wingdings" panose="05000000000000000000" pitchFamily="2" charset="2"/>
              <a:buChar char="q"/>
            </a:pPr>
            <a:r>
              <a:rPr lang="ru-RU" sz="2800" dirty="0"/>
              <a:t>не взаимодействующие или взаимодействующие с 1-2 субъектами общественной жизни; </a:t>
            </a:r>
          </a:p>
          <a:p>
            <a:pPr marL="542925" indent="-542925">
              <a:spcAft>
                <a:spcPts val="600"/>
              </a:spcAft>
              <a:buClr>
                <a:schemeClr val="accent5"/>
              </a:buClr>
              <a:buSzPct val="100000"/>
              <a:buFont typeface="Wingdings" panose="05000000000000000000" pitchFamily="2" charset="2"/>
              <a:buChar char="q"/>
            </a:pPr>
            <a:r>
              <a:rPr lang="ru-RU" sz="2800" dirty="0"/>
              <a:t>не использующие или использующие 1-2 элемента информационной открытости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C2070557-EBCD-4FA9-9106-9702567DBA26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2531165" y="261119"/>
            <a:ext cx="13759203" cy="1099782"/>
          </a:xfrm>
        </p:spPr>
        <p:txBody>
          <a:bodyPr/>
          <a:lstStyle/>
          <a:p>
            <a:r>
              <a:rPr lang="ru-RU" dirty="0"/>
              <a:t>Чаще других </a:t>
            </a:r>
            <a:r>
              <a:rPr lang="ru-RU" dirty="0">
                <a:solidFill>
                  <a:schemeClr val="accent5"/>
                </a:solidFill>
              </a:rPr>
              <a:t>НЕ</a:t>
            </a:r>
            <a:r>
              <a:rPr lang="ru-RU" dirty="0"/>
              <a:t> используют информационные технологии в своей работе…</a:t>
            </a:r>
          </a:p>
        </p:txBody>
      </p:sp>
    </p:spTree>
    <p:extLst>
      <p:ext uri="{BB962C8B-B14F-4D97-AF65-F5344CB8AC3E}">
        <p14:creationId xmlns:p14="http://schemas.microsoft.com/office/powerpoint/2010/main" val="3266856331"/>
      </p:ext>
    </p:extLst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Адрес: ТехтТехтТехтТехтТехтТехтТехтТехтТехтТехтТехтТехтТехт"/>
          <p:cNvSpPr txBox="1"/>
          <p:nvPr/>
        </p:nvSpPr>
        <p:spPr>
          <a:xfrm>
            <a:off x="7889177" y="9263614"/>
            <a:ext cx="8134888" cy="50612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67735" tIns="67735" rIns="67735" bIns="67735" anchor="ctr">
            <a:spAutoFit/>
          </a:bodyPr>
          <a:lstStyle>
            <a:lvl1pPr algn="r" defTabSz="457200">
              <a:defRPr sz="1800">
                <a:solidFill>
                  <a:srgbClr val="FFFFFF"/>
                </a:solidFill>
                <a:latin typeface="+mn-lt"/>
                <a:ea typeface="+mn-ea"/>
                <a:cs typeface="+mn-cs"/>
                <a:sym typeface="Arial Narrow"/>
              </a:defRPr>
            </a:lvl1pPr>
          </a:lstStyle>
          <a:p>
            <a:r>
              <a:rPr lang="ru-RU" sz="2400" dirty="0"/>
              <a:t>101978</a:t>
            </a:r>
            <a:r>
              <a:rPr lang="en-US" sz="2400" dirty="0"/>
              <a:t>, </a:t>
            </a:r>
            <a:r>
              <a:rPr lang="ru-RU" sz="2400" dirty="0"/>
              <a:t>Москва, ул.</a:t>
            </a:r>
            <a:r>
              <a:rPr lang="en-US" sz="2400" dirty="0"/>
              <a:t> </a:t>
            </a:r>
            <a:r>
              <a:rPr lang="ru-RU" sz="2400" dirty="0"/>
              <a:t>Мясницкая, д. 20, к. 519</a:t>
            </a:r>
            <a:endParaRPr sz="2400" dirty="0">
              <a:latin typeface="Arial Narrow" charset="0"/>
              <a:ea typeface="Arial Narrow" charset="0"/>
              <a:cs typeface="Arial Narrow" charset="0"/>
            </a:endParaRPr>
          </a:p>
        </p:txBody>
      </p:sp>
      <p:sp>
        <p:nvSpPr>
          <p:cNvPr id="166" name="www.text"/>
          <p:cNvSpPr txBox="1"/>
          <p:nvPr/>
        </p:nvSpPr>
        <p:spPr>
          <a:xfrm>
            <a:off x="1316197" y="9263614"/>
            <a:ext cx="2198075" cy="50612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67735" tIns="67735" rIns="67735" bIns="67735" anchor="ctr">
            <a:spAutoFit/>
          </a:bodyPr>
          <a:lstStyle>
            <a:lvl1pPr algn="l" defTabSz="457200">
              <a:defRPr sz="1800">
                <a:solidFill>
                  <a:srgbClr val="FFFFFF"/>
                </a:solidFill>
                <a:latin typeface="+mn-lt"/>
                <a:ea typeface="+mn-ea"/>
                <a:cs typeface="+mn-cs"/>
                <a:sym typeface="Arial Narrow"/>
              </a:defRPr>
            </a:lvl1pPr>
          </a:lstStyle>
          <a:p>
            <a:r>
              <a:rPr sz="2400" dirty="0">
                <a:latin typeface="Arial Narrow" charset="0"/>
                <a:ea typeface="Arial Narrow" charset="0"/>
                <a:cs typeface="Arial Narrow" charset="0"/>
              </a:rPr>
              <a:t>www.</a:t>
            </a:r>
            <a:r>
              <a:rPr lang="en-US" sz="2400" dirty="0">
                <a:latin typeface="Arial Narrow" charset="0"/>
                <a:ea typeface="Arial Narrow" charset="0"/>
                <a:cs typeface="Arial Narrow" charset="0"/>
              </a:rPr>
              <a:t>grans.hse.ru</a:t>
            </a:r>
            <a:endParaRPr sz="2400" dirty="0">
              <a:latin typeface="Arial Narrow" charset="0"/>
              <a:ea typeface="Arial Narrow" charset="0"/>
              <a:cs typeface="Arial Narrow" charset="0"/>
            </a:endParaRPr>
          </a:p>
        </p:txBody>
      </p:sp>
      <p:sp>
        <p:nvSpPr>
          <p:cNvPr id="167" name="Телефон.: +Х (ХХХ) ХХХ ХХХХ"/>
          <p:cNvSpPr txBox="1"/>
          <p:nvPr/>
        </p:nvSpPr>
        <p:spPr>
          <a:xfrm>
            <a:off x="4245235" y="9263614"/>
            <a:ext cx="3367028" cy="50612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67735" tIns="67735" rIns="67735" bIns="67735" anchor="ctr">
            <a:spAutoFit/>
          </a:bodyPr>
          <a:lstStyle>
            <a:lvl1pPr algn="l" defTabSz="457200">
              <a:defRPr sz="1800">
                <a:solidFill>
                  <a:srgbClr val="FFFFFF"/>
                </a:solidFill>
                <a:latin typeface="+mn-lt"/>
                <a:ea typeface="+mn-ea"/>
                <a:cs typeface="+mn-cs"/>
                <a:sym typeface="Arial Narrow"/>
              </a:defRPr>
            </a:lvl1pPr>
          </a:lstStyle>
          <a:p>
            <a:pPr algn="ctr"/>
            <a:r>
              <a:rPr lang="en-US" sz="2400" dirty="0"/>
              <a:t>+7 </a:t>
            </a:r>
            <a:r>
              <a:rPr lang="ru-RU" sz="2400" dirty="0"/>
              <a:t>(495) 623</a:t>
            </a:r>
            <a:r>
              <a:rPr lang="en-US" sz="2400" dirty="0"/>
              <a:t>-</a:t>
            </a:r>
            <a:r>
              <a:rPr lang="ru-RU" sz="2400" dirty="0"/>
              <a:t>88</a:t>
            </a:r>
            <a:r>
              <a:rPr lang="en-US" sz="2400" dirty="0"/>
              <a:t>-</a:t>
            </a:r>
            <a:r>
              <a:rPr lang="ru-RU" sz="2400" dirty="0"/>
              <a:t>03</a:t>
            </a:r>
            <a:endParaRPr sz="2400" dirty="0">
              <a:latin typeface="Arial Narrow" charset="0"/>
              <a:ea typeface="Arial Narrow" charset="0"/>
              <a:cs typeface="Arial Narrow" charset="0"/>
            </a:endParaRPr>
          </a:p>
        </p:txBody>
      </p:sp>
      <p:sp>
        <p:nvSpPr>
          <p:cNvPr id="2" name="Объект 1">
            <a:extLst>
              <a:ext uri="{FF2B5EF4-FFF2-40B4-BE49-F238E27FC236}">
                <a16:creationId xmlns:a16="http://schemas.microsoft.com/office/drawing/2014/main" xmlns="" id="{ACCC610A-C3C7-41CC-889C-A8E2C626A21B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1085885" y="1664697"/>
            <a:ext cx="15204484" cy="7550785"/>
          </a:xfrm>
          <a:ln w="12700">
            <a:miter lim="400000"/>
          </a:ln>
        </p:spPr>
        <p:txBody>
          <a:bodyPr wrap="square" lIns="50800" tIns="50800" rIns="50800" bIns="50800" anchor="t" anchorCtr="0">
            <a:spAutoFit/>
          </a:bodyPr>
          <a:lstStyle/>
          <a:p>
            <a:pPr marL="542925" indent="-542925">
              <a:spcAft>
                <a:spcPts val="600"/>
              </a:spcAft>
              <a:buClr>
                <a:schemeClr val="accent5"/>
              </a:buClr>
              <a:buSzPct val="100000"/>
              <a:buFont typeface="Wingdings" panose="05000000000000000000" pitchFamily="2" charset="2"/>
              <a:buChar char="q"/>
            </a:pPr>
            <a:r>
              <a:rPr lang="ru-RU" sz="2300" dirty="0"/>
              <a:t>фонды; </a:t>
            </a:r>
          </a:p>
          <a:p>
            <a:pPr marL="542925" indent="-542925">
              <a:spcAft>
                <a:spcPts val="600"/>
              </a:spcAft>
              <a:buClr>
                <a:schemeClr val="accent5"/>
              </a:buClr>
              <a:buSzPct val="100000"/>
              <a:buFont typeface="Wingdings" panose="05000000000000000000" pitchFamily="2" charset="2"/>
              <a:buChar char="q"/>
            </a:pPr>
            <a:r>
              <a:rPr lang="ru-RU" sz="2300" dirty="0"/>
              <a:t>социально ориентированные и благотворительные НКО; </a:t>
            </a:r>
          </a:p>
          <a:p>
            <a:pPr marL="542925" indent="-542925">
              <a:spcAft>
                <a:spcPts val="600"/>
              </a:spcAft>
              <a:buClr>
                <a:schemeClr val="accent5"/>
              </a:buClr>
              <a:buSzPct val="100000"/>
              <a:buFont typeface="Wingdings" panose="05000000000000000000" pitchFamily="2" charset="2"/>
              <a:buChar char="q"/>
            </a:pPr>
            <a:r>
              <a:rPr lang="ru-RU" sz="2300" dirty="0"/>
              <a:t>привлекающие 20-49 добровольцев; </a:t>
            </a:r>
          </a:p>
          <a:p>
            <a:pPr marL="542925" indent="-542925">
              <a:spcAft>
                <a:spcPts val="600"/>
              </a:spcAft>
              <a:buClr>
                <a:schemeClr val="accent5"/>
              </a:buClr>
              <a:buSzPct val="100000"/>
              <a:buFont typeface="Wingdings" panose="05000000000000000000" pitchFamily="2" charset="2"/>
              <a:buChar char="q"/>
            </a:pPr>
            <a:r>
              <a:rPr lang="ru-RU" sz="2300" dirty="0"/>
              <a:t>имеющие 4 и более источника финансирования (как внешние, так и внутренние); </a:t>
            </a:r>
          </a:p>
          <a:p>
            <a:pPr marL="542925" indent="-542925">
              <a:spcAft>
                <a:spcPts val="600"/>
              </a:spcAft>
              <a:buClr>
                <a:schemeClr val="accent5"/>
              </a:buClr>
              <a:buSzPct val="100000"/>
              <a:buFont typeface="Wingdings" panose="05000000000000000000" pitchFamily="2" charset="2"/>
              <a:buChar char="q"/>
            </a:pPr>
            <a:r>
              <a:rPr lang="ru-RU" sz="2300" dirty="0"/>
              <a:t>назвавшие в качестве основного источника финансирования субсидии и гранты от властей любого уровня; </a:t>
            </a:r>
          </a:p>
          <a:p>
            <a:pPr marL="542925" indent="-542925">
              <a:spcAft>
                <a:spcPts val="600"/>
              </a:spcAft>
              <a:buClr>
                <a:schemeClr val="accent5"/>
              </a:buClr>
              <a:buSzPct val="100000"/>
              <a:buFont typeface="Wingdings" panose="05000000000000000000" pitchFamily="2" charset="2"/>
              <a:buChar char="q"/>
            </a:pPr>
            <a:r>
              <a:rPr lang="ru-RU" sz="2300" dirty="0"/>
              <a:t>практикующие разработку проектов на конкурсы и личные встречи с донорами; </a:t>
            </a:r>
          </a:p>
          <a:p>
            <a:pPr marL="542925" indent="-542925">
              <a:spcAft>
                <a:spcPts val="600"/>
              </a:spcAft>
              <a:buClr>
                <a:schemeClr val="accent5"/>
              </a:buClr>
              <a:buSzPct val="100000"/>
              <a:buFont typeface="Wingdings" panose="05000000000000000000" pitchFamily="2" charset="2"/>
              <a:buChar char="q"/>
            </a:pPr>
            <a:r>
              <a:rPr lang="ru-RU" sz="2300" dirty="0"/>
              <a:t>применяющие оффлайн и онлайн фандрайзинг; </a:t>
            </a:r>
          </a:p>
          <a:p>
            <a:pPr marL="542925" indent="-542925">
              <a:spcAft>
                <a:spcPts val="600"/>
              </a:spcAft>
              <a:buClr>
                <a:schemeClr val="accent5"/>
              </a:buClr>
              <a:buSzPct val="100000"/>
              <a:buFont typeface="Wingdings" panose="05000000000000000000" pitchFamily="2" charset="2"/>
              <a:buChar char="q"/>
            </a:pPr>
            <a:r>
              <a:rPr lang="ru-RU" sz="2300" dirty="0"/>
              <a:t>занимающиеся продвижением и стратегией организации; </a:t>
            </a:r>
          </a:p>
          <a:p>
            <a:pPr marL="542925" indent="-542925">
              <a:spcAft>
                <a:spcPts val="600"/>
              </a:spcAft>
              <a:buClr>
                <a:schemeClr val="accent5"/>
              </a:buClr>
              <a:buSzPct val="100000"/>
              <a:buFont typeface="Wingdings" panose="05000000000000000000" pitchFamily="2" charset="2"/>
              <a:buChar char="q"/>
            </a:pPr>
            <a:r>
              <a:rPr lang="ru-RU" sz="2300" dirty="0"/>
              <a:t>разрабатывающие шаблоны, регламентирующие процессы управления проектами вплоть до внедрения ИСУП; </a:t>
            </a:r>
          </a:p>
          <a:p>
            <a:pPr marL="542925" indent="-542925">
              <a:spcAft>
                <a:spcPts val="600"/>
              </a:spcAft>
              <a:buClr>
                <a:schemeClr val="accent5"/>
              </a:buClr>
              <a:buSzPct val="100000"/>
              <a:buFont typeface="Wingdings" panose="05000000000000000000" pitchFamily="2" charset="2"/>
              <a:buChar char="q"/>
            </a:pPr>
            <a:r>
              <a:rPr lang="ru-RU" sz="2300" dirty="0"/>
              <a:t>использующие 10-15 документов и методов управления проектами; </a:t>
            </a:r>
          </a:p>
          <a:p>
            <a:pPr marL="542925" indent="-542925">
              <a:spcAft>
                <a:spcPts val="600"/>
              </a:spcAft>
              <a:buClr>
                <a:schemeClr val="accent5"/>
              </a:buClr>
              <a:buSzPct val="100000"/>
              <a:buFont typeface="Wingdings" panose="05000000000000000000" pitchFamily="2" charset="2"/>
              <a:buChar char="q"/>
            </a:pPr>
            <a:r>
              <a:rPr lang="ru-RU" sz="2300" dirty="0"/>
              <a:t>предоставляющие услуги в сфере здравоохранения, физкультуры и спорта; </a:t>
            </a:r>
          </a:p>
          <a:p>
            <a:pPr marL="542925" indent="-542925">
              <a:spcAft>
                <a:spcPts val="600"/>
              </a:spcAft>
              <a:buClr>
                <a:schemeClr val="accent5"/>
              </a:buClr>
              <a:buSzPct val="100000"/>
              <a:buFont typeface="Wingdings" panose="05000000000000000000" pitchFamily="2" charset="2"/>
              <a:buChar char="q"/>
            </a:pPr>
            <a:r>
              <a:rPr lang="ru-RU" sz="2300" dirty="0"/>
              <a:t>готовые войти в реестр поставщиков социальных услуг и получить статус исполнителя общественно полезных услуг; </a:t>
            </a:r>
          </a:p>
          <a:p>
            <a:pPr marL="542925" indent="-542925">
              <a:spcAft>
                <a:spcPts val="600"/>
              </a:spcAft>
              <a:buClr>
                <a:schemeClr val="accent5"/>
              </a:buClr>
              <a:buSzPct val="100000"/>
              <a:buFont typeface="Wingdings" panose="05000000000000000000" pitchFamily="2" charset="2"/>
              <a:buChar char="q"/>
            </a:pPr>
            <a:r>
              <a:rPr lang="ru-RU" sz="2300" dirty="0"/>
              <a:t>взаимодействующие с 5 и более субъектами общественной среды; </a:t>
            </a:r>
          </a:p>
          <a:p>
            <a:pPr marL="542925" indent="-542925">
              <a:spcAft>
                <a:spcPts val="600"/>
              </a:spcAft>
              <a:buClr>
                <a:schemeClr val="accent5"/>
              </a:buClr>
              <a:buSzPct val="100000"/>
              <a:buFont typeface="Wingdings" panose="05000000000000000000" pitchFamily="2" charset="2"/>
              <a:buChar char="q"/>
            </a:pPr>
            <a:r>
              <a:rPr lang="ru-RU" sz="2300" dirty="0"/>
              <a:t>использующие 5 и более элементов информационной активности; </a:t>
            </a:r>
          </a:p>
          <a:p>
            <a:pPr marL="542925" indent="-542925">
              <a:spcAft>
                <a:spcPts val="600"/>
              </a:spcAft>
              <a:buClr>
                <a:schemeClr val="accent5"/>
              </a:buClr>
              <a:buSzPct val="100000"/>
              <a:buFont typeface="Wingdings" panose="05000000000000000000" pitchFamily="2" charset="2"/>
              <a:buChar char="q"/>
            </a:pPr>
            <a:r>
              <a:rPr lang="ru-RU" sz="2300" dirty="0"/>
              <a:t>испытывающие 5 и более проблем функционирования (особенно – проблемы с помещением).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C2070557-EBCD-4FA9-9106-9702567DBA26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2531165" y="261119"/>
            <a:ext cx="13759203" cy="1099782"/>
          </a:xfrm>
        </p:spPr>
        <p:txBody>
          <a:bodyPr/>
          <a:lstStyle/>
          <a:p>
            <a:r>
              <a:rPr lang="ru-RU" dirty="0"/>
              <a:t>Чаще других используют чаты, группы в социальных сетях для сотрудников и/или волонтеров…</a:t>
            </a:r>
          </a:p>
        </p:txBody>
      </p:sp>
    </p:spTree>
    <p:extLst>
      <p:ext uri="{BB962C8B-B14F-4D97-AF65-F5344CB8AC3E}">
        <p14:creationId xmlns:p14="http://schemas.microsoft.com/office/powerpoint/2010/main" val="3086880736"/>
      </p:ext>
    </p:extLst>
  </p:cSld>
  <p:clrMapOvr>
    <a:masterClrMapping/>
  </p:clrMapOvr>
  <p:transition spd="med"/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theme/theme1.xml><?xml version="1.0" encoding="utf-8"?>
<a:theme xmlns:a="http://schemas.openxmlformats.org/drawingml/2006/main" name="Тема1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127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xmlns:r="http://schemas.openxmlformats.org/officeDocument/2006/relationships" r:embed="rId1"/>
          <a:srcRect/>
          <a:tile tx="0" ty="0" sx="100000" sy="100000" flip="none" algn="tl"/>
        </a:blipFill>
        <a:ln w="12700" cap="flat">
          <a:noFill/>
          <a:miter lim="400000"/>
        </a:ln>
        <a:effectLst>
          <a:outerShdw blurRad="38100" dist="25400" dir="5400000" rotWithShape="0">
            <a:srgbClr val="000000">
              <a:alpha val="50000"/>
            </a:srgbClr>
          </a:outerShdw>
        </a:effectLst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j-lt"/>
            <a:ea typeface="+mj-ea"/>
            <a:cs typeface="+mj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6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  <a:extLst>
    <a:ext uri="{05A4C25C-085E-4340-85A3-A5531E510DB2}">
      <thm15:themeFamily xmlns:thm15="http://schemas.microsoft.com/office/thememl/2012/main" xmlns="" name="Тема1" id="{3E850CD7-D642-4566-86C8-CD949AD10A3F}" vid="{D20963E9-2323-4662-AB32-49F16F27B82D}"/>
    </a:ext>
  </a:extLst>
</a:theme>
</file>

<file path=ppt/theme/theme2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Helvetica Light"/>
        <a:ea typeface="Helvetica Light"/>
        <a:cs typeface="Helvetica Light"/>
      </a:majorFont>
      <a:minorFont>
        <a:latin typeface="Arial Narrow"/>
        <a:ea typeface="Arial Narrow"/>
        <a:cs typeface="Arial Narrow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127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xmlns:r="http://schemas.openxmlformats.org/officeDocument/2006/relationships" r:embed="rId1"/>
          <a:srcRect/>
          <a:tile tx="0" ty="0" sx="100000" sy="100000" flip="none" algn="tl"/>
        </a:blipFill>
        <a:ln w="12700" cap="flat">
          <a:noFill/>
          <a:miter lim="400000"/>
        </a:ln>
        <a:effectLst>
          <a:outerShdw blurRad="38100" dist="25400" dir="5400000" rotWithShape="0">
            <a:srgbClr val="000000">
              <a:alpha val="50000"/>
            </a:srgbClr>
          </a:outerShdw>
        </a:effectLst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j-lt"/>
            <a:ea typeface="+mj-ea"/>
            <a:cs typeface="+mj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6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White">
    <a:dk1>
      <a:srgbClr val="000000"/>
    </a:dk1>
    <a:lt1>
      <a:srgbClr val="FFFFFF"/>
    </a:lt1>
    <a:dk2>
      <a:srgbClr val="53585F"/>
    </a:dk2>
    <a:lt2>
      <a:srgbClr val="DCDEE0"/>
    </a:lt2>
    <a:accent1>
      <a:srgbClr val="0365C0"/>
    </a:accent1>
    <a:accent2>
      <a:srgbClr val="00882B"/>
    </a:accent2>
    <a:accent3>
      <a:srgbClr val="DCBD23"/>
    </a:accent3>
    <a:accent4>
      <a:srgbClr val="DE6A10"/>
    </a:accent4>
    <a:accent5>
      <a:srgbClr val="C82506"/>
    </a:accent5>
    <a:accent6>
      <a:srgbClr val="773F9B"/>
    </a:accent6>
    <a:hlink>
      <a:srgbClr val="0000FF"/>
    </a:hlink>
    <a:folHlink>
      <a:srgbClr val="FF00FF"/>
    </a:folHlink>
  </a:clrScheme>
  <a:fontScheme name="Вышка">
    <a:majorFont>
      <a:latin typeface="Arial"/>
      <a:ea typeface="Helvetica Light"/>
      <a:cs typeface="Helvetica Light"/>
    </a:majorFont>
    <a:minorFont>
      <a:latin typeface="Arial"/>
      <a:ea typeface="Arial Narrow"/>
      <a:cs typeface="Arial Narrow"/>
    </a:minorFont>
  </a:fontScheme>
  <a:fmtScheme name="Whit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29999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4999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38100" dist="25400" dir="5400000" rotWithShape="0">
            <a:srgbClr val="000000">
              <a:alpha val="50000"/>
            </a:srgbClr>
          </a:outerShdw>
        </a:effectLst>
      </a:effectStyle>
      <a:effectStyle>
        <a:effectLst>
          <a:outerShdw blurRad="50800" dist="12700" rotWithShape="0">
            <a:srgbClr val="000000">
              <a:alpha val="50000"/>
            </a:srgbClr>
          </a:outerShdw>
        </a:effectLst>
      </a:effectStyle>
      <a:effectStyle>
        <a:effectLst>
          <a:outerShdw blurRad="38100" dist="25400" dir="5400000" rotWithShape="0">
            <a:srgbClr val="000000">
              <a:alpha val="50000"/>
            </a:srgbClr>
          </a:outerShdw>
        </a:effectLst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White">
    <a:dk1>
      <a:srgbClr val="000000"/>
    </a:dk1>
    <a:lt1>
      <a:srgbClr val="FFFFFF"/>
    </a:lt1>
    <a:dk2>
      <a:srgbClr val="53585F"/>
    </a:dk2>
    <a:lt2>
      <a:srgbClr val="DCDEE0"/>
    </a:lt2>
    <a:accent1>
      <a:srgbClr val="0365C0"/>
    </a:accent1>
    <a:accent2>
      <a:srgbClr val="00882B"/>
    </a:accent2>
    <a:accent3>
      <a:srgbClr val="DCBD23"/>
    </a:accent3>
    <a:accent4>
      <a:srgbClr val="DE6A10"/>
    </a:accent4>
    <a:accent5>
      <a:srgbClr val="C82506"/>
    </a:accent5>
    <a:accent6>
      <a:srgbClr val="773F9B"/>
    </a:accent6>
    <a:hlink>
      <a:srgbClr val="0000FF"/>
    </a:hlink>
    <a:folHlink>
      <a:srgbClr val="FF00FF"/>
    </a:folHlink>
  </a:clrScheme>
  <a:fontScheme name="Вышка">
    <a:majorFont>
      <a:latin typeface="Arial"/>
      <a:ea typeface="Helvetica Light"/>
      <a:cs typeface="Helvetica Light"/>
    </a:majorFont>
    <a:minorFont>
      <a:latin typeface="Arial"/>
      <a:ea typeface="Arial Narrow"/>
      <a:cs typeface="Arial Narrow"/>
    </a:minorFont>
  </a:fontScheme>
  <a:fmtScheme name="Whit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29999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4999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38100" dist="25400" dir="5400000" rotWithShape="0">
            <a:srgbClr val="000000">
              <a:alpha val="50000"/>
            </a:srgbClr>
          </a:outerShdw>
        </a:effectLst>
      </a:effectStyle>
      <a:effectStyle>
        <a:effectLst>
          <a:outerShdw blurRad="50800" dist="12700" rotWithShape="0">
            <a:srgbClr val="000000">
              <a:alpha val="50000"/>
            </a:srgbClr>
          </a:outerShdw>
        </a:effectLst>
      </a:effectStyle>
      <a:effectStyle>
        <a:effectLst>
          <a:outerShdw blurRad="38100" dist="25400" dir="5400000" rotWithShape="0">
            <a:srgbClr val="000000">
              <a:alpha val="50000"/>
            </a:srgbClr>
          </a:outerShdw>
        </a:effectLst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White">
    <a:dk1>
      <a:srgbClr val="000000"/>
    </a:dk1>
    <a:lt1>
      <a:srgbClr val="FFFFFF"/>
    </a:lt1>
    <a:dk2>
      <a:srgbClr val="53585F"/>
    </a:dk2>
    <a:lt2>
      <a:srgbClr val="DCDEE0"/>
    </a:lt2>
    <a:accent1>
      <a:srgbClr val="0365C0"/>
    </a:accent1>
    <a:accent2>
      <a:srgbClr val="00882B"/>
    </a:accent2>
    <a:accent3>
      <a:srgbClr val="DCBD23"/>
    </a:accent3>
    <a:accent4>
      <a:srgbClr val="DE6A10"/>
    </a:accent4>
    <a:accent5>
      <a:srgbClr val="C82506"/>
    </a:accent5>
    <a:accent6>
      <a:srgbClr val="773F9B"/>
    </a:accent6>
    <a:hlink>
      <a:srgbClr val="0000FF"/>
    </a:hlink>
    <a:folHlink>
      <a:srgbClr val="FF00FF"/>
    </a:folHlink>
  </a:clrScheme>
  <a:fontScheme name="Вышка">
    <a:majorFont>
      <a:latin typeface="Arial"/>
      <a:ea typeface="Helvetica Light"/>
      <a:cs typeface="Helvetica Light"/>
    </a:majorFont>
    <a:minorFont>
      <a:latin typeface="Arial"/>
      <a:ea typeface="Arial Narrow"/>
      <a:cs typeface="Arial Narrow"/>
    </a:minorFont>
  </a:fontScheme>
  <a:fmtScheme name="Whit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29999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4999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38100" dist="25400" dir="5400000" rotWithShape="0">
            <a:srgbClr val="000000">
              <a:alpha val="50000"/>
            </a:srgbClr>
          </a:outerShdw>
        </a:effectLst>
      </a:effectStyle>
      <a:effectStyle>
        <a:effectLst>
          <a:outerShdw blurRad="50800" dist="12700" rotWithShape="0">
            <a:srgbClr val="000000">
              <a:alpha val="50000"/>
            </a:srgbClr>
          </a:outerShdw>
        </a:effectLst>
      </a:effectStyle>
      <a:effectStyle>
        <a:effectLst>
          <a:outerShdw blurRad="38100" dist="25400" dir="5400000" rotWithShape="0">
            <a:srgbClr val="000000">
              <a:alpha val="50000"/>
            </a:srgbClr>
          </a:outerShdw>
        </a:effectLst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White">
    <a:dk1>
      <a:srgbClr val="000000"/>
    </a:dk1>
    <a:lt1>
      <a:srgbClr val="FFFFFF"/>
    </a:lt1>
    <a:dk2>
      <a:srgbClr val="53585F"/>
    </a:dk2>
    <a:lt2>
      <a:srgbClr val="DCDEE0"/>
    </a:lt2>
    <a:accent1>
      <a:srgbClr val="0365C0"/>
    </a:accent1>
    <a:accent2>
      <a:srgbClr val="00882B"/>
    </a:accent2>
    <a:accent3>
      <a:srgbClr val="DCBD23"/>
    </a:accent3>
    <a:accent4>
      <a:srgbClr val="DE6A10"/>
    </a:accent4>
    <a:accent5>
      <a:srgbClr val="C82506"/>
    </a:accent5>
    <a:accent6>
      <a:srgbClr val="773F9B"/>
    </a:accent6>
    <a:hlink>
      <a:srgbClr val="0000FF"/>
    </a:hlink>
    <a:folHlink>
      <a:srgbClr val="FF00FF"/>
    </a:folHlink>
  </a:clrScheme>
  <a:fontScheme name="Вышка">
    <a:majorFont>
      <a:latin typeface="Arial"/>
      <a:ea typeface="Helvetica Light"/>
      <a:cs typeface="Helvetica Light"/>
    </a:majorFont>
    <a:minorFont>
      <a:latin typeface="Arial"/>
      <a:ea typeface="Arial Narrow"/>
      <a:cs typeface="Arial Narrow"/>
    </a:minorFont>
  </a:fontScheme>
  <a:fmtScheme name="Whit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29999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4999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38100" dist="25400" dir="5400000" rotWithShape="0">
            <a:srgbClr val="000000">
              <a:alpha val="50000"/>
            </a:srgbClr>
          </a:outerShdw>
        </a:effectLst>
      </a:effectStyle>
      <a:effectStyle>
        <a:effectLst>
          <a:outerShdw blurRad="50800" dist="12700" rotWithShape="0">
            <a:srgbClr val="000000">
              <a:alpha val="50000"/>
            </a:srgbClr>
          </a:outerShdw>
        </a:effectLst>
      </a:effectStyle>
      <a:effectStyle>
        <a:effectLst>
          <a:outerShdw blurRad="38100" dist="25400" dir="5400000" rotWithShape="0">
            <a:srgbClr val="000000">
              <a:alpha val="50000"/>
            </a:srgbClr>
          </a:outerShdw>
        </a:effectLst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Тема1</Template>
  <TotalTime>9213</TotalTime>
  <Words>1321</Words>
  <Application>Microsoft Office PowerPoint</Application>
  <PresentationFormat>Произвольный</PresentationFormat>
  <Paragraphs>248</Paragraphs>
  <Slides>16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Тема1</vt:lpstr>
      <vt:lpstr>Как НКО применяют информационные технологии в своей работе?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Kira</dc:creator>
  <cp:lastModifiedBy>User</cp:lastModifiedBy>
  <cp:revision>480</cp:revision>
  <dcterms:modified xsi:type="dcterms:W3CDTF">2019-11-11T21:05:20Z</dcterms:modified>
</cp:coreProperties>
</file>