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603" r:id="rId2"/>
    <p:sldId id="604" r:id="rId3"/>
    <p:sldId id="722" r:id="rId4"/>
    <p:sldId id="723" r:id="rId5"/>
    <p:sldId id="724" r:id="rId6"/>
    <p:sldId id="515" r:id="rId7"/>
    <p:sldId id="738" r:id="rId8"/>
    <p:sldId id="739" r:id="rId9"/>
    <p:sldId id="744" r:id="rId10"/>
    <p:sldId id="745" r:id="rId11"/>
    <p:sldId id="516" r:id="rId12"/>
    <p:sldId id="742" r:id="rId13"/>
    <p:sldId id="743" r:id="rId14"/>
    <p:sldId id="517" r:id="rId15"/>
    <p:sldId id="518" r:id="rId16"/>
    <p:sldId id="737" r:id="rId17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957"/>
    <a:srgbClr val="0000CC"/>
    <a:srgbClr val="1F497D"/>
    <a:srgbClr val="003366"/>
    <a:srgbClr val="D6E6E2"/>
    <a:srgbClr val="006666"/>
    <a:srgbClr val="DBE1E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3703" autoAdjust="0"/>
  </p:normalViewPr>
  <p:slideViewPr>
    <p:cSldViewPr snapToGrid="0" snapToObjects="1">
      <p:cViewPr>
        <p:scale>
          <a:sx n="53" d="100"/>
          <a:sy n="53" d="100"/>
        </p:scale>
        <p:origin x="-426" y="72"/>
      </p:cViewPr>
      <p:guideLst>
        <p:guide orient="horz" pos="3072"/>
        <p:guide pos="54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3154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56641289628324"/>
          <c:y val="0"/>
          <c:w val="0.46256586317622245"/>
          <c:h val="0.96672948062798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Все факторы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Лист1!$A$3:$A$13</c:f>
              <c:strCache>
                <c:ptCount val="11"/>
                <c:pt idx="0">
                  <c:v>Важность тех задач, которые решает организация</c:v>
                </c:pt>
                <c:pt idx="1">
                  <c:v>Энтузиазм сотрудников и добровольцев</c:v>
                </c:pt>
                <c:pt idx="2">
                  <c:v>Лидерские качества руководителей</c:v>
                </c:pt>
                <c:pt idx="3">
                  <c:v>Квалификация персонала</c:v>
                </c:pt>
                <c:pt idx="4">
                  <c:v>Умение привлечь средства</c:v>
                </c:pt>
                <c:pt idx="5">
                  <c:v>Прозрачность деятельности</c:v>
                </c:pt>
                <c:pt idx="6">
                  <c:v>Наличие постоянных спонсоров</c:v>
                </c:pt>
                <c:pt idx="7">
                  <c:v>Связи в государственных и муниципальных органах</c:v>
                </c:pt>
                <c:pt idx="8">
                  <c:v>Состав учредителей</c:v>
                </c:pt>
                <c:pt idx="9">
                  <c:v>Качество менеджмента</c:v>
                </c:pt>
                <c:pt idx="10">
                  <c:v>Затрудняюсь ответить</c:v>
                </c:pt>
              </c:strCache>
            </c:strRef>
          </c:cat>
          <c:val>
            <c:numRef>
              <c:f>Лист1!$B$3:$B$13</c:f>
              <c:numCache>
                <c:formatCode>General</c:formatCode>
                <c:ptCount val="11"/>
                <c:pt idx="0">
                  <c:v>72</c:v>
                </c:pt>
                <c:pt idx="1">
                  <c:v>52</c:v>
                </c:pt>
                <c:pt idx="2">
                  <c:v>44</c:v>
                </c:pt>
                <c:pt idx="3">
                  <c:v>39</c:v>
                </c:pt>
                <c:pt idx="4">
                  <c:v>35</c:v>
                </c:pt>
                <c:pt idx="5">
                  <c:v>33</c:v>
                </c:pt>
                <c:pt idx="6">
                  <c:v>28</c:v>
                </c:pt>
                <c:pt idx="7">
                  <c:v>25</c:v>
                </c:pt>
                <c:pt idx="8">
                  <c:v>22</c:v>
                </c:pt>
                <c:pt idx="9">
                  <c:v>18</c:v>
                </c:pt>
                <c:pt idx="1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D0-4D02-AAB5-9523D68F3210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Основные факторы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Лист1!$A$3:$A$13</c:f>
              <c:strCache>
                <c:ptCount val="11"/>
                <c:pt idx="0">
                  <c:v>Важность тех задач, которые решает организация</c:v>
                </c:pt>
                <c:pt idx="1">
                  <c:v>Энтузиазм сотрудников и добровольцев</c:v>
                </c:pt>
                <c:pt idx="2">
                  <c:v>Лидерские качества руководителей</c:v>
                </c:pt>
                <c:pt idx="3">
                  <c:v>Квалификация персонала</c:v>
                </c:pt>
                <c:pt idx="4">
                  <c:v>Умение привлечь средства</c:v>
                </c:pt>
                <c:pt idx="5">
                  <c:v>Прозрачность деятельности</c:v>
                </c:pt>
                <c:pt idx="6">
                  <c:v>Наличие постоянных спонсоров</c:v>
                </c:pt>
                <c:pt idx="7">
                  <c:v>Связи в государственных и муниципальных органах</c:v>
                </c:pt>
                <c:pt idx="8">
                  <c:v>Состав учредителей</c:v>
                </c:pt>
                <c:pt idx="9">
                  <c:v>Качество менеджмента</c:v>
                </c:pt>
                <c:pt idx="10">
                  <c:v>Затрудняюсь ответить</c:v>
                </c:pt>
              </c:strCache>
            </c:strRef>
          </c:cat>
          <c:val>
            <c:numRef>
              <c:f>Лист1!$C$3:$C$13</c:f>
              <c:numCache>
                <c:formatCode>General</c:formatCode>
                <c:ptCount val="11"/>
                <c:pt idx="0">
                  <c:v>57</c:v>
                </c:pt>
                <c:pt idx="1">
                  <c:v>33</c:v>
                </c:pt>
                <c:pt idx="2">
                  <c:v>24</c:v>
                </c:pt>
                <c:pt idx="3">
                  <c:v>23</c:v>
                </c:pt>
                <c:pt idx="4">
                  <c:v>20</c:v>
                </c:pt>
                <c:pt idx="5">
                  <c:v>14</c:v>
                </c:pt>
                <c:pt idx="6">
                  <c:v>15</c:v>
                </c:pt>
                <c:pt idx="7">
                  <c:v>11</c:v>
                </c:pt>
                <c:pt idx="8">
                  <c:v>12</c:v>
                </c:pt>
                <c:pt idx="9">
                  <c:v>10</c:v>
                </c:pt>
                <c:pt idx="1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D0-4D02-AAB5-9523D68F32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2686336"/>
        <c:axId val="174366720"/>
      </c:barChart>
      <c:valAx>
        <c:axId val="17436672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92686336"/>
        <c:crosses val="autoZero"/>
        <c:crossBetween val="between"/>
      </c:valAx>
      <c:catAx>
        <c:axId val="926863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743667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060247649109939"/>
          <c:w val="0.77436479596315777"/>
          <c:h val="0.705631773347358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explosion val="5"/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97-4EE5-AD74-3ABEF1EA8AF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97-4EE5-AD74-3ABEF1EA8AF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997-4EE5-AD74-3ABEF1EA8AF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997-4EE5-AD74-3ABEF1EA8AF0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997-4EE5-AD74-3ABEF1EA8A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Информационные аутсайдеры (используют 1-2 элемента ИО)</c:v>
                </c:pt>
                <c:pt idx="1">
                  <c:v>Информационные "середняки" (используют 3-5 элементов ИО)</c:v>
                </c:pt>
                <c:pt idx="2">
                  <c:v>Информационные лидеры (используют более 5 элементов ИО)</c:v>
                </c:pt>
                <c:pt idx="3">
                  <c:v>Информационно закрытые (не используют элементы ИО)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</c:v>
                </c:pt>
                <c:pt idx="1">
                  <c:v>34</c:v>
                </c:pt>
                <c:pt idx="2">
                  <c:v>25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997-4EE5-AD74-3ABEF1EA8A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4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987578432523106"/>
          <c:y val="0.18985266141246002"/>
          <c:w val="0.33397445872625603"/>
          <c:h val="0.744541581626263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000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010979562306928"/>
          <c:y val="2.132861223407366E-2"/>
          <c:w val="0.49732553274387614"/>
          <c:h val="0.957342775531852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365C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DCDEE0">
                  <a:lumMod val="9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13D-4EED-A19E-5BE18285E0AB}"/>
              </c:ext>
            </c:extLst>
          </c:dPt>
          <c:dPt>
            <c:idx val="7"/>
            <c:invertIfNegative val="0"/>
            <c:bubble3D val="0"/>
            <c:spPr>
              <a:solidFill>
                <a:srgbClr val="C82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113D-4EED-A19E-5BE18285E0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Чаты, группы в социальных сетях для сотрудников и/или волонтеров</c:v>
                </c:pt>
                <c:pt idx="1">
                  <c:v>Система планирования и постановки задач</c:v>
                </c:pt>
                <c:pt idx="2">
                  <c:v>Облачные, удаленные сервисы хранения общей информации</c:v>
                </c:pt>
                <c:pt idx="3">
                  <c:v>Корпоративные порталы</c:v>
                </c:pt>
                <c:pt idx="4">
                  <c:v>CRM программы (автоматизация комплекса взаимодействия с заказчиками и клиентами)</c:v>
                </c:pt>
                <c:pt idx="5">
                  <c:v>Другое</c:v>
                </c:pt>
                <c:pt idx="6">
                  <c:v>Затрудняюсь ответить</c:v>
                </c:pt>
                <c:pt idx="7">
                  <c:v>Ничего из этого не используется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</c:v>
                </c:pt>
                <c:pt idx="1">
                  <c:v>26</c:v>
                </c:pt>
                <c:pt idx="2">
                  <c:v>16</c:v>
                </c:pt>
                <c:pt idx="3">
                  <c:v>14</c:v>
                </c:pt>
                <c:pt idx="4">
                  <c:v>9</c:v>
                </c:pt>
                <c:pt idx="5">
                  <c:v>1</c:v>
                </c:pt>
                <c:pt idx="6">
                  <c:v>5</c:v>
                </c:pt>
                <c:pt idx="7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03-4526-87AD-07409D03D0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2999680"/>
        <c:axId val="174371328"/>
      </c:barChart>
      <c:catAx>
        <c:axId val="92999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74371328"/>
        <c:crosses val="autoZero"/>
        <c:auto val="1"/>
        <c:lblAlgn val="ctr"/>
        <c:lblOffset val="100"/>
        <c:noMultiLvlLbl val="0"/>
      </c:catAx>
      <c:valAx>
        <c:axId val="17437132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9299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>
          <a:latin typeface="+mj-lt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051673560261039"/>
          <c:y val="2.0386470271652267E-2"/>
          <c:w val="0.4969489126920944"/>
          <c:h val="0.95922705945669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365C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CDEE0">
                  <a:lumMod val="9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FDB-4967-B3BB-571FA5FDD10C}"/>
              </c:ext>
            </c:extLst>
          </c:dPt>
          <c:dPt>
            <c:idx val="6"/>
            <c:invertIfNegative val="0"/>
            <c:bubble3D val="0"/>
            <c:spPr>
              <a:solidFill>
                <a:srgbClr val="C82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FDB-4967-B3BB-571FA5FDD1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Социальные сети
 (Facebook, Одноклассники, Вконтакте и пр.)</c:v>
                </c:pt>
                <c:pt idx="1">
                  <c:v>Сайт</c:v>
                </c:pt>
                <c:pt idx="2">
                  <c:v>E-mail - рассылки</c:v>
                </c:pt>
                <c:pt idx="3">
                  <c:v>Мобильные приложения</c:v>
                </c:pt>
                <c:pt idx="4">
                  <c:v>Платформы для поиска волонтеров</c:v>
                </c:pt>
                <c:pt idx="5">
                  <c:v>Затрудняюсь ответить</c:v>
                </c:pt>
                <c:pt idx="6">
                  <c:v>Ничего из этого не используется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</c:v>
                </c:pt>
                <c:pt idx="1">
                  <c:v>44</c:v>
                </c:pt>
                <c:pt idx="2">
                  <c:v>26</c:v>
                </c:pt>
                <c:pt idx="3">
                  <c:v>16</c:v>
                </c:pt>
                <c:pt idx="4">
                  <c:v>10</c:v>
                </c:pt>
                <c:pt idx="5">
                  <c:v>3</c:v>
                </c:pt>
                <c:pt idx="6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03-4526-87AD-07409D03D0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3049856"/>
        <c:axId val="174373632"/>
      </c:barChart>
      <c:catAx>
        <c:axId val="93049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 anchor="b"/>
          <a:lstStyle/>
          <a:p>
            <a:pPr>
              <a:defRPr/>
            </a:pPr>
            <a:endParaRPr lang="ru-RU"/>
          </a:p>
        </c:txPr>
        <c:crossAx val="174373632"/>
        <c:crosses val="autoZero"/>
        <c:auto val="1"/>
        <c:lblAlgn val="ctr"/>
        <c:lblOffset val="100"/>
        <c:noMultiLvlLbl val="0"/>
      </c:catAx>
      <c:valAx>
        <c:axId val="1743736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9304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193162803967022"/>
          <c:y val="2.1766013639515861E-2"/>
          <c:w val="0.4955037003272752"/>
          <c:h val="0.956467972720968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365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82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0EF5-4F89-8F08-DE5DF13B4CBF}"/>
              </c:ext>
            </c:extLst>
          </c:dPt>
          <c:dPt>
            <c:idx val="5"/>
            <c:invertIfNegative val="0"/>
            <c:bubble3D val="0"/>
            <c:spPr>
              <a:solidFill>
                <a:srgbClr val="DCDEE0">
                  <a:lumMod val="9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EF5-4F89-8F08-DE5DF13B4C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Нет, приобретали всё по полной стоимости, и других НКО, которым удалось скидку получить, не знаю</c:v>
                </c:pt>
                <c:pt idx="1">
                  <c:v>Мы не получали, но знаем, что другие организации с аналогичными нашим видам деятельности такие скидки получали</c:v>
                </c:pt>
                <c:pt idx="2">
                  <c:v>Да, получали скидку для нашей НКО</c:v>
                </c:pt>
                <c:pt idx="3">
                  <c:v>Да, пользовались поддержкой Pro bono волонтеров</c:v>
                </c:pt>
                <c:pt idx="4">
                  <c:v>Другое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</c:v>
                </c:pt>
                <c:pt idx="1">
                  <c:v>12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  <c:pt idx="5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03-4526-87AD-07409D03D0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3079552"/>
        <c:axId val="174753472"/>
      </c:barChart>
      <c:catAx>
        <c:axId val="93079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74753472"/>
        <c:crosses val="autoZero"/>
        <c:auto val="1"/>
        <c:lblAlgn val="ctr"/>
        <c:lblOffset val="100"/>
        <c:noMultiLvlLbl val="0"/>
      </c:catAx>
      <c:valAx>
        <c:axId val="1747534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9307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94493368002224"/>
          <c:y val="2.1211715851680767E-2"/>
          <c:w val="0.48673463745263978"/>
          <c:h val="0.957576568296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365C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C82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4F-4D39-91B4-CDBF10243335}"/>
              </c:ext>
            </c:extLst>
          </c:dPt>
          <c:dPt>
            <c:idx val="8"/>
            <c:invertIfNegative val="0"/>
            <c:bubble3D val="0"/>
            <c:spPr>
              <a:solidFill>
                <a:srgbClr val="DCDEE0">
                  <a:lumMod val="9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4F-4D39-91B4-CDBF102433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Оказывать услуги более эффективно</c:v>
                </c:pt>
                <c:pt idx="1">
                  <c:v>Увеличить сбор средств</c:v>
                </c:pt>
                <c:pt idx="2">
                  <c:v>Развивать профессиональные и личностные качества сотрудников и волонтеров</c:v>
                </c:pt>
                <c:pt idx="3">
                  <c:v>Создавать больше информационных поводов</c:v>
                </c:pt>
                <c:pt idx="4">
                  <c:v>Активнее взаимодействовать с медиа</c:v>
                </c:pt>
                <c:pt idx="5">
                  <c:v>Управлять волонтерами более эффективно</c:v>
                </c:pt>
                <c:pt idx="6">
                  <c:v>Управлять сотрудниками организации более эффективно</c:v>
                </c:pt>
                <c:pt idx="7">
                  <c:v>Ничего дополнительно не сможет сделать</c:v>
                </c:pt>
                <c:pt idx="8">
                  <c:v>Затрудняюсь ответить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</c:v>
                </c:pt>
                <c:pt idx="1">
                  <c:v>28</c:v>
                </c:pt>
                <c:pt idx="2">
                  <c:v>22</c:v>
                </c:pt>
                <c:pt idx="3">
                  <c:v>22</c:v>
                </c:pt>
                <c:pt idx="4">
                  <c:v>19</c:v>
                </c:pt>
                <c:pt idx="5">
                  <c:v>17</c:v>
                </c:pt>
                <c:pt idx="6">
                  <c:v>17</c:v>
                </c:pt>
                <c:pt idx="7">
                  <c:v>16</c:v>
                </c:pt>
                <c:pt idx="8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04F-4D39-91B4-CDBF102433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3152768"/>
        <c:axId val="174757504"/>
      </c:barChart>
      <c:catAx>
        <c:axId val="93152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74757504"/>
        <c:crosses val="autoZero"/>
        <c:auto val="1"/>
        <c:lblAlgn val="ctr"/>
        <c:lblOffset val="100"/>
        <c:noMultiLvlLbl val="0"/>
      </c:catAx>
      <c:valAx>
        <c:axId val="1747575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9315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A8DE-A149-4125-9BD8-1DBACE563BA1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87547-EE65-45A5-813C-96C07F589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9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70364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69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осква, 2017">
            <a:extLst>
              <a:ext uri="{FF2B5EF4-FFF2-40B4-BE49-F238E27FC236}">
                <a16:creationId xmlns:a16="http://schemas.microsoft.com/office/drawing/2014/main" xmlns="" id="{00B3692C-9914-48BA-B04B-5618FA278066}"/>
              </a:ext>
            </a:extLst>
          </p:cNvPr>
          <p:cNvSpPr txBox="1"/>
          <p:nvPr/>
        </p:nvSpPr>
        <p:spPr>
          <a:xfrm>
            <a:off x="6925946" y="8448522"/>
            <a:ext cx="8954039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100" dirty="0">
                <a:latin typeface="+mj-lt"/>
                <a:ea typeface="Arial Narrow" charset="0"/>
                <a:cs typeface="Arial Narrow" charset="0"/>
              </a:rPr>
              <a:t>Москва, 201</a:t>
            </a:r>
            <a:r>
              <a:rPr lang="en-US" sz="2100" dirty="0">
                <a:latin typeface="+mj-lt"/>
                <a:ea typeface="Arial Narrow" charset="0"/>
                <a:cs typeface="Arial Narrow" charset="0"/>
              </a:rPr>
              <a:t>9</a:t>
            </a:r>
            <a:endParaRPr sz="2100" dirty="0">
              <a:latin typeface="+mj-lt"/>
              <a:ea typeface="Arial Narrow" charset="0"/>
              <a:cs typeface="Arial Narrow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48638E-2815-497A-A69E-B1E5AD7C76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5948" y="1112073"/>
            <a:ext cx="8954038" cy="102552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latin typeface="+mj-lt"/>
              </a:defRPr>
            </a:lvl1pPr>
            <a:lvl2pPr>
              <a:defRPr sz="3600"/>
            </a:lvl2pPr>
            <a:lvl3pPr>
              <a:defRPr sz="3000"/>
            </a:lvl3pPr>
            <a:lvl4pPr marL="1333567" indent="0">
              <a:buNone/>
              <a:defRPr sz="3600"/>
            </a:lvl4pPr>
            <a:lvl5pPr marL="1778089" indent="0" algn="l">
              <a:buNone/>
              <a:defRPr kumimoji="0" lang="ru-RU" sz="30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Arial Narrow" charset="0"/>
                <a:ea typeface="Arial Narrow" charset="0"/>
                <a:cs typeface="Arial Narrow" charset="0"/>
                <a:sym typeface="Helvetica Light"/>
              </a:defRPr>
            </a:lvl5pPr>
          </a:lstStyle>
          <a:p>
            <a:pPr lvl="0"/>
            <a:r>
              <a:rPr kumimoji="0" lang="ru-RU" sz="30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Arial Narrow" charset="0"/>
                <a:sym typeface="Helvetica Light"/>
              </a:rPr>
              <a:t>Название подразделения</a:t>
            </a:r>
            <a:endParaRPr lang="ru-RU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AAEDFA8B-246C-45CB-A9EE-F4D3414E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925943" y="2827584"/>
            <a:ext cx="8954039" cy="2960619"/>
          </a:xfrm>
        </p:spPr>
        <p:txBody>
          <a:bodyPr lIns="50400" anchor="b" anchorCtr="0">
            <a:normAutofit/>
          </a:bodyPr>
          <a:lstStyle>
            <a:lvl1pPr algn="l">
              <a:defRPr kumimoji="0" lang="ru-RU" sz="5000" b="1" i="0" u="none" strike="noStrike" cap="all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F9A69367-B962-421C-A778-AAC035DC27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5945" y="6419401"/>
            <a:ext cx="8954038" cy="695325"/>
          </a:xfrm>
        </p:spPr>
        <p:txBody>
          <a:bodyPr>
            <a:normAutofit/>
          </a:bodyPr>
          <a:lstStyle>
            <a:lvl1pPr marL="0" indent="0" algn="l">
              <a:buNone/>
              <a:defRPr kumimoji="0" lang="ru-RU" sz="30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Arial Narrow"/>
              </a:defRPr>
            </a:lvl1pPr>
            <a:lvl5pPr marL="1778089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Прямоугольник">
            <a:extLst>
              <a:ext uri="{FF2B5EF4-FFF2-40B4-BE49-F238E27FC236}">
                <a16:creationId xmlns:a16="http://schemas.microsoft.com/office/drawing/2014/main" xmlns="" id="{31709981-786E-4024-884C-352C893E1532}"/>
              </a:ext>
            </a:extLst>
          </p:cNvPr>
          <p:cNvSpPr/>
          <p:nvPr/>
        </p:nvSpPr>
        <p:spPr>
          <a:xfrm flipH="1">
            <a:off x="0" y="-135186"/>
            <a:ext cx="5415987" cy="10023972"/>
          </a:xfrm>
          <a:prstGeom prst="rect">
            <a:avLst/>
          </a:prstGeom>
          <a:solidFill>
            <a:srgbClr val="2539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0" name="Изображение" descr="Изображение">
            <a:extLst>
              <a:ext uri="{FF2B5EF4-FFF2-40B4-BE49-F238E27FC236}">
                <a16:creationId xmlns:a16="http://schemas.microsoft.com/office/drawing/2014/main" xmlns="" id="{98B6A478-F97B-4332-9136-1D668E9CF357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3919" y="946312"/>
            <a:ext cx="2008149" cy="1936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7632092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7199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15988" y="9245600"/>
            <a:ext cx="49135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7" name="Линия">
            <a:extLst>
              <a:ext uri="{FF2B5EF4-FFF2-40B4-BE49-F238E27FC236}">
                <a16:creationId xmlns:a16="http://schemas.microsoft.com/office/drawing/2014/main" xmlns="" id="{76BCFDCE-5DEE-42CA-8573-6397F0DB9369}"/>
              </a:ext>
            </a:extLst>
          </p:cNvPr>
          <p:cNvSpPr/>
          <p:nvPr userDrawn="1"/>
        </p:nvSpPr>
        <p:spPr>
          <a:xfrm>
            <a:off x="965228" y="1264007"/>
            <a:ext cx="1536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67735" tIns="67735" rIns="67735" bIns="67735" anchor="ctr"/>
          <a:lstStyle/>
          <a:p>
            <a:pPr>
              <a:defRPr sz="2400"/>
            </a:pPr>
            <a:endParaRPr sz="3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801E0-45CB-47FB-95D3-620EB616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075" y="127000"/>
            <a:ext cx="13735621" cy="846936"/>
          </a:xfrm>
        </p:spPr>
        <p:txBody>
          <a:bodyPr>
            <a:noAutofit/>
          </a:bodyPr>
          <a:lstStyle>
            <a:lvl1pPr marL="0" marR="0" indent="0" algn="ctr" defTabSz="77897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4267" b="0" i="0" u="none" strike="noStrike" cap="none" spc="0" normalizeH="0" baseline="0" dirty="0">
                <a:ln>
                  <a:noFill/>
                </a:ln>
                <a:solidFill>
                  <a:srgbClr val="003366"/>
                </a:solidFill>
                <a:effectLst/>
                <a:uFillTx/>
                <a:latin typeface="+mj-lt"/>
                <a:ea typeface="Arial Narrow" charset="0"/>
                <a:cs typeface="Arial" pitchFamily="34" charset="0"/>
                <a:sym typeface="Arial Narrow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E19336B5-F54D-40F5-B0F4-E0D98C5241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52685" y="1181017"/>
            <a:ext cx="13434893" cy="379591"/>
          </a:xfrm>
          <a:ln w="12700">
            <a:miter lim="400000"/>
          </a:ln>
        </p:spPr>
        <p:txBody>
          <a:bodyPr lIns="50800" tIns="50800" rIns="50800" bIns="50800" anchor="t">
            <a:noAutofit/>
          </a:bodyPr>
          <a:lstStyle>
            <a:lvl1pPr marL="0" indent="0" algn="ctr">
              <a:buNone/>
              <a:defRPr kumimoji="0" lang="ru-RU" sz="2667" b="1" normalizeH="0" dirty="0">
                <a:effectLst/>
                <a:cs typeface="Arial" pitchFamily="34" charset="0"/>
              </a:defRPr>
            </a:lvl1pPr>
          </a:lstStyle>
          <a:p>
            <a:pPr lvl="0" algn="ctr"/>
            <a:r>
              <a:rPr lang="ru-RU" dirty="0"/>
              <a:t>Подзаголовок</a:t>
            </a:r>
            <a:endParaRPr lang="en-US" dirty="0"/>
          </a:p>
          <a:p>
            <a:pPr lvl="0" algn="ctr"/>
            <a:r>
              <a:rPr lang="ru-RU" dirty="0"/>
              <a:t>В две строки</a:t>
            </a:r>
            <a:endParaRPr lang="en-US" dirty="0"/>
          </a:p>
          <a:p>
            <a:pPr lvl="0" algn="ctr"/>
            <a:endParaRPr lang="en-US" dirty="0"/>
          </a:p>
          <a:p>
            <a:pPr lvl="0" algn="ctr"/>
            <a:endParaRPr lang="ru-R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BD123D52-5FB0-45BA-8674-465E9037DB8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65229" y="4370412"/>
            <a:ext cx="15240467" cy="22570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pic>
        <p:nvPicPr>
          <p:cNvPr id="11" name="Изображение" descr="Изображение">
            <a:extLst>
              <a:ext uri="{FF2B5EF4-FFF2-40B4-BE49-F238E27FC236}">
                <a16:creationId xmlns:a16="http://schemas.microsoft.com/office/drawing/2014/main" xmlns="" id="{17CF198C-953E-406C-A42E-A3755189A3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80488" y="239926"/>
            <a:ext cx="1137415" cy="85303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5455806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15988" y="9245600"/>
            <a:ext cx="49135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6" name="Изображение" descr="Изображение">
            <a:extLst>
              <a:ext uri="{FF2B5EF4-FFF2-40B4-BE49-F238E27FC236}">
                <a16:creationId xmlns:a16="http://schemas.microsoft.com/office/drawing/2014/main" xmlns="" id="{B988E9A5-F10E-4727-965E-5B923D65CC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89446" y="73939"/>
            <a:ext cx="1200037" cy="900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Линия">
            <a:extLst>
              <a:ext uri="{FF2B5EF4-FFF2-40B4-BE49-F238E27FC236}">
                <a16:creationId xmlns:a16="http://schemas.microsoft.com/office/drawing/2014/main" xmlns="" id="{76BCFDCE-5DEE-42CA-8573-6397F0DB9369}"/>
              </a:ext>
            </a:extLst>
          </p:cNvPr>
          <p:cNvSpPr/>
          <p:nvPr userDrawn="1"/>
        </p:nvSpPr>
        <p:spPr>
          <a:xfrm>
            <a:off x="965230" y="1062839"/>
            <a:ext cx="15240467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67735" tIns="67735" rIns="67735" bIns="67735" anchor="ctr"/>
          <a:lstStyle/>
          <a:p>
            <a:pPr>
              <a:defRPr sz="2400"/>
            </a:pPr>
            <a:endParaRPr sz="3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801E0-45CB-47FB-95D3-620EB616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075" y="127000"/>
            <a:ext cx="13735621" cy="846936"/>
          </a:xfrm>
        </p:spPr>
        <p:txBody>
          <a:bodyPr>
            <a:noAutofit/>
          </a:bodyPr>
          <a:lstStyle>
            <a:lvl1pPr marL="0" marR="0" indent="0" algn="ctr" defTabSz="77897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4267" b="0" i="0" u="none" strike="noStrike" cap="none" spc="0" normalizeH="0" baseline="0" dirty="0">
                <a:ln>
                  <a:noFill/>
                </a:ln>
                <a:solidFill>
                  <a:srgbClr val="003366"/>
                </a:solidFill>
                <a:effectLst/>
                <a:uFillTx/>
                <a:latin typeface="+mj-lt"/>
                <a:ea typeface="Arial Narrow" charset="0"/>
                <a:cs typeface="Arial" pitchFamily="34" charset="0"/>
                <a:sym typeface="Arial Narrow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BD123D52-5FB0-45BA-8674-465E9037DB8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65229" y="4126840"/>
            <a:ext cx="15240467" cy="22570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66580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15988" y="9245600"/>
            <a:ext cx="49135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801E0-45CB-47FB-95D3-620EB616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532" y="3439690"/>
            <a:ext cx="13318169" cy="846936"/>
          </a:xfrm>
        </p:spPr>
        <p:txBody>
          <a:bodyPr>
            <a:noAutofit/>
          </a:bodyPr>
          <a:lstStyle>
            <a:lvl1pPr marL="0" marR="0" indent="0" algn="ctr" defTabSz="77897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5334" b="0" i="0" u="none" strike="noStrike" cap="none" spc="0" normalizeH="0" baseline="0" dirty="0">
                <a:ln>
                  <a:noFill/>
                </a:ln>
                <a:solidFill>
                  <a:srgbClr val="003366"/>
                </a:solidFill>
                <a:effectLst/>
                <a:uFillTx/>
                <a:latin typeface="+mj-lt"/>
                <a:ea typeface="Arial Narrow" charset="0"/>
                <a:cs typeface="Arial" pitchFamily="34" charset="0"/>
                <a:sym typeface="Arial Narrow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xmlns="" id="{17CF198C-953E-406C-A42E-A3755189A3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80488" y="239926"/>
            <a:ext cx="1137415" cy="85303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Линия">
            <a:extLst>
              <a:ext uri="{FF2B5EF4-FFF2-40B4-BE49-F238E27FC236}">
                <a16:creationId xmlns:a16="http://schemas.microsoft.com/office/drawing/2014/main" xmlns="" id="{6709DAA4-BDD1-41E5-9276-B3F083E43C31}"/>
              </a:ext>
            </a:extLst>
          </p:cNvPr>
          <p:cNvSpPr/>
          <p:nvPr userDrawn="1"/>
        </p:nvSpPr>
        <p:spPr>
          <a:xfrm>
            <a:off x="976749" y="1260421"/>
            <a:ext cx="15360469" cy="0"/>
          </a:xfrm>
          <a:prstGeom prst="line">
            <a:avLst/>
          </a:prstGeom>
          <a:ln w="6350">
            <a:solidFill>
              <a:srgbClr val="253957"/>
            </a:solidFill>
            <a:miter lim="400000"/>
          </a:ln>
        </p:spPr>
        <p:txBody>
          <a:bodyPr lIns="81656" tIns="81656" rIns="81656" bIns="81656" anchor="ctr"/>
          <a:lstStyle/>
          <a:p>
            <a:pPr>
              <a:defRPr sz="2400"/>
            </a:pPr>
            <a:endParaRPr sz="6134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901540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 flipH="1">
            <a:off x="1" y="-135186"/>
            <a:ext cx="5415988" cy="10023972"/>
          </a:xfrm>
          <a:prstGeom prst="rect">
            <a:avLst/>
          </a:prstGeom>
          <a:solidFill>
            <a:srgbClr val="253957"/>
          </a:solidFill>
          <a:ln w="12700">
            <a:miter lim="400000"/>
          </a:ln>
        </p:spPr>
        <p:txBody>
          <a:bodyPr lIns="81656" tIns="81656" rIns="81656" bIns="81656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6134" dirty="0"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05177" y="9251951"/>
            <a:ext cx="512977" cy="37959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осква, 2017">
            <a:extLst>
              <a:ext uri="{FF2B5EF4-FFF2-40B4-BE49-F238E27FC236}">
                <a16:creationId xmlns:a16="http://schemas.microsoft.com/office/drawing/2014/main" xmlns="" id="{00B3692C-9914-48BA-B04B-5618FA278066}"/>
              </a:ext>
            </a:extLst>
          </p:cNvPr>
          <p:cNvSpPr txBox="1"/>
          <p:nvPr userDrawn="1"/>
        </p:nvSpPr>
        <p:spPr>
          <a:xfrm>
            <a:off x="6925945" y="8168517"/>
            <a:ext cx="8954039" cy="985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656" tIns="81656" rIns="81656" bIns="81656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5334" dirty="0">
                <a:latin typeface="+mj-lt"/>
                <a:ea typeface="Arial Narrow" charset="0"/>
                <a:cs typeface="Arial Narrow" charset="0"/>
              </a:rPr>
              <a:t>Москва, 201</a:t>
            </a:r>
            <a:r>
              <a:rPr lang="ru-RU" sz="5334" dirty="0">
                <a:latin typeface="+mj-lt"/>
                <a:ea typeface="Arial Narrow" charset="0"/>
                <a:cs typeface="Arial Narrow" charset="0"/>
              </a:rPr>
              <a:t>9</a:t>
            </a:r>
            <a:endParaRPr sz="5334" dirty="0">
              <a:latin typeface="+mj-lt"/>
              <a:ea typeface="Arial Narrow" charset="0"/>
              <a:cs typeface="Arial Narrow" charset="0"/>
            </a:endParaRPr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xmlns="" id="{84288AC7-E6BC-452F-99F7-B34EFDEAA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91107" y="946306"/>
            <a:ext cx="2594326" cy="188127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48638E-2815-497A-A69E-B1E5AD7C76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5949" y="1112075"/>
            <a:ext cx="8954036" cy="1025525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latin typeface="+mj-lt"/>
              </a:defRPr>
            </a:lvl1pPr>
            <a:lvl2pPr>
              <a:defRPr sz="5867"/>
            </a:lvl2pPr>
            <a:lvl3pPr>
              <a:defRPr sz="4800"/>
            </a:lvl3pPr>
            <a:lvl4pPr marL="2143467" indent="0">
              <a:buNone/>
              <a:defRPr sz="5867"/>
            </a:lvl4pPr>
            <a:lvl5pPr marL="2857956" indent="0" algn="l">
              <a:buNone/>
              <a:defRPr kumimoji="0" lang="ru-RU" sz="48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Arial Narrow" charset="0"/>
                <a:ea typeface="Arial Narrow" charset="0"/>
                <a:cs typeface="Arial Narrow" charset="0"/>
                <a:sym typeface="Helvetica Light"/>
              </a:defRPr>
            </a:lvl5pPr>
          </a:lstStyle>
          <a:p>
            <a:pPr lvl="0"/>
            <a:r>
              <a:rPr kumimoji="0" lang="ru-RU" sz="48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Arial Narrow" charset="0"/>
                <a:sym typeface="Helvetica Light"/>
              </a:rPr>
              <a:t>Название подразделения</a:t>
            </a:r>
            <a:endParaRPr lang="ru-RU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AAEDFA8B-246C-45CB-A9EE-F4D3414E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925945" y="2827583"/>
            <a:ext cx="8954039" cy="2960619"/>
          </a:xfrm>
        </p:spPr>
        <p:txBody>
          <a:bodyPr lIns="45568" anchor="b" anchorCtr="0">
            <a:normAutofit/>
          </a:bodyPr>
          <a:lstStyle>
            <a:lvl1pPr algn="l">
              <a:defRPr kumimoji="0" lang="ru-RU" sz="8000" b="1" i="0" u="none" strike="noStrike" cap="all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F9A69367-B962-421C-A778-AAC035DC27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5948" y="6419403"/>
            <a:ext cx="8954036" cy="695324"/>
          </a:xfrm>
        </p:spPr>
        <p:txBody>
          <a:bodyPr>
            <a:normAutofit/>
          </a:bodyPr>
          <a:lstStyle>
            <a:lvl1pPr marL="0" indent="0">
              <a:buNone/>
              <a:defRPr kumimoji="0" lang="ru-RU" sz="48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Arial Narrow"/>
              </a:defRPr>
            </a:lvl1pPr>
            <a:lvl5pPr marL="2857956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тандарт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иния">
            <a:extLst>
              <a:ext uri="{FF2B5EF4-FFF2-40B4-BE49-F238E27FC236}">
                <a16:creationId xmlns:a16="http://schemas.microsoft.com/office/drawing/2014/main" xmlns="" id="{C6156746-25B3-41CE-8AAD-A56D1611299A}"/>
              </a:ext>
            </a:extLst>
          </p:cNvPr>
          <p:cNvSpPr/>
          <p:nvPr userDrawn="1"/>
        </p:nvSpPr>
        <p:spPr>
          <a:xfrm>
            <a:off x="952360" y="1261581"/>
            <a:ext cx="1536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81656" tIns="81656" rIns="81656" bIns="81656" anchor="ctr"/>
          <a:lstStyle/>
          <a:p>
            <a:pPr>
              <a:defRPr sz="2400"/>
            </a:pPr>
            <a:endParaRPr sz="6134" dirty="0">
              <a:latin typeface="+mj-lt"/>
            </a:endParaRPr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xmlns="" id="{1DDB5E55-F0CC-447E-8339-EC35CB861D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04873" y="231098"/>
            <a:ext cx="1137415" cy="85303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E0286F-A3C5-4E1D-A350-8EF707CEA6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5886" y="1705236"/>
            <a:ext cx="15240466" cy="2668038"/>
          </a:xfrm>
        </p:spPr>
        <p:txBody>
          <a:bodyPr anchor="t" anchorCtr="0">
            <a:spAutoFit/>
          </a:bodyPr>
          <a:lstStyle>
            <a:lvl1pPr marL="0" indent="0">
              <a:buNone/>
              <a:defRPr kumimoji="0" lang="en-US" sz="3334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1pPr>
            <a:lvl2pPr marL="714489" indent="0">
              <a:buNone/>
              <a:defRPr kumimoji="0" lang="en-US" sz="3334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2pPr>
            <a:lvl3pPr marL="1428977" indent="0">
              <a:buNone/>
              <a:defRPr kumimoji="0" lang="en-US" sz="3334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3pPr>
            <a:lvl4pPr marL="2143467" indent="0">
              <a:buNone/>
              <a:defRPr kumimoji="0" lang="en-US" sz="3334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4pPr>
            <a:lvl5pPr marL="2857956" indent="0">
              <a:buNone/>
              <a:defRPr kumimoji="0" lang="ru-RU" sz="3334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61EF02-162B-4CCD-BBBC-30E7705D60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52666" y="432314"/>
            <a:ext cx="13637699" cy="822095"/>
          </a:xfrm>
          <a:ln w="12700">
            <a:miter lim="400000"/>
          </a:ln>
        </p:spPr>
        <p:txBody>
          <a:bodyPr wrap="square" lIns="51440" tIns="51440" rIns="51440" bIns="51440" anchor="ctr">
            <a:spAutoFit/>
          </a:bodyPr>
          <a:lstStyle>
            <a:lvl1pPr>
              <a:defRPr kumimoji="0" lang="ru-RU" sz="4667" b="1" normalizeH="0" dirty="0">
                <a:effectLst/>
                <a:latin typeface="Arial" pitchFamily="34" charset="0"/>
                <a:ea typeface="Arial Narrow" charset="0"/>
                <a:cs typeface="Arial" pitchFamily="34" charset="0"/>
              </a:defRPr>
            </a:lvl1pPr>
          </a:lstStyle>
          <a:p>
            <a:pPr marL="0" lvl="0" indent="0" algn="ctr" defTabSz="788685" fontAlgn="auto" hangingPunct="0">
              <a:spcBef>
                <a:spcPts val="0"/>
              </a:spcBef>
              <a:buSzTx/>
              <a:buNone/>
            </a:pPr>
            <a:r>
              <a:rPr lang="ru-RU" dirty="0"/>
              <a:t>Заголовок слайда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тандарт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иния">
            <a:extLst>
              <a:ext uri="{FF2B5EF4-FFF2-40B4-BE49-F238E27FC236}">
                <a16:creationId xmlns:a16="http://schemas.microsoft.com/office/drawing/2014/main" xmlns="" id="{C6156746-25B3-41CE-8AAD-A56D1611299A}"/>
              </a:ext>
            </a:extLst>
          </p:cNvPr>
          <p:cNvSpPr/>
          <p:nvPr/>
        </p:nvSpPr>
        <p:spPr>
          <a:xfrm>
            <a:off x="1049898" y="1487118"/>
            <a:ext cx="15240467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 sz="240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E0286F-A3C5-4E1D-A350-8EF707CEA6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5884" y="1705235"/>
            <a:ext cx="15240467" cy="1949252"/>
          </a:xfrm>
        </p:spPr>
        <p:txBody>
          <a:bodyPr anchor="t" anchorCtr="0">
            <a:spAutoFit/>
          </a:bodyPr>
          <a:lstStyle>
            <a:lvl1pPr marL="0" indent="0" algn="l">
              <a:buNone/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1pPr>
            <a:lvl2pPr marL="444522" indent="0" algn="l">
              <a:buNone/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2pPr>
            <a:lvl3pPr marL="889044" indent="0" algn="l">
              <a:buNone/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3pPr>
            <a:lvl4pPr marL="1333567" indent="0" algn="l">
              <a:buNone/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4pPr>
            <a:lvl5pPr marL="1778089" indent="0" algn="l">
              <a:buNone/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61EF02-162B-4CCD-BBBC-30E7705D60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31165" y="507340"/>
            <a:ext cx="13759203" cy="607340"/>
          </a:xfrm>
          <a:ln w="12700">
            <a:miter lim="400000"/>
          </a:ln>
        </p:spPr>
        <p:txBody>
          <a:bodyPr wrap="square" lIns="56893" tIns="56893" rIns="56893" bIns="56893" anchor="ctr">
            <a:spAutoFit/>
          </a:bodyPr>
          <a:lstStyle>
            <a:lvl1pPr>
              <a:defRPr kumimoji="0" lang="ru-RU" sz="3200" b="1" cap="all" normalizeH="0" baseline="0" dirty="0">
                <a:effectLst/>
                <a:latin typeface="Arial" pitchFamily="34" charset="0"/>
                <a:ea typeface="Arial Narrow" charset="0"/>
                <a:cs typeface="Arial" pitchFamily="34" charset="0"/>
              </a:defRPr>
            </a:lvl1pPr>
          </a:lstStyle>
          <a:p>
            <a:pPr marL="0" lvl="0" indent="0" algn="ctr" defTabSz="490685" fontAlgn="auto" hangingPunct="0">
              <a:spcBef>
                <a:spcPts val="0"/>
              </a:spcBef>
              <a:buSzTx/>
              <a:buNone/>
            </a:pPr>
            <a:r>
              <a:rPr lang="ru-RU" dirty="0"/>
              <a:t>Заголовок слайда</a:t>
            </a:r>
          </a:p>
        </p:txBody>
      </p:sp>
      <p:pic>
        <p:nvPicPr>
          <p:cNvPr id="7" name="Изображение" descr="Изображение">
            <a:extLst>
              <a:ext uri="{FF2B5EF4-FFF2-40B4-BE49-F238E27FC236}">
                <a16:creationId xmlns:a16="http://schemas.microsoft.com/office/drawing/2014/main" xmlns="" id="{7B3A05DB-AF6A-430A-A45B-98E7684F835C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84" y="279054"/>
            <a:ext cx="1027719" cy="102751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93247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CF835C9-6877-46A5-98FD-A40074FB80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5884" y="2631989"/>
            <a:ext cx="15240467" cy="6363730"/>
          </a:xfrm>
        </p:spPr>
        <p:txBody>
          <a:bodyPr anchor="t" anchorCtr="0">
            <a:noAutofit/>
          </a:bodyPr>
          <a:lstStyle>
            <a:lvl1pPr marL="0" indent="0" algn="l">
              <a:spcBef>
                <a:spcPts val="0"/>
              </a:spcBef>
              <a:buNone/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1pPr>
            <a:lvl2pPr algn="l">
              <a:spcBef>
                <a:spcPts val="0"/>
              </a:spcBef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2pPr>
            <a:lvl3pPr algn="l">
              <a:spcBef>
                <a:spcPts val="0"/>
              </a:spcBef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3pPr>
            <a:lvl4pPr algn="l">
              <a:spcBef>
                <a:spcPts val="0"/>
              </a:spcBef>
              <a:def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4pPr>
            <a:lvl5pPr algn="l">
              <a:spcBef>
                <a:spcPts val="0"/>
              </a:spcBef>
              <a:defRPr kumimoji="0" lang="ru-RU" sz="2400" b="0" i="0" u="none" strike="noStrike" cap="none" spc="0" normalizeH="0" baseline="0" dirty="0">
                <a:ln>
                  <a:noFill/>
                </a:ln>
                <a:solidFill>
                  <a:srgbClr val="253957"/>
                </a:solidFill>
                <a:effectLst/>
                <a:uFillTx/>
                <a:latin typeface="+mj-lt"/>
                <a:ea typeface="Arial Narrow" charset="0"/>
                <a:cs typeface="Arial Narrow" charset="0"/>
                <a:sym typeface="Helvetica Ligh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53D17B2C-56A2-4A8F-9FFB-65A8C14952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5883" y="1875975"/>
            <a:ext cx="15240552" cy="454845"/>
          </a:xfrm>
        </p:spPr>
        <p:txBody>
          <a:bodyPr wrap="square" lIns="145646" tIns="72823" rIns="145646" bIns="72823">
            <a:spAutoFit/>
          </a:bodyPr>
          <a:lstStyle>
            <a:lvl1pPr algn="ctr">
              <a:lnSpc>
                <a:spcPct val="100000"/>
              </a:lnSpc>
              <a:defRPr kumimoji="0" lang="ru-RU" sz="2000" b="1" normalizeH="0" dirty="0">
                <a:solidFill>
                  <a:schemeClr val="tx1"/>
                </a:solidFill>
                <a:effectLst/>
                <a:latin typeface="Arial" pitchFamily="34" charset="0"/>
                <a:ea typeface="DINPro-CondensedLight"/>
                <a:cs typeface="Arial" pitchFamily="34" charset="0"/>
              </a:defRPr>
            </a:lvl1pPr>
          </a:lstStyle>
          <a:p>
            <a:pPr marL="0" lvl="0" indent="0" algn="ctr" defTabSz="194066" fontAlgn="auto" hangingPunct="1">
              <a:spcBef>
                <a:spcPts val="0"/>
              </a:spcBef>
              <a:buSzTx/>
              <a:buNone/>
            </a:pPr>
            <a:r>
              <a:rPr lang="ru-RU" dirty="0"/>
              <a:t>Подзаголовок слайда</a:t>
            </a: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xmlns="" id="{EAF0CC82-A201-48F0-89C4-F9606B775449}"/>
              </a:ext>
            </a:extLst>
          </p:cNvPr>
          <p:cNvSpPr/>
          <p:nvPr/>
        </p:nvSpPr>
        <p:spPr>
          <a:xfrm>
            <a:off x="1049898" y="1487118"/>
            <a:ext cx="15240467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 sz="2400">
              <a:latin typeface="+mj-lt"/>
            </a:endParaRPr>
          </a:p>
        </p:txBody>
      </p:sp>
      <p:pic>
        <p:nvPicPr>
          <p:cNvPr id="13" name="Изображение" descr="Изображение">
            <a:extLst>
              <a:ext uri="{FF2B5EF4-FFF2-40B4-BE49-F238E27FC236}">
                <a16:creationId xmlns:a16="http://schemas.microsoft.com/office/drawing/2014/main" xmlns="" id="{D95A0DAF-FBE0-4661-8FE9-D34DA325B059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84" y="279054"/>
            <a:ext cx="1027719" cy="102751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4B89BDB3-44F1-48F0-8A92-3651248E1D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31165" y="507339"/>
            <a:ext cx="13759203" cy="607340"/>
          </a:xfrm>
          <a:ln w="12700">
            <a:miter lim="400000"/>
          </a:ln>
        </p:spPr>
        <p:txBody>
          <a:bodyPr wrap="square" lIns="56893" tIns="56893" rIns="56893" bIns="56893" anchor="ctr">
            <a:spAutoFit/>
          </a:bodyPr>
          <a:lstStyle>
            <a:lvl1pPr>
              <a:defRPr kumimoji="0" lang="ru-RU" sz="3200" b="1" cap="all" normalizeH="0" baseline="0" dirty="0">
                <a:effectLst/>
                <a:latin typeface="Arial" pitchFamily="34" charset="0"/>
                <a:ea typeface="Arial Narrow" charset="0"/>
                <a:cs typeface="Arial" pitchFamily="34" charset="0"/>
              </a:defRPr>
            </a:lvl1pPr>
          </a:lstStyle>
          <a:p>
            <a:pPr marL="0" lvl="0" indent="0" algn="ctr" defTabSz="490685" fontAlgn="auto" hangingPunct="0">
              <a:spcBef>
                <a:spcPts val="0"/>
              </a:spcBef>
              <a:buSzTx/>
              <a:buNone/>
            </a:pPr>
            <a:r>
              <a:rPr lang="ru-RU" dirty="0"/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6562180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Фото — вертикально"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" descr="Изображение">
            <a:extLst>
              <a:ext uri="{FF2B5EF4-FFF2-40B4-BE49-F238E27FC236}">
                <a16:creationId xmlns:a16="http://schemas.microsoft.com/office/drawing/2014/main" xmlns="" id="{8D671800-FA39-48A8-9889-942ED1F99B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3830" y="3498712"/>
            <a:ext cx="2272604" cy="219737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www.text">
            <a:extLst>
              <a:ext uri="{FF2B5EF4-FFF2-40B4-BE49-F238E27FC236}">
                <a16:creationId xmlns:a16="http://schemas.microsoft.com/office/drawing/2014/main" xmlns="" id="{87966503-0F45-442B-ADBB-0F6AFD49EDE4}"/>
              </a:ext>
            </a:extLst>
          </p:cNvPr>
          <p:cNvSpPr txBox="1"/>
          <p:nvPr/>
        </p:nvSpPr>
        <p:spPr>
          <a:xfrm>
            <a:off x="3154850" y="8166806"/>
            <a:ext cx="1989031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1800" dirty="0">
                <a:latin typeface="+mj-lt"/>
                <a:ea typeface="Arial Narrow" charset="0"/>
                <a:cs typeface="Arial Narrow" charset="0"/>
              </a:rPr>
              <a:t>www.</a:t>
            </a:r>
            <a:r>
              <a:rPr lang="en-US" sz="1800" dirty="0">
                <a:latin typeface="+mj-lt"/>
                <a:ea typeface="Arial Narrow" charset="0"/>
                <a:cs typeface="Arial Narrow" charset="0"/>
              </a:rPr>
              <a:t>grans.hse.ru</a:t>
            </a:r>
            <a:endParaRPr sz="1800" dirty="0">
              <a:latin typeface="+mj-lt"/>
              <a:ea typeface="Arial Narrow" charset="0"/>
              <a:cs typeface="Arial Narrow" charset="0"/>
            </a:endParaRPr>
          </a:p>
        </p:txBody>
      </p:sp>
      <p:sp>
        <p:nvSpPr>
          <p:cNvPr id="8" name="Телефон.: +Х (ХХХ) ХХХ ХХХХ">
            <a:extLst>
              <a:ext uri="{FF2B5EF4-FFF2-40B4-BE49-F238E27FC236}">
                <a16:creationId xmlns:a16="http://schemas.microsoft.com/office/drawing/2014/main" xmlns="" id="{CD41DC76-C30F-4759-BEFF-07DB2E7013B1}"/>
              </a:ext>
            </a:extLst>
          </p:cNvPr>
          <p:cNvSpPr txBox="1"/>
          <p:nvPr/>
        </p:nvSpPr>
        <p:spPr>
          <a:xfrm>
            <a:off x="6378695" y="8166806"/>
            <a:ext cx="252519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en-US" sz="1800" dirty="0"/>
              <a:t>+7 </a:t>
            </a:r>
            <a:r>
              <a:rPr lang="ru-RU" sz="1800" dirty="0"/>
              <a:t>(495) 623</a:t>
            </a:r>
            <a:r>
              <a:rPr lang="en-US" sz="1800" dirty="0"/>
              <a:t>-</a:t>
            </a:r>
            <a:r>
              <a:rPr lang="ru-RU" sz="1800" dirty="0"/>
              <a:t>88</a:t>
            </a:r>
            <a:r>
              <a:rPr lang="en-US" sz="1800" dirty="0"/>
              <a:t>-</a:t>
            </a:r>
            <a:r>
              <a:rPr lang="ru-RU" sz="1800" dirty="0"/>
              <a:t>03</a:t>
            </a:r>
            <a:endParaRPr sz="18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Адрес: ТехтТехтТехтТехтТехтТехтТехтТехтТехтТехтТехтТехтТехт">
            <a:extLst>
              <a:ext uri="{FF2B5EF4-FFF2-40B4-BE49-F238E27FC236}">
                <a16:creationId xmlns:a16="http://schemas.microsoft.com/office/drawing/2014/main" xmlns="" id="{F427161E-EE48-4346-A40D-0F28EB2BA22A}"/>
              </a:ext>
            </a:extLst>
          </p:cNvPr>
          <p:cNvSpPr txBox="1"/>
          <p:nvPr/>
        </p:nvSpPr>
        <p:spPr>
          <a:xfrm>
            <a:off x="8084434" y="8166807"/>
            <a:ext cx="6100980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1800" dirty="0"/>
              <a:t>101978</a:t>
            </a:r>
            <a:r>
              <a:rPr lang="en-US" sz="1800" dirty="0"/>
              <a:t>, </a:t>
            </a:r>
            <a:r>
              <a:rPr lang="ru-RU" sz="1800" dirty="0"/>
              <a:t>Москва, ул.</a:t>
            </a:r>
            <a:r>
              <a:rPr lang="en-US" sz="1800" dirty="0"/>
              <a:t> </a:t>
            </a:r>
            <a:r>
              <a:rPr lang="ru-RU" sz="1800" dirty="0"/>
              <a:t>Мясницкая, д. 20</a:t>
            </a:r>
            <a:endParaRPr sz="18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328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8958007" y="26035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270039" y="3797500"/>
            <a:ext cx="7112217" cy="3898503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0"/>
            </a:lvl1pPr>
            <a:lvl2pPr marL="685834" indent="-342917">
              <a:spcBef>
                <a:spcPts val="3200"/>
              </a:spcBef>
              <a:defRPr sz="2800"/>
            </a:lvl2pPr>
            <a:lvl3pPr marL="1028751" indent="-342917">
              <a:spcBef>
                <a:spcPts val="3200"/>
              </a:spcBef>
              <a:defRPr sz="2800"/>
            </a:lvl3pPr>
            <a:lvl4pPr marL="1371669" indent="-342917">
              <a:spcBef>
                <a:spcPts val="3200"/>
              </a:spcBef>
              <a:defRPr sz="2800"/>
            </a:lvl4pPr>
            <a:lvl5pPr marL="1714586" indent="-342917">
              <a:spcBef>
                <a:spcPts val="3200"/>
              </a:spcBef>
              <a:defRPr sz="2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8500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70039" y="3748287"/>
            <a:ext cx="14800185" cy="22570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9026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8958007" y="50927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8966300" y="889000"/>
            <a:ext cx="7112219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1270039" y="889000"/>
            <a:ext cx="7112217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053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693385" y="4266416"/>
            <a:ext cx="13953493" cy="68736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2306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544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39" y="1251110"/>
            <a:ext cx="14800185" cy="545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6893" tIns="56893" rIns="56893" bIns="56893" anchor="ctr">
            <a:spAutoFit/>
          </a:bodyPr>
          <a:lstStyle/>
          <a:p>
            <a:pPr lvl="0" defTabSz="490685" fontAlgn="auto" hangingPunct="0"/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70039" y="4618237"/>
            <a:ext cx="14800185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1</a:t>
            </a:r>
          </a:p>
          <a:p>
            <a:pPr lvl="1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2</a:t>
            </a:r>
          </a:p>
          <a:p>
            <a:pPr lvl="2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3</a:t>
            </a:r>
          </a:p>
          <a:p>
            <a:pPr lvl="3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4</a:t>
            </a:r>
          </a:p>
          <a:p>
            <a:pPr lvl="4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6548120" y="9205097"/>
            <a:ext cx="49135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no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16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0" sz="2800" b="1" i="0" u="none" strike="noStrike" cap="none" spc="0" normalizeH="0" baseline="0" dirty="0">
          <a:ln>
            <a:noFill/>
          </a:ln>
          <a:solidFill>
            <a:srgbClr val="253957"/>
          </a:solidFill>
          <a:effectLst/>
          <a:uFillTx/>
          <a:latin typeface="Arial" pitchFamily="34" charset="0"/>
          <a:ea typeface="+mj-ea"/>
          <a:cs typeface="Arial" pitchFamily="34" charset="0"/>
          <a:sym typeface="Helvetica Light"/>
        </a:defRPr>
      </a:lvl1pPr>
      <a:lvl2pPr marL="0" marR="0" indent="228611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23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34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46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57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69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80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91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0" marR="0" indent="0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None/>
        <a:tabLst/>
        <a:defRPr sz="2800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1pPr>
      <a:lvl2pPr marL="444522" marR="0" indent="0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None/>
        <a:tabLst/>
        <a:defRPr sz="2800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2pPr>
      <a:lvl3pPr marL="1333567" marR="0" indent="-444522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3pPr>
      <a:lvl4pPr marL="1778089" marR="0" indent="-444522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4pPr>
      <a:lvl5pPr marL="2222611" marR="0" indent="-444522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5pPr>
      <a:lvl6pPr marL="2667133" marR="0" indent="-444522" algn="l" defTabSz="584229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656" marR="0" indent="-444522" algn="l" defTabSz="584229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178" marR="0" indent="-444522" algn="l" defTabSz="584229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700" marR="0" indent="-444522" algn="l" defTabSz="584229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11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23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34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46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57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69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80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91" algn="ctr" defTabSz="584229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6367130" y="-104763"/>
            <a:ext cx="1" cy="2633420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81656" tIns="81656" rIns="81656" bIns="81656" anchor="ctr"/>
          <a:lstStyle/>
          <a:p>
            <a:pPr>
              <a:defRPr sz="2400"/>
            </a:pPr>
            <a:endParaRPr sz="6134" dirty="0"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5983294" y="4075317"/>
            <a:ext cx="13190825" cy="3940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656" tIns="81656" rIns="81656" bIns="81656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12801" dirty="0">
              <a:ea typeface="Arial Narrow" charset="0"/>
              <a:cs typeface="Arial Narrow" charset="0"/>
            </a:endParaRPr>
          </a:p>
        </p:txBody>
      </p:sp>
      <p:sp>
        <p:nvSpPr>
          <p:cNvPr id="119" name="Название подразделения,  лаборатории, факультета и т.д."/>
          <p:cNvSpPr txBox="1"/>
          <p:nvPr/>
        </p:nvSpPr>
        <p:spPr>
          <a:xfrm>
            <a:off x="5401547" y="120723"/>
            <a:ext cx="11938716" cy="760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656" tIns="81656" rIns="81656" bIns="81656" anchor="ctr">
            <a:spAutoFit/>
          </a:bodyPr>
          <a:lstStyle/>
          <a:p>
            <a:pPr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sz="3867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A454DE-58CE-40B5-86BC-591789C1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925942" y="2827584"/>
            <a:ext cx="8954037" cy="2960619"/>
          </a:xfrm>
        </p:spPr>
        <p:txBody>
          <a:bodyPr>
            <a:normAutofit/>
          </a:bodyPr>
          <a:lstStyle/>
          <a:p>
            <a:r>
              <a:rPr lang="ru-RU" sz="4400" dirty="0"/>
              <a:t>Как НКО применяют информационные технологии в своей работе?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60A4131-AC6A-4043-A696-618E49B437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+mn-lt"/>
                <a:ea typeface="Arial Narrow" charset="0"/>
                <a:cs typeface="Arial Narrow" charset="0"/>
              </a:rPr>
              <a:t>Центр исследований гражданского общества и некоммерческого сектора</a:t>
            </a:r>
          </a:p>
          <a:p>
            <a:endParaRPr lang="ru-RU" sz="28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308EE7-BE13-40A2-80CA-2BCFE612F8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5944" y="6419401"/>
            <a:ext cx="8954041" cy="13065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b="1" dirty="0"/>
              <a:t>Ирина </a:t>
            </a:r>
            <a:r>
              <a:rPr lang="ru-RU" b="1" dirty="0" err="1"/>
              <a:t>Мерсиянова</a:t>
            </a:r>
            <a:r>
              <a:rPr lang="ru-RU" dirty="0"/>
              <a:t>, </a:t>
            </a:r>
          </a:p>
          <a:p>
            <a:pPr>
              <a:lnSpc>
                <a:spcPct val="110000"/>
              </a:lnSpc>
            </a:pPr>
            <a:r>
              <a:rPr lang="ru-RU" dirty="0"/>
              <a:t>директор Центра исследований гражданского общества и некоммерческого сектора НИУ ВШЭ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Адрес: ТехтТехтТехтТехтТехтТехтТехтТехтТехтТехтТехтТехтТехт"/>
          <p:cNvSpPr txBox="1"/>
          <p:nvPr/>
        </p:nvSpPr>
        <p:spPr>
          <a:xfrm>
            <a:off x="7889177" y="9263614"/>
            <a:ext cx="813488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 anchor="ctr">
            <a:spAutoFit/>
          </a:bodyPr>
          <a:lstStyle>
            <a:lvl1pPr algn="r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2400" dirty="0"/>
              <a:t>101978</a:t>
            </a:r>
            <a:r>
              <a:rPr lang="en-US" sz="2400" dirty="0"/>
              <a:t>, </a:t>
            </a:r>
            <a:r>
              <a:rPr lang="ru-RU" sz="2400" dirty="0"/>
              <a:t>Москва, ул.</a:t>
            </a:r>
            <a:r>
              <a:rPr lang="en-US" sz="2400" dirty="0"/>
              <a:t> </a:t>
            </a:r>
            <a:r>
              <a:rPr lang="ru-RU" sz="2400" dirty="0"/>
              <a:t>Мясницкая, д. 20, к. 519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6" name="www.text"/>
          <p:cNvSpPr txBox="1"/>
          <p:nvPr/>
        </p:nvSpPr>
        <p:spPr>
          <a:xfrm>
            <a:off x="1316197" y="9263614"/>
            <a:ext cx="2198075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400" dirty="0">
                <a:latin typeface="Arial Narrow" charset="0"/>
                <a:ea typeface="Arial Narrow" charset="0"/>
                <a:cs typeface="Arial Narrow" charset="0"/>
              </a:rPr>
              <a:t>www.</a:t>
            </a:r>
            <a:r>
              <a:rPr lang="en-US" sz="2400" dirty="0">
                <a:latin typeface="Arial Narrow" charset="0"/>
                <a:ea typeface="Arial Narrow" charset="0"/>
                <a:cs typeface="Arial Narrow" charset="0"/>
              </a:rPr>
              <a:t>grans.hse.ru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7" name="Телефон.: +Х (ХХХ) ХХХ ХХХХ"/>
          <p:cNvSpPr txBox="1"/>
          <p:nvPr/>
        </p:nvSpPr>
        <p:spPr>
          <a:xfrm>
            <a:off x="4245235" y="9263614"/>
            <a:ext cx="336702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en-US" sz="2400" dirty="0"/>
              <a:t>+7 </a:t>
            </a:r>
            <a:r>
              <a:rPr lang="ru-RU" sz="2400" dirty="0"/>
              <a:t>(495) 623</a:t>
            </a:r>
            <a:r>
              <a:rPr lang="en-US" sz="2400" dirty="0"/>
              <a:t>-</a:t>
            </a:r>
            <a:r>
              <a:rPr lang="ru-RU" sz="2400" dirty="0"/>
              <a:t>88</a:t>
            </a:r>
            <a:r>
              <a:rPr lang="en-US" sz="2400" dirty="0"/>
              <a:t>-</a:t>
            </a:r>
            <a:r>
              <a:rPr lang="ru-RU" sz="2400" dirty="0"/>
              <a:t>03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ACCC610A-C3C7-41CC-889C-A8E2C626A2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67889" y="2027000"/>
            <a:ext cx="15204484" cy="6473567"/>
          </a:xfrm>
          <a:ln w="12700">
            <a:miter lim="400000"/>
          </a:ln>
        </p:spPr>
        <p:txBody>
          <a:bodyPr wrap="square" lIns="50800" tIns="50800" rIns="50800" bIns="50800" anchor="t" anchorCtr="0">
            <a:spAutoFit/>
          </a:bodyPr>
          <a:lstStyle/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объединения юридических лиц;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имеющие документально оформленный стратегический план;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имеющие более 10 постоянных сотрудников;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имеющие 4 и более источников финансирования;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назвавшие в качестве основного источника финансирования субсидии и гранты от властей любого уровня;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практикующие разработку проектов на конкурсы;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применяющие оффлайн и онлайн фандрайзинг;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занимающиеся продвижением и стратегией организации; занимающиеся детальным планированием проектов вплоть до внедрения ИСУП;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использующие 10 и более документов и методов управления проектами;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предоставляющие услуги в сфере научных исследований;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использующие 5 и более элементов информационной активности.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070557-EBCD-4FA9-9106-9702567DBA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261119"/>
            <a:ext cx="13759203" cy="1099782"/>
          </a:xfrm>
        </p:spPr>
        <p:txBody>
          <a:bodyPr/>
          <a:lstStyle/>
          <a:p>
            <a:r>
              <a:rPr lang="ru-RU" dirty="0"/>
              <a:t>Чаще других используют систему планирования и постановки задач…</a:t>
            </a:r>
          </a:p>
        </p:txBody>
      </p:sp>
    </p:spTree>
    <p:extLst>
      <p:ext uri="{BB962C8B-B14F-4D97-AF65-F5344CB8AC3E}">
        <p14:creationId xmlns:p14="http://schemas.microsoft.com/office/powerpoint/2010/main" val="386250273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C1D45771-F84B-40BE-9092-15F3AD4D9B7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Объект 1">
            <a:extLst>
              <a:ext uri="{FF2B5EF4-FFF2-40B4-BE49-F238E27FC236}">
                <a16:creationId xmlns:a16="http://schemas.microsoft.com/office/drawing/2014/main" xmlns="" id="{3B1DB843-6B92-4D04-98D7-D9075592E86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92765417"/>
              </p:ext>
            </p:extLst>
          </p:nvPr>
        </p:nvGraphicFramePr>
        <p:xfrm>
          <a:off x="1457324" y="2632075"/>
          <a:ext cx="14416089" cy="636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B4168D7C-C253-4BF2-9755-94BC1356F4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85883" y="1722087"/>
            <a:ext cx="15240552" cy="762621"/>
          </a:xfrm>
        </p:spPr>
        <p:txBody>
          <a:bodyPr/>
          <a:lstStyle/>
          <a:p>
            <a:r>
              <a:rPr lang="ru-RU" dirty="0"/>
              <a:t>Какие информационные технологии использует Ваша организация в коммуникациях с целевыми аудиториями? </a:t>
            </a:r>
            <a:br>
              <a:rPr lang="ru-RU" dirty="0"/>
            </a:br>
            <a:r>
              <a:rPr lang="ru-RU" b="0" dirty="0"/>
              <a:t>(% от опрошенных, </a:t>
            </a:r>
            <a:r>
              <a:rPr lang="en-US" b="0" dirty="0"/>
              <a:t>N = 850) </a:t>
            </a:r>
            <a:endParaRPr lang="ru-RU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741D41-6F3B-4C36-81DB-840E08538F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Используемые информационные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159686559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026EA29-D022-47DD-9C68-E4BD9437FB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261119"/>
            <a:ext cx="13759203" cy="1099782"/>
          </a:xfrm>
        </p:spPr>
        <p:txBody>
          <a:bodyPr/>
          <a:lstStyle/>
          <a:p>
            <a:r>
              <a:rPr lang="ru-RU" dirty="0"/>
              <a:t>НКО, Использующие информационные технологии в коммуникациях с целевыми аудиториями</a:t>
            </a:r>
          </a:p>
        </p:txBody>
      </p:sp>
      <p:sp>
        <p:nvSpPr>
          <p:cNvPr id="4" name="Объект 1">
            <a:extLst>
              <a:ext uri="{FF2B5EF4-FFF2-40B4-BE49-F238E27FC236}">
                <a16:creationId xmlns:a16="http://schemas.microsoft.com/office/drawing/2014/main" xmlns="" id="{573EA57E-C605-4211-9DE9-4DFA202996A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50131" y="1704975"/>
            <a:ext cx="15240000" cy="76892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200" b="1" dirty="0"/>
              <a:t>Чаще других используют информационные технологии в коммуникациях с целевыми аудиториями:</a:t>
            </a:r>
            <a:endParaRPr lang="ru-RU" sz="2200" dirty="0"/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социально ориентированные НКО;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имеющие 11-30 постоянных сотрудников;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привлекающие 20-49 волонтеров;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имеющие 4 и более источников финансирования (как внешние, так и внутренние);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назвавшие в качестве основного источника финансирования субсидии и гранты от властей любого уровня; практикующие разработку проектов на конкурсы и личные встречи с донорами;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применяющие оффлайн и онлайн фандрайзинг;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неспособные реализовать новые идеи из-за недостатка средств;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занимающиеся продвижением и стратегией организации;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использующие 10 и более документов и методов управления проектами;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предоставляющие услуги в сфере образования, здравоохранения, культуры, социального обслуживания, научных исследований;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имеющие 500 и более потребителей – физических лиц;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уже состоящие или готовые войти в реестр поставщиков социальных услуг и получить статус исполнителей общественно полезных услуг;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взаимодействующие с 3 и более субъектами общественной среды;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использующие 3 и более элементов информационной открытости;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sz="2200" dirty="0"/>
              <a:t>испытывающие 5 и более проблем функционирования (особенно – проблемы с помещением)</a:t>
            </a:r>
          </a:p>
        </p:txBody>
      </p:sp>
    </p:spTree>
    <p:extLst>
      <p:ext uri="{BB962C8B-B14F-4D97-AF65-F5344CB8AC3E}">
        <p14:creationId xmlns:p14="http://schemas.microsoft.com/office/powerpoint/2010/main" val="56422668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026EA29-D022-47DD-9C68-E4BD9437FB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261119"/>
            <a:ext cx="13759203" cy="1099782"/>
          </a:xfrm>
        </p:spPr>
        <p:txBody>
          <a:bodyPr/>
          <a:lstStyle/>
          <a:p>
            <a:r>
              <a:rPr lang="ru-RU" dirty="0"/>
              <a:t>НКО, </a:t>
            </a:r>
            <a:r>
              <a:rPr lang="ru-RU" dirty="0">
                <a:solidFill>
                  <a:schemeClr val="accent5"/>
                </a:solidFill>
              </a:rPr>
              <a:t>НЕ</a:t>
            </a:r>
            <a:r>
              <a:rPr lang="ru-RU" dirty="0"/>
              <a:t> Использующие информационные технологии в коммуникациях с целевыми аудиториями</a:t>
            </a:r>
          </a:p>
        </p:txBody>
      </p:sp>
      <p:sp>
        <p:nvSpPr>
          <p:cNvPr id="4" name="Объект 1">
            <a:extLst>
              <a:ext uri="{FF2B5EF4-FFF2-40B4-BE49-F238E27FC236}">
                <a16:creationId xmlns:a16="http://schemas.microsoft.com/office/drawing/2014/main" xmlns="" id="{573EA57E-C605-4211-9DE9-4DFA202996A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50368" y="1801287"/>
            <a:ext cx="15240000" cy="75815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200" b="1" dirty="0"/>
              <a:t>Чаще других </a:t>
            </a:r>
            <a:r>
              <a:rPr lang="ru-RU" sz="2200" b="1" dirty="0">
                <a:solidFill>
                  <a:schemeClr val="accent5"/>
                </a:solidFill>
              </a:rPr>
              <a:t>не</a:t>
            </a:r>
            <a:r>
              <a:rPr lang="ru-RU" sz="2200" b="1" dirty="0"/>
              <a:t> используют информационные технологии в коммуникациях с целевыми аудиториями:</a:t>
            </a:r>
            <a:endParaRPr lang="ru-RU" sz="2200" dirty="0"/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религиозные организации, некоммерческие партнерства;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занимающиеся развитием и жилищной сферой;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имеющие стратегического плана</a:t>
            </a:r>
            <a:r>
              <a:rPr lang="ru-RU" dirty="0" smtClean="0"/>
              <a:t>;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 smtClean="0"/>
              <a:t>не </a:t>
            </a:r>
            <a:r>
              <a:rPr lang="ru-RU" dirty="0"/>
              <a:t>привлекающие добровольцев;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имеющие источников финансирования;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использующие фандрайзинг;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имеющие доходов;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оценившие деятельность организации как удовлетворительную или низкую;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планирующие проекты и не использующие документы, методы управления проектами;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оказывающие социальные услуги;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имеющие до 10 потребителей – юридических лиц;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готовые войти в реестр поставщиков социальных услуг и получить статус исполнителей общественно полезных услуг;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взаимодействующие или взаимодействующие с 1-2 субъектами общественной среды;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не использующие элементы информационной открытости;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  <a:tabLst>
                <a:tab pos="714375" algn="l"/>
              </a:tabLst>
            </a:pPr>
            <a:r>
              <a:rPr lang="ru-RU" dirty="0"/>
              <a:t>испытывающие 1-2 проблемы функционирования.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4813853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8561AA9A-D575-4CE4-9EDB-3BE6FDD9F7F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Объект 1">
            <a:extLst>
              <a:ext uri="{FF2B5EF4-FFF2-40B4-BE49-F238E27FC236}">
                <a16:creationId xmlns:a16="http://schemas.microsoft.com/office/drawing/2014/main" xmlns="" id="{E06F96B0-0FDA-4014-8225-1080D563BF0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21127499"/>
              </p:ext>
            </p:extLst>
          </p:nvPr>
        </p:nvGraphicFramePr>
        <p:xfrm>
          <a:off x="1471613" y="2632075"/>
          <a:ext cx="14416088" cy="636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12B4D392-7420-4A5A-818F-BFFB017840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85883" y="1720770"/>
            <a:ext cx="15240552" cy="762621"/>
          </a:xfrm>
        </p:spPr>
        <p:txBody>
          <a:bodyPr/>
          <a:lstStyle/>
          <a:p>
            <a:r>
              <a:rPr lang="ru-RU" dirty="0"/>
              <a:t>Пользовались ли вы в последние 2 года преимуществами при приобретении, разработке, внедрении информационных технологий в деятельность организации? </a:t>
            </a:r>
            <a:r>
              <a:rPr lang="ru-RU" b="0" dirty="0"/>
              <a:t>(% от опрошенных, </a:t>
            </a:r>
            <a:r>
              <a:rPr lang="en-US" b="0" dirty="0"/>
              <a:t>N</a:t>
            </a:r>
            <a:r>
              <a:rPr lang="ru-RU" b="0" dirty="0"/>
              <a:t> = 850)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FCBAA2-2D10-4818-B6CD-03C0A44F05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Используемые информационные технологии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AC84D7C-F162-48DC-AA55-77FF0D95B7AC}"/>
              </a:ext>
            </a:extLst>
          </p:cNvPr>
          <p:cNvSpPr/>
          <p:nvPr/>
        </p:nvSpPr>
        <p:spPr>
          <a:xfrm>
            <a:off x="5555336" y="8914012"/>
            <a:ext cx="6229590" cy="422674"/>
          </a:xfrm>
          <a:prstGeom prst="rect">
            <a:avLst/>
          </a:prstGeom>
          <a:ln w="12700">
            <a:miter lim="400000"/>
          </a:ln>
        </p:spPr>
        <p:txBody>
          <a:bodyPr wrap="square" lIns="56893" tIns="56893" rIns="56893" bIns="56893" anchor="ctr">
            <a:spAutoFit/>
          </a:bodyPr>
          <a:lstStyle/>
          <a:p>
            <a:pPr defTabSz="584229" hangingPunct="1">
              <a:buSzPct val="75000"/>
            </a:pPr>
            <a:endParaRPr lang="ru-RU" sz="2000" dirty="0">
              <a:solidFill>
                <a:srgbClr val="25395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9576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5EB1CC54-C333-4BE4-98A6-3C7E2BE1076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9FDFEA8A-9EA5-4092-9639-9900C0DF81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85883" y="1799728"/>
            <a:ext cx="15240552" cy="454845"/>
          </a:xfrm>
        </p:spPr>
        <p:txBody>
          <a:bodyPr/>
          <a:lstStyle/>
          <a:p>
            <a:r>
              <a:rPr lang="ru-RU" dirty="0"/>
              <a:t>Как Вы думаете, что ваша НКО сможет сделать, если будет развивать применение ИТ? </a:t>
            </a:r>
            <a:r>
              <a:rPr lang="ru-RU" b="0" dirty="0"/>
              <a:t>(% от опрошенных, </a:t>
            </a:r>
            <a:r>
              <a:rPr lang="en-US" b="0" dirty="0"/>
              <a:t>N = 850)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E0656A-4A88-47B5-BF2F-1DB66902CE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Потенциал использования ИТ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5F42104-8753-4901-B9C9-D2E76B752254}"/>
              </a:ext>
            </a:extLst>
          </p:cNvPr>
          <p:cNvSpPr/>
          <p:nvPr/>
        </p:nvSpPr>
        <p:spPr>
          <a:xfrm>
            <a:off x="5555336" y="8914012"/>
            <a:ext cx="6229590" cy="422674"/>
          </a:xfrm>
          <a:prstGeom prst="rect">
            <a:avLst/>
          </a:prstGeom>
          <a:ln w="12700">
            <a:miter lim="400000"/>
          </a:ln>
        </p:spPr>
        <p:txBody>
          <a:bodyPr wrap="square" lIns="56893" tIns="56893" rIns="56893" bIns="56893" anchor="ctr">
            <a:spAutoFit/>
          </a:bodyPr>
          <a:lstStyle/>
          <a:p>
            <a:pPr defTabSz="584229" hangingPunct="1">
              <a:buSzPct val="75000"/>
            </a:pPr>
            <a:endParaRPr lang="ru-RU" sz="2000" dirty="0">
              <a:solidFill>
                <a:srgbClr val="253957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Объект 1">
            <a:extLst>
              <a:ext uri="{FF2B5EF4-FFF2-40B4-BE49-F238E27FC236}">
                <a16:creationId xmlns:a16="http://schemas.microsoft.com/office/drawing/2014/main" xmlns="" id="{64C89219-E431-4320-9F37-31ED5CEEDE3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21386804"/>
              </p:ext>
            </p:extLst>
          </p:nvPr>
        </p:nvGraphicFramePr>
        <p:xfrm>
          <a:off x="1485900" y="2457450"/>
          <a:ext cx="14387513" cy="653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9075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41737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>
            <a:extLst>
              <a:ext uri="{FF2B5EF4-FFF2-40B4-BE49-F238E27FC236}">
                <a16:creationId xmlns:a16="http://schemas.microsoft.com/office/drawing/2014/main" xmlns="" id="{8B27371A-4A83-42A7-9272-14D8FF90CDB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5885" y="1705235"/>
            <a:ext cx="15204484" cy="6919843"/>
          </a:xfrm>
        </p:spPr>
        <p:txBody>
          <a:bodyPr/>
          <a:lstStyle/>
          <a:p>
            <a:pPr marL="722143" lvl="8" indent="-722143" algn="just" defTabSz="311925">
              <a:spcBef>
                <a:spcPts val="1928"/>
              </a:spcBef>
              <a:spcAft>
                <a:spcPts val="1928"/>
              </a:spcAft>
              <a:buClr>
                <a:srgbClr val="C00000"/>
              </a:buClr>
              <a:buSzTx/>
              <a:buFont typeface="Wingdings" pitchFamily="2" charset="2"/>
              <a:buChar char="q"/>
              <a:defRPr sz="2100">
                <a:solidFill>
                  <a:srgbClr val="253957"/>
                </a:solidFill>
                <a:latin typeface="DINPro-CondensedLight"/>
                <a:ea typeface="DINPro-CondensedLight"/>
                <a:cs typeface="DINPro-CondensedLight"/>
                <a:sym typeface="DINPro-CondensedLight"/>
              </a:defRPr>
            </a:pPr>
            <a:r>
              <a:rPr lang="ru-RU" sz="2900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Всероссийское обследование руководителей НКО, проведенное Центром исследований гражданского общества и некоммерческого сектора НИУ ВШЭ в рамках </a:t>
            </a:r>
            <a:r>
              <a:rPr lang="ru-RU" sz="2900" b="1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мониторинга состояния гражданского общества</a:t>
            </a:r>
            <a:r>
              <a:rPr lang="ru-RU" sz="2900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при поддержке Программы фундаментальных исследований НИУ ВШЭ в 2018 г.</a:t>
            </a:r>
          </a:p>
          <a:p>
            <a:pPr marL="722143" lvl="8" indent="-722143" algn="just" defTabSz="311925">
              <a:spcBef>
                <a:spcPts val="1928"/>
              </a:spcBef>
              <a:spcAft>
                <a:spcPts val="1928"/>
              </a:spcAft>
              <a:buClr>
                <a:srgbClr val="C00000"/>
              </a:buClr>
              <a:buSzTx/>
              <a:buFont typeface="Wingdings" pitchFamily="2" charset="2"/>
              <a:buChar char="q"/>
              <a:defRPr sz="2100">
                <a:solidFill>
                  <a:srgbClr val="253957"/>
                </a:solidFill>
                <a:latin typeface="DINPro-CondensedLight"/>
                <a:ea typeface="DINPro-CondensedLight"/>
                <a:cs typeface="DINPro-CondensedLight"/>
                <a:sym typeface="DINPro-CondensedLight"/>
              </a:defRPr>
            </a:pPr>
            <a:r>
              <a:rPr lang="ru-RU" sz="2900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Объем выборки — </a:t>
            </a:r>
            <a:r>
              <a:rPr lang="ru-RU" sz="2900" b="1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852 организации.</a:t>
            </a:r>
          </a:p>
          <a:p>
            <a:pPr marL="722143" lvl="8" indent="-722143" algn="just" defTabSz="311925">
              <a:spcBef>
                <a:spcPts val="1928"/>
              </a:spcBef>
              <a:spcAft>
                <a:spcPts val="1928"/>
              </a:spcAft>
              <a:buClr>
                <a:srgbClr val="C00000"/>
              </a:buClr>
              <a:buSzTx/>
              <a:buFont typeface="Wingdings" pitchFamily="2" charset="2"/>
              <a:buChar char="q"/>
              <a:defRPr sz="2100">
                <a:solidFill>
                  <a:srgbClr val="253957"/>
                </a:solidFill>
                <a:latin typeface="DINPro-CondensedLight"/>
                <a:ea typeface="DINPro-CondensedLight"/>
                <a:cs typeface="DINPro-CondensedLight"/>
                <a:sym typeface="DINPro-CondensedLight"/>
              </a:defRPr>
            </a:pPr>
            <a:r>
              <a:rPr lang="ru-RU" sz="2900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Инструментарий исследования – </a:t>
            </a:r>
            <a:r>
              <a:rPr lang="ru-RU" sz="2900" b="1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И.В. </a:t>
            </a:r>
            <a:r>
              <a:rPr lang="ru-RU" sz="2900" b="1" dirty="0" smtClean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Мерсиянова и </a:t>
            </a:r>
            <a:r>
              <a:rPr lang="ru-RU" sz="2900" b="1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Л.И. Якобсон. </a:t>
            </a:r>
          </a:p>
          <a:p>
            <a:pPr marL="722143" lvl="8" indent="-722143" algn="just" defTabSz="311925">
              <a:spcBef>
                <a:spcPts val="1928"/>
              </a:spcBef>
              <a:spcAft>
                <a:spcPts val="1928"/>
              </a:spcAft>
              <a:buClr>
                <a:srgbClr val="C00000"/>
              </a:buClr>
              <a:buSzTx/>
              <a:buFont typeface="Wingdings" pitchFamily="2" charset="2"/>
              <a:buChar char="q"/>
              <a:defRPr sz="2100">
                <a:solidFill>
                  <a:srgbClr val="253957"/>
                </a:solidFill>
                <a:latin typeface="DINPro-CondensedLight"/>
                <a:ea typeface="DINPro-CondensedLight"/>
                <a:cs typeface="DINPro-CondensedLight"/>
                <a:sym typeface="DINPro-CondensedLight"/>
              </a:defRPr>
            </a:pPr>
            <a:r>
              <a:rPr lang="ru-RU" sz="2900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Опрос проводился в форме </a:t>
            </a:r>
            <a:r>
              <a:rPr lang="ru-RU" sz="2900" b="1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формализованного личного интервью по квотной выборке</a:t>
            </a:r>
            <a:r>
              <a:rPr lang="ru-RU" sz="2900" dirty="0">
                <a:solidFill>
                  <a:srgbClr val="0365C0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с использованием репрезентативных квот по организационно-правовым формам и годам регистрации НКО. В соответствии с заданными квотами опрашивались руководители организаций, расположенных в городских округах, городских поселениях и иных муниципальных образованиях на территории 33-х субъектов РФ.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C2F502-035E-4118-BA2B-76A07F7F0A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Информационная база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64247210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12151010" y="2652069"/>
            <a:ext cx="1934017" cy="88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650" tIns="72825" rIns="145650" bIns="72825">
            <a:spAutoFit/>
          </a:bodyPr>
          <a:lstStyle/>
          <a:p>
            <a:pPr defTabSz="728264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FFFFFF"/>
                </a:solidFill>
                <a:latin typeface="Myriad Pro"/>
                <a:ea typeface="ＭＳ Ｐゴシック"/>
                <a:cs typeface="ＭＳ Ｐゴシック"/>
              </a:rPr>
              <a:t>photo</a:t>
            </a:r>
            <a:endParaRPr lang="en-US" sz="4800" dirty="0">
              <a:solidFill>
                <a:srgbClr val="FFFFFF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12151010" y="5897347"/>
            <a:ext cx="1934017" cy="88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650" tIns="72825" rIns="145650" bIns="72825">
            <a:spAutoFit/>
          </a:bodyPr>
          <a:lstStyle/>
          <a:p>
            <a:pPr defTabSz="728264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  <a:latin typeface="Myriad Pro"/>
                <a:ea typeface="ＭＳ Ｐゴシック"/>
                <a:cs typeface="ＭＳ Ｐゴシック"/>
              </a:rPr>
              <a:t>photo</a:t>
            </a:r>
            <a:endParaRPr lang="en-US" sz="4800">
              <a:solidFill>
                <a:srgbClr val="FFFFFF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12151010" y="8977049"/>
            <a:ext cx="1934017" cy="88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650" tIns="72825" rIns="145650" bIns="72825">
            <a:spAutoFit/>
          </a:bodyPr>
          <a:lstStyle/>
          <a:p>
            <a:pPr defTabSz="728264"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  <a:latin typeface="Myriad Pro"/>
                <a:ea typeface="ＭＳ Ｐゴシック"/>
                <a:cs typeface="ＭＳ Ｐゴシック"/>
              </a:rPr>
              <a:t>photo</a:t>
            </a:r>
            <a:endParaRPr lang="en-US" sz="4800">
              <a:solidFill>
                <a:srgbClr val="FFFFFF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366803" y="1008316"/>
            <a:ext cx="12413640" cy="11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650" tIns="72825" rIns="145650" bIns="72825">
            <a:spAutoFit/>
          </a:bodyPr>
          <a:lstStyle/>
          <a:p>
            <a:pPr marL="364133" indent="-364133" defTabSz="728264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533" dirty="0">
              <a:solidFill>
                <a:srgbClr val="1C2A55"/>
              </a:solidFill>
              <a:latin typeface="Arial" charset="0"/>
              <a:ea typeface="ＭＳ Ｐゴシック" charset="-128"/>
            </a:endParaRPr>
          </a:p>
          <a:p>
            <a:pPr defTabSz="728264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sz="2533" dirty="0">
              <a:solidFill>
                <a:srgbClr val="1C2A55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0979" y="557446"/>
            <a:ext cx="13247682" cy="1337270"/>
          </a:xfrm>
          <a:prstGeom prst="rect">
            <a:avLst/>
          </a:prstGeom>
        </p:spPr>
        <p:txBody>
          <a:bodyPr wrap="square" lIns="145650" tIns="72825" rIns="145650" bIns="72825">
            <a:spAutoFit/>
          </a:bodyPr>
          <a:lstStyle/>
          <a:p>
            <a:pPr marL="546198" indent="-546198">
              <a:buFont typeface="Wingdings" pitchFamily="2" charset="2"/>
              <a:buChar char="§"/>
            </a:pPr>
            <a:endParaRPr lang="ru-RU" sz="3867" b="1" dirty="0">
              <a:solidFill>
                <a:srgbClr val="002060"/>
              </a:solidFill>
            </a:endParaRPr>
          </a:p>
          <a:p>
            <a:endParaRPr lang="ru-RU" sz="3867" b="1" dirty="0">
              <a:solidFill>
                <a:srgbClr val="002060"/>
              </a:solidFill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16CB1345-1A47-44A6-B0F7-9340EA4974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85883" y="1568198"/>
            <a:ext cx="15240552" cy="1070398"/>
          </a:xfrm>
        </p:spPr>
        <p:txBody>
          <a:bodyPr/>
          <a:lstStyle/>
          <a:p>
            <a:r>
              <a:rPr lang="ru-RU" dirty="0"/>
              <a:t>Какие факторы в наибольшей степени определяют жизнеспособность Вашей НКО в современных условиях? / Назовите из них три наиболее важных фактора, определяющих жизнеспособность Вашей НКО в современных условиях? </a:t>
            </a:r>
            <a:r>
              <a:rPr lang="ru-RU" b="0" i="1" dirty="0">
                <a:latin typeface="Arial" panose="020B0604020202020204"/>
                <a:sym typeface="Arial Narrow"/>
              </a:rPr>
              <a:t>(% от опрошенных)</a:t>
            </a:r>
            <a:endParaRPr lang="ru-RU" dirty="0">
              <a:latin typeface="Arial" panose="020B0604020202020204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D94E49-5A4C-4D4B-BDE0-8AC8E9E18B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476562"/>
            <a:ext cx="13759203" cy="668895"/>
          </a:xfrm>
        </p:spPr>
        <p:txBody>
          <a:bodyPr/>
          <a:lstStyle/>
          <a:p>
            <a:r>
              <a:rPr lang="ru-RU" sz="3600" dirty="0"/>
              <a:t>Факторы, определяющие жизнеспособность НКО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xmlns="" id="{2649E944-28F9-48C3-B4F8-52ABF3CFCE9C}"/>
              </a:ext>
            </a:extLst>
          </p:cNvPr>
          <p:cNvSpPr txBox="1">
            <a:spLocks/>
          </p:cNvSpPr>
          <p:nvPr/>
        </p:nvSpPr>
        <p:spPr>
          <a:xfrm>
            <a:off x="1091458" y="415008"/>
            <a:ext cx="15198908" cy="1097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0917" tIns="80917" rIns="80917" bIns="80917" anchor="t">
            <a:noAutofit/>
          </a:bodyPr>
          <a:lstStyle>
            <a:lvl1pPr marL="0" marR="0" indent="0" algn="ctr" defTabSz="58425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75000"/>
              <a:buFont typeface="Wingdings" panose="05000000000000000000" pitchFamily="2" charset="2"/>
              <a:buNone/>
              <a:tabLst/>
              <a:defRPr kumimoji="0" lang="ru-RU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Arial" pitchFamily="34" charset="0"/>
                <a:sym typeface="Helvetica Light"/>
              </a:defRPr>
            </a:lvl1pPr>
            <a:lvl2pPr marL="889090" marR="0" indent="-444545" algn="l" defTabSz="58425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75000"/>
              <a:buFont typeface="Wingdings" panose="05000000000000000000" pitchFamily="2" charset="2"/>
              <a:buChar char="q"/>
              <a:tabLst/>
              <a:defRPr sz="2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333634" marR="0" indent="-444545" algn="l" defTabSz="58425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75000"/>
              <a:buFont typeface="Wingdings" panose="05000000000000000000" pitchFamily="2" charset="2"/>
              <a:buChar char="q"/>
              <a:tabLst/>
              <a:defRPr sz="2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778178" marR="0" indent="-444545" algn="l" defTabSz="58425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75000"/>
              <a:buFont typeface="Wingdings" panose="05000000000000000000" pitchFamily="2" charset="2"/>
              <a:buChar char="q"/>
              <a:tabLst/>
              <a:defRPr sz="2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222723" marR="0" indent="-444545" algn="l" defTabSz="58425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75000"/>
              <a:buFont typeface="Wingdings" panose="05000000000000000000" pitchFamily="2" charset="2"/>
              <a:buChar char="q"/>
              <a:tabLst/>
              <a:defRPr sz="2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667267" marR="0" indent="-444545" algn="l" defTabSz="584258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111812" marR="0" indent="-444545" algn="l" defTabSz="584258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556356" marR="0" indent="-444545" algn="l" defTabSz="584258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000900" marR="0" indent="-444545" algn="l" defTabSz="584258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endParaRPr lang="ru-RU" sz="2933" dirty="0">
              <a:latin typeface="Arial" panose="020B0604020202020204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F9D79C71-B989-4209-83CC-16D61BED2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3029669"/>
              </p:ext>
            </p:extLst>
          </p:nvPr>
        </p:nvGraphicFramePr>
        <p:xfrm>
          <a:off x="974169" y="2703466"/>
          <a:ext cx="15198908" cy="672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37499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xmlns="" id="{3C63CF85-4D09-41E5-891B-0B03F5D71A7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99641401"/>
              </p:ext>
            </p:extLst>
          </p:nvPr>
        </p:nvGraphicFramePr>
        <p:xfrm>
          <a:off x="1050714" y="1536295"/>
          <a:ext cx="15239654" cy="7883115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901113">
                  <a:extLst>
                    <a:ext uri="{9D8B030D-6E8A-4147-A177-3AD203B41FA5}">
                      <a16:colId xmlns:a16="http://schemas.microsoft.com/office/drawing/2014/main" xmlns="" val="1249684191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xmlns="" val="1639429018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xmlns="" val="2847781311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xmlns="" val="195068048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xmlns="" val="1676174694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xmlns="" val="1232859312"/>
                    </a:ext>
                  </a:extLst>
                </a:gridCol>
                <a:gridCol w="1733421">
                  <a:extLst>
                    <a:ext uri="{9D8B030D-6E8A-4147-A177-3AD203B41FA5}">
                      <a16:colId xmlns:a16="http://schemas.microsoft.com/office/drawing/2014/main" xmlns="" val="4079037995"/>
                    </a:ext>
                  </a:extLst>
                </a:gridCol>
              </a:tblGrid>
              <a:tr h="677662">
                <a:tc>
                  <a:txBody>
                    <a:bodyPr/>
                    <a:lstStyle/>
                    <a:p>
                      <a:pPr algn="l" fontAlgn="ctr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82" marR="10182" marT="101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>
                          <a:effectLst/>
                        </a:rPr>
                        <a:t>2009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182" marR="10182" marT="101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>
                          <a:effectLst/>
                        </a:rPr>
                        <a:t>2010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82" marR="10182" marT="101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>
                          <a:effectLst/>
                        </a:rPr>
                        <a:t>2015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82" marR="10182" marT="101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>
                          <a:effectLst/>
                        </a:rPr>
                        <a:t>2017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82" marR="10182" marT="101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>
                          <a:effectLst/>
                        </a:rPr>
                        <a:t>2018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82" marR="10182" marT="101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b="1" i="0" u="none" strike="noStrike" cap="none" spc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Helvetica"/>
                          <a:cs typeface="Helvetica"/>
                          <a:sym typeface="Helvetica Light"/>
                        </a:rPr>
                        <a:t>Динамика</a:t>
                      </a:r>
                    </a:p>
                    <a:p>
                      <a:pPr algn="ctr" fontAlgn="b"/>
                      <a:r>
                        <a:rPr lang="ru-RU" sz="21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FillTx/>
                          <a:latin typeface="Helvetica"/>
                          <a:cs typeface="Helvetica"/>
                          <a:sym typeface="Helvetica Light"/>
                        </a:rPr>
                        <a:t>п.п</a:t>
                      </a:r>
                      <a:r>
                        <a:rPr lang="ru-RU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2100" u="none" strike="noStrike" dirty="0">
                        <a:effectLst/>
                      </a:endParaRPr>
                    </a:p>
                  </a:txBody>
                  <a:tcPr marL="10182" marR="10182" marT="10160" marB="0" anchor="ctr"/>
                </a:tc>
                <a:extLst>
                  <a:ext uri="{0D108BD9-81ED-4DB2-BD59-A6C34878D82A}">
                    <a16:rowId xmlns:a16="http://schemas.microsoft.com/office/drawing/2014/main" xmlns="" val="4062009608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Существует сайт организации в Интернете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12728" marR="12728" marT="1270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730147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Существует страница организации в социальных сетях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7878138"/>
                  </a:ext>
                </a:extLst>
              </a:tr>
              <a:tr h="616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участвует в публичных мероприятиях (праздниках, ярмарках, фестивалях)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510430"/>
                  </a:ext>
                </a:extLst>
              </a:tr>
              <a:tr h="616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регулярно участвует в конференциях, выставках и других мероприятиях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4764607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Проводятся пресс-конференции, делаются публикации в СМИ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12728" marR="12728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1544590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имеет презентационные материалы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7133042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Публикуются годовые отчеты о деятельности организации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28" marR="12728" marT="1270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867877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Публикуются отчеты о проведенных мероприятиях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8158869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Даются консультации, в </a:t>
                      </a:r>
                      <a:r>
                        <a:rPr lang="ru-RU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т.ч</a:t>
                      </a: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по телефону, через Интернет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12728" marR="12728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476256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проводит конференции, круглые столы и т.п.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7408719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Публикуются годовые финансовые отчеты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2728" marR="12728" marT="1270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5981782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проводит дни открытых дверей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extLst>
                  <a:ext uri="{0D108BD9-81ED-4DB2-BD59-A6C34878D82A}">
                    <a16:rowId xmlns:a16="http://schemas.microsoft.com/office/drawing/2014/main" xmlns="" val="187703647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Проводятся независимые аудиторские проверки финансовой деятельности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12728" marR="12728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411119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имеет собственное издание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485449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лицензирует и сертифицирует свои услуги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7041552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Результаты аудиторской проверки публикуются на сайте организации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5681924"/>
                  </a:ext>
                </a:extLst>
              </a:tr>
              <a:tr h="616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Данные о размере заработанной платы сотрудников публикуются в открытом доступе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28" marR="12728" marT="1270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85401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Другое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12728" marR="12728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6570921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Затрудняюсь ответить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12728" marR="12728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7275173"/>
                  </a:ext>
                </a:extLst>
              </a:tr>
              <a:tr h="315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Никакие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2728" marR="12728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12728" marR="12728" marT="127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969788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4484FA52-D3ED-4B4E-8C82-ADC9B1E897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322675"/>
            <a:ext cx="13759203" cy="976672"/>
          </a:xfrm>
        </p:spPr>
        <p:txBody>
          <a:bodyPr/>
          <a:lstStyle/>
          <a:p>
            <a:r>
              <a:rPr lang="ru-RU" sz="2800" dirty="0"/>
              <a:t> Какие элементы информационной открытости использует Ваша организация? </a:t>
            </a:r>
            <a:r>
              <a:rPr lang="ru-RU" sz="2800" b="0" dirty="0"/>
              <a:t>(% от опрошенных, </a:t>
            </a:r>
            <a:r>
              <a:rPr lang="en-US" sz="2800" b="0" dirty="0"/>
              <a:t>N</a:t>
            </a:r>
            <a:r>
              <a:rPr lang="ru-RU" sz="2800" b="0" dirty="0"/>
              <a:t> = 850)</a:t>
            </a:r>
          </a:p>
        </p:txBody>
      </p:sp>
    </p:spTree>
    <p:extLst>
      <p:ext uri="{BB962C8B-B14F-4D97-AF65-F5344CB8AC3E}">
        <p14:creationId xmlns:p14="http://schemas.microsoft.com/office/powerpoint/2010/main" val="3617398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EC7D4D63-97C4-4F94-BD47-D60F2651367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41370837-E65B-4734-A0B6-BF0962C9A8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85883" y="1875974"/>
            <a:ext cx="15240552" cy="454845"/>
          </a:xfrm>
        </p:spPr>
        <p:txBody>
          <a:bodyPr/>
          <a:lstStyle/>
          <a:p>
            <a:r>
              <a:rPr lang="ru-RU" dirty="0"/>
              <a:t>Индекс информационной открытости НКО </a:t>
            </a:r>
            <a:r>
              <a:rPr lang="ru-RU" b="0" dirty="0"/>
              <a:t>(% от ответивших, </a:t>
            </a:r>
            <a:r>
              <a:rPr lang="en-US" b="0" dirty="0"/>
              <a:t>N</a:t>
            </a:r>
            <a:r>
              <a:rPr lang="ru-RU" b="0" dirty="0"/>
              <a:t>=850)</a:t>
            </a:r>
            <a:endParaRPr lang="ru-RU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39CB2504-3BC7-4E42-8DF1-17BDE0E8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Индекс информационной открытости</a:t>
            </a:r>
          </a:p>
          <a:p>
            <a:r>
              <a:rPr lang="ru-RU" dirty="0"/>
              <a:t> 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84DB7A34-B911-45A5-9ED6-70110DA215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2714132"/>
              </p:ext>
            </p:extLst>
          </p:nvPr>
        </p:nvGraphicFramePr>
        <p:xfrm>
          <a:off x="1443039" y="2103396"/>
          <a:ext cx="14458950" cy="682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803947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8ABDDAF9-E81D-46FD-B8D9-49B7181EDC7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Объект 1">
            <a:extLst>
              <a:ext uri="{FF2B5EF4-FFF2-40B4-BE49-F238E27FC236}">
                <a16:creationId xmlns:a16="http://schemas.microsoft.com/office/drawing/2014/main" xmlns="" id="{BF9DAE23-72F5-4468-8273-04086BFE8BD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50985979"/>
              </p:ext>
            </p:extLst>
          </p:nvPr>
        </p:nvGraphicFramePr>
        <p:xfrm>
          <a:off x="1443038" y="2632075"/>
          <a:ext cx="14401800" cy="636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6DBF4625-EA9C-4C0D-9527-E7AA488FE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85883" y="1722087"/>
            <a:ext cx="15240552" cy="762621"/>
          </a:xfrm>
        </p:spPr>
        <p:txBody>
          <a:bodyPr/>
          <a:lstStyle/>
          <a:p>
            <a:r>
              <a:rPr lang="ru-RU" dirty="0"/>
              <a:t>Какие информационные технологии используются в работе Вашей организации и ее сотрудников?</a:t>
            </a:r>
            <a:endParaRPr lang="ru-RU" b="0" dirty="0"/>
          </a:p>
          <a:p>
            <a:r>
              <a:rPr lang="ru-RU" b="0" dirty="0"/>
              <a:t>(% от опрошенных, </a:t>
            </a:r>
            <a:r>
              <a:rPr lang="en-US" b="0" dirty="0"/>
              <a:t>N = 850)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82F27E-F3DA-4DE2-9BC3-89AC9749EB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Используемые информационные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102985622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Адрес: ТехтТехтТехтТехтТехтТехтТехтТехтТехтТехтТехтТехтТехт"/>
          <p:cNvSpPr txBox="1"/>
          <p:nvPr/>
        </p:nvSpPr>
        <p:spPr>
          <a:xfrm>
            <a:off x="7889177" y="9263614"/>
            <a:ext cx="813488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 anchor="ctr">
            <a:spAutoFit/>
          </a:bodyPr>
          <a:lstStyle>
            <a:lvl1pPr algn="r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2400" dirty="0"/>
              <a:t>101978</a:t>
            </a:r>
            <a:r>
              <a:rPr lang="en-US" sz="2400" dirty="0"/>
              <a:t>, </a:t>
            </a:r>
            <a:r>
              <a:rPr lang="ru-RU" sz="2400" dirty="0"/>
              <a:t>Москва, ул.</a:t>
            </a:r>
            <a:r>
              <a:rPr lang="en-US" sz="2400" dirty="0"/>
              <a:t> </a:t>
            </a:r>
            <a:r>
              <a:rPr lang="ru-RU" sz="2400" dirty="0"/>
              <a:t>Мясницкая, д. 20, к. 519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6" name="www.text"/>
          <p:cNvSpPr txBox="1"/>
          <p:nvPr/>
        </p:nvSpPr>
        <p:spPr>
          <a:xfrm>
            <a:off x="1316197" y="9263614"/>
            <a:ext cx="2198075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400" dirty="0">
                <a:latin typeface="Arial Narrow" charset="0"/>
                <a:ea typeface="Arial Narrow" charset="0"/>
                <a:cs typeface="Arial Narrow" charset="0"/>
              </a:rPr>
              <a:t>www.</a:t>
            </a:r>
            <a:r>
              <a:rPr lang="en-US" sz="2400" dirty="0">
                <a:latin typeface="Arial Narrow" charset="0"/>
                <a:ea typeface="Arial Narrow" charset="0"/>
                <a:cs typeface="Arial Narrow" charset="0"/>
              </a:rPr>
              <a:t>grans.hse.ru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7" name="Телефон.: +Х (ХХХ) ХХХ ХХХХ"/>
          <p:cNvSpPr txBox="1"/>
          <p:nvPr/>
        </p:nvSpPr>
        <p:spPr>
          <a:xfrm>
            <a:off x="4245235" y="9263614"/>
            <a:ext cx="336702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en-US" sz="2400" dirty="0"/>
              <a:t>+7 </a:t>
            </a:r>
            <a:r>
              <a:rPr lang="ru-RU" sz="2400" dirty="0"/>
              <a:t>(495) 623</a:t>
            </a:r>
            <a:r>
              <a:rPr lang="en-US" sz="2400" dirty="0"/>
              <a:t>-</a:t>
            </a:r>
            <a:r>
              <a:rPr lang="ru-RU" sz="2400" dirty="0"/>
              <a:t>88</a:t>
            </a:r>
            <a:r>
              <a:rPr lang="en-US" sz="2400" dirty="0"/>
              <a:t>-</a:t>
            </a:r>
            <a:r>
              <a:rPr lang="ru-RU" sz="2400" dirty="0"/>
              <a:t>03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ACCC610A-C3C7-41CC-889C-A8E2C626A2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5884" y="1760003"/>
            <a:ext cx="15240467" cy="7104509"/>
          </a:xfrm>
          <a:ln w="12700">
            <a:miter lim="400000"/>
          </a:ln>
        </p:spPr>
        <p:txBody>
          <a:bodyPr lIns="50800" tIns="50800" rIns="50800" bIns="50800" anchor="t" anchorCtr="0">
            <a:spAutoFit/>
          </a:bodyPr>
          <a:lstStyle/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объединения юридических лиц;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имеющие документально оформленный стратегический план;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имеющие более 10 постоянных сотрудников;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имеющие 4 и более источников финансирования (как внешние, так и внутренние);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назвавшие в качестве основного источника финансирования субсидии и гранты от властей любого уровня; практикующие разработку проектов и личные встречи с донорами;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использующие оффлайн- и онлайн-фандрайзинг;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имеющие средства на создание даже финансовых резервов;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занимающиеся стратегией и продвижением организации;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использующие 10 и более документов и методов управления проектами;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предоставляющие услуги в сфере здравоохранения и научных исследований;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готовые получить статус исполнителей общественно полезных услуг;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взаимодействующие с 3 и более субъектами общественной жизни;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использующие 3 и более элементов информационной открытости;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600" dirty="0"/>
              <a:t>испытывающие 5 и более проблем функционирования (особенно – проблемы с помещением)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070557-EBCD-4FA9-9106-9702567DBA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261119"/>
            <a:ext cx="13759203" cy="1099782"/>
          </a:xfrm>
        </p:spPr>
        <p:txBody>
          <a:bodyPr/>
          <a:lstStyle/>
          <a:p>
            <a:r>
              <a:rPr lang="ru-RU" dirty="0"/>
              <a:t>Чаще других используют информационные технологии в своей работе…</a:t>
            </a:r>
          </a:p>
        </p:txBody>
      </p:sp>
    </p:spTree>
    <p:extLst>
      <p:ext uri="{BB962C8B-B14F-4D97-AF65-F5344CB8AC3E}">
        <p14:creationId xmlns:p14="http://schemas.microsoft.com/office/powerpoint/2010/main" val="146987587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Адрес: ТехтТехтТехтТехтТехтТехтТехтТехтТехтТехтТехтТехтТехт"/>
          <p:cNvSpPr txBox="1"/>
          <p:nvPr/>
        </p:nvSpPr>
        <p:spPr>
          <a:xfrm>
            <a:off x="7889177" y="9263614"/>
            <a:ext cx="813488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 anchor="ctr">
            <a:spAutoFit/>
          </a:bodyPr>
          <a:lstStyle>
            <a:lvl1pPr algn="r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2400" dirty="0"/>
              <a:t>101978</a:t>
            </a:r>
            <a:r>
              <a:rPr lang="en-US" sz="2400" dirty="0"/>
              <a:t>, </a:t>
            </a:r>
            <a:r>
              <a:rPr lang="ru-RU" sz="2400" dirty="0"/>
              <a:t>Москва, ул.</a:t>
            </a:r>
            <a:r>
              <a:rPr lang="en-US" sz="2400" dirty="0"/>
              <a:t> </a:t>
            </a:r>
            <a:r>
              <a:rPr lang="ru-RU" sz="2400" dirty="0"/>
              <a:t>Мясницкая, д. 20, к. 519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6" name="www.text"/>
          <p:cNvSpPr txBox="1"/>
          <p:nvPr/>
        </p:nvSpPr>
        <p:spPr>
          <a:xfrm>
            <a:off x="1316197" y="9263614"/>
            <a:ext cx="2198075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400" dirty="0">
                <a:latin typeface="Arial Narrow" charset="0"/>
                <a:ea typeface="Arial Narrow" charset="0"/>
                <a:cs typeface="Arial Narrow" charset="0"/>
              </a:rPr>
              <a:t>www.</a:t>
            </a:r>
            <a:r>
              <a:rPr lang="en-US" sz="2400" dirty="0">
                <a:latin typeface="Arial Narrow" charset="0"/>
                <a:ea typeface="Arial Narrow" charset="0"/>
                <a:cs typeface="Arial Narrow" charset="0"/>
              </a:rPr>
              <a:t>grans.hse.ru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7" name="Телефон.: +Х (ХХХ) ХХХ ХХХХ"/>
          <p:cNvSpPr txBox="1"/>
          <p:nvPr/>
        </p:nvSpPr>
        <p:spPr>
          <a:xfrm>
            <a:off x="4245235" y="9263614"/>
            <a:ext cx="336702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en-US" sz="2400" dirty="0"/>
              <a:t>+7 </a:t>
            </a:r>
            <a:r>
              <a:rPr lang="ru-RU" sz="2400" dirty="0"/>
              <a:t>(495) 623</a:t>
            </a:r>
            <a:r>
              <a:rPr lang="en-US" sz="2400" dirty="0"/>
              <a:t>-</a:t>
            </a:r>
            <a:r>
              <a:rPr lang="ru-RU" sz="2400" dirty="0"/>
              <a:t>88</a:t>
            </a:r>
            <a:r>
              <a:rPr lang="en-US" sz="2400" dirty="0"/>
              <a:t>-</a:t>
            </a:r>
            <a:r>
              <a:rPr lang="ru-RU" sz="2400" dirty="0"/>
              <a:t>03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ACCC610A-C3C7-41CC-889C-A8E2C626A2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5885" y="1933834"/>
            <a:ext cx="15204484" cy="6842899"/>
          </a:xfrm>
          <a:ln w="12700">
            <a:miter lim="400000"/>
          </a:ln>
        </p:spPr>
        <p:txBody>
          <a:bodyPr wrap="square" lIns="50800" tIns="50800" rIns="50800" bIns="50800" anchor="t" anchorCtr="0">
            <a:spAutoFit/>
          </a:bodyPr>
          <a:lstStyle/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религиозные организации;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имеющие стратегического плана;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имеющие источников финансирования;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занимающиеся фандрайзингом;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имеющие доходов;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находящиеся под угрозой закрытия из-за недостатка средств;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считающие невозможным применение маркетинговых подходов в некоммерческом секторе;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использующие или использующие менее 5 документов и методов управления проектами;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готовые получить статус исполнителей общественно полезных услуг;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взаимодействующие или взаимодействующие с 1-2 субъектами общественной жизни;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800" dirty="0"/>
              <a:t>не использующие или использующие 1-2 элемента информационной открытости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070557-EBCD-4FA9-9106-9702567DBA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261119"/>
            <a:ext cx="13759203" cy="1099782"/>
          </a:xfrm>
        </p:spPr>
        <p:txBody>
          <a:bodyPr/>
          <a:lstStyle/>
          <a:p>
            <a:r>
              <a:rPr lang="ru-RU" dirty="0"/>
              <a:t>Чаще других </a:t>
            </a:r>
            <a:r>
              <a:rPr lang="ru-RU" dirty="0">
                <a:solidFill>
                  <a:schemeClr val="accent5"/>
                </a:solidFill>
              </a:rPr>
              <a:t>НЕ</a:t>
            </a:r>
            <a:r>
              <a:rPr lang="ru-RU" dirty="0"/>
              <a:t> используют информационные технологии в своей работе…</a:t>
            </a:r>
          </a:p>
        </p:txBody>
      </p:sp>
    </p:spTree>
    <p:extLst>
      <p:ext uri="{BB962C8B-B14F-4D97-AF65-F5344CB8AC3E}">
        <p14:creationId xmlns:p14="http://schemas.microsoft.com/office/powerpoint/2010/main" val="32668563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Адрес: ТехтТехтТехтТехтТехтТехтТехтТехтТехтТехтТехтТехтТехт"/>
          <p:cNvSpPr txBox="1"/>
          <p:nvPr/>
        </p:nvSpPr>
        <p:spPr>
          <a:xfrm>
            <a:off x="7889177" y="9263614"/>
            <a:ext cx="813488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 anchor="ctr">
            <a:spAutoFit/>
          </a:bodyPr>
          <a:lstStyle>
            <a:lvl1pPr algn="r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2400" dirty="0"/>
              <a:t>101978</a:t>
            </a:r>
            <a:r>
              <a:rPr lang="en-US" sz="2400" dirty="0"/>
              <a:t>, </a:t>
            </a:r>
            <a:r>
              <a:rPr lang="ru-RU" sz="2400" dirty="0"/>
              <a:t>Москва, ул.</a:t>
            </a:r>
            <a:r>
              <a:rPr lang="en-US" sz="2400" dirty="0"/>
              <a:t> </a:t>
            </a:r>
            <a:r>
              <a:rPr lang="ru-RU" sz="2400" dirty="0"/>
              <a:t>Мясницкая, д. 20, к. 519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6" name="www.text"/>
          <p:cNvSpPr txBox="1"/>
          <p:nvPr/>
        </p:nvSpPr>
        <p:spPr>
          <a:xfrm>
            <a:off x="1316197" y="9263614"/>
            <a:ext cx="2198075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400" dirty="0">
                <a:latin typeface="Arial Narrow" charset="0"/>
                <a:ea typeface="Arial Narrow" charset="0"/>
                <a:cs typeface="Arial Narrow" charset="0"/>
              </a:rPr>
              <a:t>www.</a:t>
            </a:r>
            <a:r>
              <a:rPr lang="en-US" sz="2400" dirty="0">
                <a:latin typeface="Arial Narrow" charset="0"/>
                <a:ea typeface="Arial Narrow" charset="0"/>
                <a:cs typeface="Arial Narrow" charset="0"/>
              </a:rPr>
              <a:t>grans.hse.ru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7" name="Телефон.: +Х (ХХХ) ХХХ ХХХХ"/>
          <p:cNvSpPr txBox="1"/>
          <p:nvPr/>
        </p:nvSpPr>
        <p:spPr>
          <a:xfrm>
            <a:off x="4245235" y="9263614"/>
            <a:ext cx="3367028" cy="5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en-US" sz="2400" dirty="0"/>
              <a:t>+7 </a:t>
            </a:r>
            <a:r>
              <a:rPr lang="ru-RU" sz="2400" dirty="0"/>
              <a:t>(495) 623</a:t>
            </a:r>
            <a:r>
              <a:rPr lang="en-US" sz="2400" dirty="0"/>
              <a:t>-</a:t>
            </a:r>
            <a:r>
              <a:rPr lang="ru-RU" sz="2400" dirty="0"/>
              <a:t>88</a:t>
            </a:r>
            <a:r>
              <a:rPr lang="en-US" sz="2400" dirty="0"/>
              <a:t>-</a:t>
            </a:r>
            <a:r>
              <a:rPr lang="ru-RU" sz="2400" dirty="0"/>
              <a:t>03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ACCC610A-C3C7-41CC-889C-A8E2C626A2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5885" y="1664697"/>
            <a:ext cx="15204484" cy="7550785"/>
          </a:xfrm>
          <a:ln w="12700">
            <a:miter lim="400000"/>
          </a:ln>
        </p:spPr>
        <p:txBody>
          <a:bodyPr wrap="square" lIns="50800" tIns="50800" rIns="50800" bIns="50800" anchor="t" anchorCtr="0">
            <a:spAutoFit/>
          </a:bodyPr>
          <a:lstStyle/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фонды;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социально ориентированные и благотворительные НКО;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привлекающие 20-49 добровольцев;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имеющие 4 и более источника финансирования (как внешние, так и внутренние);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назвавшие в качестве основного источника финансирования субсидии и гранты от властей любого уровня;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практикующие разработку проектов на конкурсы и личные встречи с донорами;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применяющие оффлайн и онлайн фандрайзинг;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занимающиеся продвижением и стратегией организации;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разрабатывающие шаблоны, регламентирующие процессы управления проектами вплоть до внедрения ИСУП;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использующие 10-15 документов и методов управления проектами;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предоставляющие услуги в сфере здравоохранения, физкультуры и спорта;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готовые войти в реестр поставщиков социальных услуг и получить статус исполнителя общественно полезных услуг;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взаимодействующие с 5 и более субъектами общественной среды;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использующие 5 и более элементов информационной активности; </a:t>
            </a:r>
          </a:p>
          <a:p>
            <a:pPr marL="542925" indent="-542925">
              <a:spcAft>
                <a:spcPts val="60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300" dirty="0"/>
              <a:t>испытывающие 5 и более проблем функционирования (особенно – проблемы с помещением).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070557-EBCD-4FA9-9106-9702567DBA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31165" y="261119"/>
            <a:ext cx="13759203" cy="1099782"/>
          </a:xfrm>
        </p:spPr>
        <p:txBody>
          <a:bodyPr/>
          <a:lstStyle/>
          <a:p>
            <a:r>
              <a:rPr lang="ru-RU" dirty="0"/>
              <a:t>Чаще других используют чаты, группы в социальных сетях для сотрудников и/или волонтеров…</a:t>
            </a:r>
          </a:p>
        </p:txBody>
      </p:sp>
    </p:spTree>
    <p:extLst>
      <p:ext uri="{BB962C8B-B14F-4D97-AF65-F5344CB8AC3E}">
        <p14:creationId xmlns:p14="http://schemas.microsoft.com/office/powerpoint/2010/main" val="3086880736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1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Тема1" id="{3E850CD7-D642-4566-86C8-CD949AD10A3F}" vid="{D20963E9-2323-4662-AB32-49F16F27B82D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Вышка">
    <a:majorFont>
      <a:latin typeface="Arial"/>
      <a:ea typeface="Helvetica Light"/>
      <a:cs typeface="Helvetica Light"/>
    </a:majorFont>
    <a:minorFont>
      <a:latin typeface="Arial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Вышка">
    <a:majorFont>
      <a:latin typeface="Arial"/>
      <a:ea typeface="Helvetica Light"/>
      <a:cs typeface="Helvetica Light"/>
    </a:majorFont>
    <a:minorFont>
      <a:latin typeface="Arial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Вышка">
    <a:majorFont>
      <a:latin typeface="Arial"/>
      <a:ea typeface="Helvetica Light"/>
      <a:cs typeface="Helvetica Light"/>
    </a:majorFont>
    <a:minorFont>
      <a:latin typeface="Arial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Вышка">
    <a:majorFont>
      <a:latin typeface="Arial"/>
      <a:ea typeface="Helvetica Light"/>
      <a:cs typeface="Helvetica Light"/>
    </a:majorFont>
    <a:minorFont>
      <a:latin typeface="Arial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9213</TotalTime>
  <Words>1321</Words>
  <Application>Microsoft Office PowerPoint</Application>
  <PresentationFormat>Произвольный</PresentationFormat>
  <Paragraphs>248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Как НКО применяют информационные технологии в своей работе?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Kira</dc:creator>
  <cp:lastModifiedBy>User</cp:lastModifiedBy>
  <cp:revision>480</cp:revision>
  <dcterms:modified xsi:type="dcterms:W3CDTF">2019-11-11T21:05:20Z</dcterms:modified>
</cp:coreProperties>
</file>