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96" r:id="rId2"/>
    <p:sldMasterId id="2147483732" r:id="rId3"/>
  </p:sldMasterIdLst>
  <p:notesMasterIdLst>
    <p:notesMasterId r:id="rId33"/>
  </p:notesMasterIdLst>
  <p:handoutMasterIdLst>
    <p:handoutMasterId r:id="rId34"/>
  </p:handoutMasterIdLst>
  <p:sldIdLst>
    <p:sldId id="261" r:id="rId4"/>
    <p:sldId id="259" r:id="rId5"/>
    <p:sldId id="257" r:id="rId6"/>
    <p:sldId id="331" r:id="rId7"/>
    <p:sldId id="323" r:id="rId8"/>
    <p:sldId id="307" r:id="rId9"/>
    <p:sldId id="308" r:id="rId10"/>
    <p:sldId id="279" r:id="rId11"/>
    <p:sldId id="314" r:id="rId12"/>
    <p:sldId id="315" r:id="rId13"/>
    <p:sldId id="324" r:id="rId14"/>
    <p:sldId id="317" r:id="rId15"/>
    <p:sldId id="320" r:id="rId16"/>
    <p:sldId id="343" r:id="rId17"/>
    <p:sldId id="344" r:id="rId18"/>
    <p:sldId id="345" r:id="rId19"/>
    <p:sldId id="319" r:id="rId20"/>
    <p:sldId id="318" r:id="rId21"/>
    <p:sldId id="332" r:id="rId22"/>
    <p:sldId id="333" r:id="rId23"/>
    <p:sldId id="328" r:id="rId24"/>
    <p:sldId id="321" r:id="rId25"/>
    <p:sldId id="327" r:id="rId26"/>
    <p:sldId id="346" r:id="rId27"/>
    <p:sldId id="347" r:id="rId28"/>
    <p:sldId id="303" r:id="rId29"/>
    <p:sldId id="304" r:id="rId30"/>
    <p:sldId id="329" r:id="rId31"/>
    <p:sldId id="330"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15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9232" autoAdjust="0"/>
  </p:normalViewPr>
  <p:slideViewPr>
    <p:cSldViewPr>
      <p:cViewPr varScale="1">
        <p:scale>
          <a:sx n="69" d="100"/>
          <a:sy n="69" d="100"/>
        </p:scale>
        <p:origin x="476" y="44"/>
      </p:cViewPr>
      <p:guideLst>
        <p:guide orient="horz" pos="2160"/>
        <p:guide pos="3840"/>
      </p:guideLst>
    </p:cSldViewPr>
  </p:slideViewPr>
  <p:outlineViewPr>
    <p:cViewPr>
      <p:scale>
        <a:sx n="33" d="100"/>
        <a:sy n="33" d="100"/>
      </p:scale>
      <p:origin x="0" y="5263"/>
    </p:cViewPr>
  </p:outlineViewPr>
  <p:notesTextViewPr>
    <p:cViewPr>
      <p:scale>
        <a:sx n="1" d="1"/>
        <a:sy n="1" d="1"/>
      </p:scale>
      <p:origin x="0" y="0"/>
    </p:cViewPr>
  </p:notesTextViewPr>
  <p:sorterViewPr>
    <p:cViewPr>
      <p:scale>
        <a:sx n="100" d="100"/>
        <a:sy n="100" d="100"/>
      </p:scale>
      <p:origin x="0" y="5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571741032370972E-2"/>
          <c:y val="5.0925925925925923E-2"/>
          <c:w val="0.74647134733158371"/>
          <c:h val="0.83309419655876371"/>
        </c:manualLayout>
      </c:layout>
      <c:barChart>
        <c:barDir val="bar"/>
        <c:grouping val="clustered"/>
        <c:varyColors val="0"/>
        <c:ser>
          <c:idx val="0"/>
          <c:order val="0"/>
          <c:spPr>
            <a:solidFill>
              <a:srgbClr val="9BBB59">
                <a:lumMod val="40000"/>
                <a:lumOff val="60000"/>
              </a:srgbClr>
            </a:solidFill>
          </c:spPr>
          <c:invertIfNegative val="0"/>
          <c:dLbls>
            <c:spPr>
              <a:noFill/>
              <a:ln>
                <a:noFill/>
              </a:ln>
              <a:effectLst/>
            </c:spPr>
            <c:txPr>
              <a:bodyPr/>
              <a:lstStyle/>
              <a:p>
                <a:pPr>
                  <a:defRPr sz="2400" b="1">
                    <a:solidFill>
                      <a:srgbClr val="00206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Лист3!$B$36:$B$40</c:f>
              <c:strCache>
                <c:ptCount val="5"/>
                <c:pt idx="0">
                  <c:v>0</c:v>
                </c:pt>
                <c:pt idx="1">
                  <c:v>1</c:v>
                </c:pt>
                <c:pt idx="2">
                  <c:v>2</c:v>
                </c:pt>
                <c:pt idx="3">
                  <c:v>3</c:v>
                </c:pt>
                <c:pt idx="4">
                  <c:v>≥ 4</c:v>
                </c:pt>
              </c:strCache>
            </c:strRef>
          </c:cat>
          <c:val>
            <c:numRef>
              <c:f>Лист3!$C$36:$C$40</c:f>
              <c:numCache>
                <c:formatCode>0%</c:formatCode>
                <c:ptCount val="5"/>
                <c:pt idx="0">
                  <c:v>0.14000000000000001</c:v>
                </c:pt>
                <c:pt idx="1">
                  <c:v>0.25</c:v>
                </c:pt>
                <c:pt idx="2">
                  <c:v>0.30000000000000004</c:v>
                </c:pt>
                <c:pt idx="3">
                  <c:v>0.19</c:v>
                </c:pt>
                <c:pt idx="4">
                  <c:v>0.12000000000000001</c:v>
                </c:pt>
              </c:numCache>
            </c:numRef>
          </c:val>
          <c:extLst>
            <c:ext xmlns:c16="http://schemas.microsoft.com/office/drawing/2014/chart" uri="{C3380CC4-5D6E-409C-BE32-E72D297353CC}">
              <c16:uniqueId val="{00000000-EA8D-425D-8263-F131B5FF59FD}"/>
            </c:ext>
          </c:extLst>
        </c:ser>
        <c:dLbls>
          <c:showLegendKey val="0"/>
          <c:showVal val="0"/>
          <c:showCatName val="0"/>
          <c:showSerName val="0"/>
          <c:showPercent val="0"/>
          <c:showBubbleSize val="0"/>
        </c:dLbls>
        <c:gapWidth val="150"/>
        <c:axId val="145812992"/>
        <c:axId val="144565952"/>
      </c:barChart>
      <c:catAx>
        <c:axId val="145812992"/>
        <c:scaling>
          <c:orientation val="minMax"/>
        </c:scaling>
        <c:delete val="0"/>
        <c:axPos val="l"/>
        <c:numFmt formatCode="General" sourceLinked="0"/>
        <c:majorTickMark val="out"/>
        <c:minorTickMark val="none"/>
        <c:tickLblPos val="nextTo"/>
        <c:txPr>
          <a:bodyPr/>
          <a:lstStyle/>
          <a:p>
            <a:pPr>
              <a:defRPr sz="2400" b="1">
                <a:solidFill>
                  <a:srgbClr val="002060"/>
                </a:solidFill>
              </a:defRPr>
            </a:pPr>
            <a:endParaRPr lang="ru-RU"/>
          </a:p>
        </c:txPr>
        <c:crossAx val="144565952"/>
        <c:crosses val="autoZero"/>
        <c:auto val="1"/>
        <c:lblAlgn val="ctr"/>
        <c:lblOffset val="100"/>
        <c:noMultiLvlLbl val="0"/>
      </c:catAx>
      <c:valAx>
        <c:axId val="144565952"/>
        <c:scaling>
          <c:orientation val="minMax"/>
        </c:scaling>
        <c:delete val="0"/>
        <c:axPos val="b"/>
        <c:majorGridlines/>
        <c:numFmt formatCode="0%" sourceLinked="1"/>
        <c:majorTickMark val="out"/>
        <c:minorTickMark val="none"/>
        <c:tickLblPos val="nextTo"/>
        <c:txPr>
          <a:bodyPr/>
          <a:lstStyle/>
          <a:p>
            <a:pPr>
              <a:defRPr sz="1800" b="1">
                <a:solidFill>
                  <a:srgbClr val="002060"/>
                </a:solidFill>
              </a:defRPr>
            </a:pPr>
            <a:endParaRPr lang="ru-RU"/>
          </a:p>
        </c:txPr>
        <c:crossAx val="145812992"/>
        <c:crosses val="autoZero"/>
        <c:crossBetween val="between"/>
      </c:valAx>
    </c:plotArea>
    <c:plotVisOnly val="1"/>
    <c:dispBlanksAs val="gap"/>
    <c:showDLblsOverMax val="0"/>
  </c:chart>
  <c:spPr>
    <a:effectLst>
      <a:outerShdw blurRad="50800" dist="50800" dir="5400000" algn="ctr" rotWithShape="0">
        <a:schemeClr val="bg1">
          <a:lumMod val="95000"/>
        </a:schemeClr>
      </a:outerShdw>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19819227687921"/>
          <c:y val="2.9824559572405054E-2"/>
          <c:w val="0.77320352302125162"/>
          <c:h val="0.88053059013488111"/>
        </c:manualLayout>
      </c:layout>
      <c:barChart>
        <c:barDir val="bar"/>
        <c:grouping val="clustered"/>
        <c:varyColors val="0"/>
        <c:ser>
          <c:idx val="2"/>
          <c:order val="0"/>
          <c:tx>
            <c:strRef>
              <c:f>Лист2!$D$68</c:f>
              <c:strCache>
                <c:ptCount val="1"/>
                <c:pt idx="0">
                  <c:v>индифферентные</c:v>
                </c:pt>
              </c:strCache>
            </c:strRef>
          </c:tx>
          <c:spPr>
            <a:solidFill>
              <a:schemeClr val="bg1">
                <a:lumMod val="65000"/>
              </a:schemeClr>
            </a:solidFill>
          </c:spPr>
          <c:invertIfNegative val="0"/>
          <c:dLbls>
            <c:spPr>
              <a:noFill/>
              <a:ln>
                <a:noFill/>
              </a:ln>
              <a:effectLst/>
            </c:spPr>
            <c:txPr>
              <a:bodyPr/>
              <a:lstStyle/>
              <a:p>
                <a:pPr>
                  <a:defRPr sz="1600" b="1" baseline="0">
                    <a:solidFill>
                      <a:srgbClr val="00206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Лист2!$A$69:$A$73</c:f>
              <c:strCache>
                <c:ptCount val="5"/>
                <c:pt idx="0">
                  <c:v>не более 5 мин.</c:v>
                </c:pt>
                <c:pt idx="1">
                  <c:v>6-10 мин.</c:v>
                </c:pt>
                <c:pt idx="2">
                  <c:v>11-15 мин.</c:v>
                </c:pt>
                <c:pt idx="3">
                  <c:v>16-20 мин.</c:v>
                </c:pt>
                <c:pt idx="4">
                  <c:v>больше 20 мин.</c:v>
                </c:pt>
              </c:strCache>
            </c:strRef>
          </c:cat>
          <c:val>
            <c:numRef>
              <c:f>Лист2!$D$69:$D$73</c:f>
              <c:numCache>
                <c:formatCode>0%</c:formatCode>
                <c:ptCount val="5"/>
                <c:pt idx="0">
                  <c:v>0.36</c:v>
                </c:pt>
                <c:pt idx="1">
                  <c:v>0.41</c:v>
                </c:pt>
                <c:pt idx="2">
                  <c:v>0.12</c:v>
                </c:pt>
                <c:pt idx="3">
                  <c:v>0.06</c:v>
                </c:pt>
                <c:pt idx="4">
                  <c:v>0.05</c:v>
                </c:pt>
              </c:numCache>
            </c:numRef>
          </c:val>
          <c:extLst>
            <c:ext xmlns:c16="http://schemas.microsoft.com/office/drawing/2014/chart" uri="{C3380CC4-5D6E-409C-BE32-E72D297353CC}">
              <c16:uniqueId val="{00000000-5BF9-4BEF-89CF-A38DC70C0E40}"/>
            </c:ext>
          </c:extLst>
        </c:ser>
        <c:ser>
          <c:idx val="1"/>
          <c:order val="1"/>
          <c:tx>
            <c:strRef>
              <c:f>Лист2!$C$68</c:f>
              <c:strCache>
                <c:ptCount val="1"/>
                <c:pt idx="0">
                  <c:v>потенциальные</c:v>
                </c:pt>
              </c:strCache>
            </c:strRef>
          </c:tx>
          <c:spPr>
            <a:solidFill>
              <a:schemeClr val="accent1">
                <a:lumMod val="60000"/>
                <a:lumOff val="40000"/>
              </a:schemeClr>
            </a:solidFill>
          </c:spPr>
          <c:invertIfNegative val="0"/>
          <c:dLbls>
            <c:spPr>
              <a:noFill/>
              <a:ln>
                <a:noFill/>
              </a:ln>
              <a:effectLst/>
            </c:spPr>
            <c:txPr>
              <a:bodyPr/>
              <a:lstStyle/>
              <a:p>
                <a:pPr>
                  <a:defRPr sz="1800" b="1">
                    <a:solidFill>
                      <a:srgbClr val="00206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Лист2!$A$69:$A$73</c:f>
              <c:strCache>
                <c:ptCount val="5"/>
                <c:pt idx="0">
                  <c:v>не более 5 мин.</c:v>
                </c:pt>
                <c:pt idx="1">
                  <c:v>6-10 мин.</c:v>
                </c:pt>
                <c:pt idx="2">
                  <c:v>11-15 мин.</c:v>
                </c:pt>
                <c:pt idx="3">
                  <c:v>16-20 мин.</c:v>
                </c:pt>
                <c:pt idx="4">
                  <c:v>больше 20 мин.</c:v>
                </c:pt>
              </c:strCache>
            </c:strRef>
          </c:cat>
          <c:val>
            <c:numRef>
              <c:f>Лист2!$C$69:$C$73</c:f>
              <c:numCache>
                <c:formatCode>0%</c:formatCode>
                <c:ptCount val="5"/>
                <c:pt idx="0">
                  <c:v>0.38</c:v>
                </c:pt>
                <c:pt idx="1">
                  <c:v>0.34</c:v>
                </c:pt>
                <c:pt idx="2">
                  <c:v>0.14000000000000001</c:v>
                </c:pt>
                <c:pt idx="3">
                  <c:v>0.09</c:v>
                </c:pt>
                <c:pt idx="4">
                  <c:v>0.05</c:v>
                </c:pt>
              </c:numCache>
            </c:numRef>
          </c:val>
          <c:extLst>
            <c:ext xmlns:c16="http://schemas.microsoft.com/office/drawing/2014/chart" uri="{C3380CC4-5D6E-409C-BE32-E72D297353CC}">
              <c16:uniqueId val="{00000001-5BF9-4BEF-89CF-A38DC70C0E40}"/>
            </c:ext>
          </c:extLst>
        </c:ser>
        <c:ser>
          <c:idx val="0"/>
          <c:order val="2"/>
          <c:tx>
            <c:strRef>
              <c:f>Лист2!$B$68</c:f>
              <c:strCache>
                <c:ptCount val="1"/>
                <c:pt idx="0">
                  <c:v>реальные</c:v>
                </c:pt>
              </c:strCache>
            </c:strRef>
          </c:tx>
          <c:spPr>
            <a:solidFill>
              <a:schemeClr val="accent3"/>
            </a:solidFill>
          </c:spPr>
          <c:invertIfNegative val="0"/>
          <c:dLbls>
            <c:spPr>
              <a:noFill/>
              <a:ln>
                <a:noFill/>
              </a:ln>
              <a:effectLst/>
            </c:spPr>
            <c:txPr>
              <a:bodyPr/>
              <a:lstStyle/>
              <a:p>
                <a:pPr>
                  <a:defRPr sz="1600" b="1">
                    <a:solidFill>
                      <a:srgbClr val="00206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Лист2!$A$69:$A$73</c:f>
              <c:strCache>
                <c:ptCount val="5"/>
                <c:pt idx="0">
                  <c:v>не более 5 мин.</c:v>
                </c:pt>
                <c:pt idx="1">
                  <c:v>6-10 мин.</c:v>
                </c:pt>
                <c:pt idx="2">
                  <c:v>11-15 мин.</c:v>
                </c:pt>
                <c:pt idx="3">
                  <c:v>16-20 мин.</c:v>
                </c:pt>
                <c:pt idx="4">
                  <c:v>больше 20 мин.</c:v>
                </c:pt>
              </c:strCache>
            </c:strRef>
          </c:cat>
          <c:val>
            <c:numRef>
              <c:f>Лист2!$B$69:$B$73</c:f>
              <c:numCache>
                <c:formatCode>0%</c:formatCode>
                <c:ptCount val="5"/>
                <c:pt idx="0">
                  <c:v>0.26</c:v>
                </c:pt>
                <c:pt idx="1">
                  <c:v>0.35</c:v>
                </c:pt>
                <c:pt idx="2">
                  <c:v>0.15</c:v>
                </c:pt>
                <c:pt idx="3">
                  <c:v>0.1</c:v>
                </c:pt>
                <c:pt idx="4">
                  <c:v>0.14000000000000001</c:v>
                </c:pt>
              </c:numCache>
            </c:numRef>
          </c:val>
          <c:extLst>
            <c:ext xmlns:c16="http://schemas.microsoft.com/office/drawing/2014/chart" uri="{C3380CC4-5D6E-409C-BE32-E72D297353CC}">
              <c16:uniqueId val="{00000002-5BF9-4BEF-89CF-A38DC70C0E40}"/>
            </c:ext>
          </c:extLst>
        </c:ser>
        <c:dLbls>
          <c:showLegendKey val="0"/>
          <c:showVal val="0"/>
          <c:showCatName val="0"/>
          <c:showSerName val="0"/>
          <c:showPercent val="0"/>
          <c:showBubbleSize val="0"/>
        </c:dLbls>
        <c:gapWidth val="150"/>
        <c:axId val="187945984"/>
        <c:axId val="188006976"/>
      </c:barChart>
      <c:catAx>
        <c:axId val="187945984"/>
        <c:scaling>
          <c:orientation val="minMax"/>
        </c:scaling>
        <c:delete val="0"/>
        <c:axPos val="l"/>
        <c:numFmt formatCode="General" sourceLinked="0"/>
        <c:majorTickMark val="out"/>
        <c:minorTickMark val="none"/>
        <c:tickLblPos val="nextTo"/>
        <c:txPr>
          <a:bodyPr/>
          <a:lstStyle/>
          <a:p>
            <a:pPr>
              <a:defRPr sz="1400" b="1">
                <a:solidFill>
                  <a:srgbClr val="002060"/>
                </a:solidFill>
              </a:defRPr>
            </a:pPr>
            <a:endParaRPr lang="ru-RU"/>
          </a:p>
        </c:txPr>
        <c:crossAx val="188006976"/>
        <c:crosses val="autoZero"/>
        <c:auto val="1"/>
        <c:lblAlgn val="ctr"/>
        <c:lblOffset val="100"/>
        <c:noMultiLvlLbl val="0"/>
      </c:catAx>
      <c:valAx>
        <c:axId val="188006976"/>
        <c:scaling>
          <c:orientation val="minMax"/>
        </c:scaling>
        <c:delete val="0"/>
        <c:axPos val="b"/>
        <c:majorGridlines/>
        <c:numFmt formatCode="0%" sourceLinked="1"/>
        <c:majorTickMark val="out"/>
        <c:minorTickMark val="none"/>
        <c:tickLblPos val="nextTo"/>
        <c:txPr>
          <a:bodyPr/>
          <a:lstStyle/>
          <a:p>
            <a:pPr>
              <a:defRPr sz="1100" b="1">
                <a:solidFill>
                  <a:srgbClr val="002060"/>
                </a:solidFill>
              </a:defRPr>
            </a:pPr>
            <a:endParaRPr lang="ru-RU"/>
          </a:p>
        </c:txPr>
        <c:crossAx val="187945984"/>
        <c:crosses val="autoZero"/>
        <c:crossBetween val="between"/>
      </c:valAx>
    </c:plotArea>
    <c:legend>
      <c:legendPos val="r"/>
      <c:layout>
        <c:manualLayout>
          <c:xMode val="edge"/>
          <c:yMode val="edge"/>
          <c:x val="0.62985036366807845"/>
          <c:y val="1.4557004301552937E-2"/>
          <c:w val="0.3665563158902147"/>
          <c:h val="0.40436423528345844"/>
        </c:manualLayout>
      </c:layout>
      <c:overlay val="0"/>
      <c:txPr>
        <a:bodyPr/>
        <a:lstStyle/>
        <a:p>
          <a:pPr>
            <a:defRPr sz="1800" b="1">
              <a:solidFill>
                <a:srgbClr val="002060"/>
              </a:solidFill>
            </a:defRPr>
          </a:pPr>
          <a:endParaRPr lang="ru-RU"/>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3995284142003812"/>
          <c:y val="4.1666675390362715E-2"/>
          <c:w val="0.48797134733158359"/>
          <c:h val="0.83309419655876371"/>
        </c:manualLayout>
      </c:layout>
      <c:barChart>
        <c:barDir val="bar"/>
        <c:grouping val="clustered"/>
        <c:varyColors val="0"/>
        <c:ser>
          <c:idx val="0"/>
          <c:order val="0"/>
          <c:tx>
            <c:strRef>
              <c:f>Лист3!$B$60</c:f>
              <c:strCache>
                <c:ptCount val="1"/>
                <c:pt idx="0">
                  <c:v>0</c:v>
                </c:pt>
              </c:strCache>
            </c:strRef>
          </c:tx>
          <c:invertIfNegative val="0"/>
          <c:dLbls>
            <c:spPr>
              <a:noFill/>
              <a:ln>
                <a:noFill/>
              </a:ln>
              <a:effectLst/>
            </c:spPr>
            <c:txPr>
              <a:bodyPr/>
              <a:lstStyle/>
              <a:p>
                <a:pPr>
                  <a:defRPr sz="1600" b="1">
                    <a:solidFill>
                      <a:srgbClr val="002060"/>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Лист3!$C$59:$J$59</c:f>
              <c:strCache>
                <c:ptCount val="8"/>
                <c:pt idx="0">
                  <c:v>РСБО</c:v>
                </c:pt>
                <c:pt idx="1">
                  <c:v>пакеты</c:v>
                </c:pt>
                <c:pt idx="2">
                  <c:v>упаковки</c:v>
                </c:pt>
                <c:pt idx="3">
                  <c:v>отказ от лишних покупок</c:v>
                </c:pt>
                <c:pt idx="4">
                  <c:v>продуктов ровно</c:v>
                </c:pt>
                <c:pt idx="5">
                  <c:v>экономия воды/энергии</c:v>
                </c:pt>
                <c:pt idx="6">
                  <c:v>передача вещей</c:v>
                </c:pt>
                <c:pt idx="7">
                  <c:v>ВСЕГО</c:v>
                </c:pt>
              </c:strCache>
            </c:strRef>
          </c:cat>
          <c:val>
            <c:numRef>
              <c:f>Лист3!$C$60:$J$60</c:f>
              <c:numCache>
                <c:formatCode>0%</c:formatCode>
                <c:ptCount val="8"/>
                <c:pt idx="0">
                  <c:v>0.12000000000000001</c:v>
                </c:pt>
                <c:pt idx="1">
                  <c:v>0.18000000000000002</c:v>
                </c:pt>
                <c:pt idx="2">
                  <c:v>0.27</c:v>
                </c:pt>
                <c:pt idx="3">
                  <c:v>0.23</c:v>
                </c:pt>
                <c:pt idx="4">
                  <c:v>0.28000000000000008</c:v>
                </c:pt>
                <c:pt idx="5">
                  <c:v>0.28000000000000008</c:v>
                </c:pt>
                <c:pt idx="6">
                  <c:v>0.21000000000000002</c:v>
                </c:pt>
                <c:pt idx="7">
                  <c:v>0.33000000000000007</c:v>
                </c:pt>
              </c:numCache>
            </c:numRef>
          </c:val>
          <c:extLst>
            <c:ext xmlns:c16="http://schemas.microsoft.com/office/drawing/2014/chart" uri="{C3380CC4-5D6E-409C-BE32-E72D297353CC}">
              <c16:uniqueId val="{00000000-9C25-4DC5-9630-71158B5DEDA9}"/>
            </c:ext>
          </c:extLst>
        </c:ser>
        <c:ser>
          <c:idx val="1"/>
          <c:order val="1"/>
          <c:tx>
            <c:strRef>
              <c:f>Лист3!$B$61</c:f>
              <c:strCache>
                <c:ptCount val="1"/>
                <c:pt idx="0">
                  <c:v>1</c:v>
                </c:pt>
              </c:strCache>
            </c:strRef>
          </c:tx>
          <c:spPr>
            <a:solidFill>
              <a:schemeClr val="accent3">
                <a:lumMod val="20000"/>
                <a:lumOff val="80000"/>
              </a:schemeClr>
            </a:solidFill>
          </c:spPr>
          <c:invertIfNegative val="0"/>
          <c:cat>
            <c:strRef>
              <c:f>Лист3!$C$59:$J$59</c:f>
              <c:strCache>
                <c:ptCount val="8"/>
                <c:pt idx="0">
                  <c:v>РСБО</c:v>
                </c:pt>
                <c:pt idx="1">
                  <c:v>пакеты</c:v>
                </c:pt>
                <c:pt idx="2">
                  <c:v>упаковки</c:v>
                </c:pt>
                <c:pt idx="3">
                  <c:v>отказ от лишних покупок</c:v>
                </c:pt>
                <c:pt idx="4">
                  <c:v>продуктов ровно</c:v>
                </c:pt>
                <c:pt idx="5">
                  <c:v>экономия воды/энергии</c:v>
                </c:pt>
                <c:pt idx="6">
                  <c:v>передача вещей</c:v>
                </c:pt>
                <c:pt idx="7">
                  <c:v>ВСЕГО</c:v>
                </c:pt>
              </c:strCache>
            </c:strRef>
          </c:cat>
          <c:val>
            <c:numRef>
              <c:f>Лист3!$C$61:$J$61</c:f>
              <c:numCache>
                <c:formatCode>0%</c:formatCode>
                <c:ptCount val="8"/>
                <c:pt idx="0">
                  <c:v>0.42000000000000004</c:v>
                </c:pt>
                <c:pt idx="1">
                  <c:v>0.42000000000000004</c:v>
                </c:pt>
                <c:pt idx="2">
                  <c:v>0.28000000000000008</c:v>
                </c:pt>
                <c:pt idx="3">
                  <c:v>0.44</c:v>
                </c:pt>
                <c:pt idx="4">
                  <c:v>0.46</c:v>
                </c:pt>
                <c:pt idx="5">
                  <c:v>0.47000000000000003</c:v>
                </c:pt>
                <c:pt idx="6">
                  <c:v>0.48000000000000004</c:v>
                </c:pt>
                <c:pt idx="7">
                  <c:v>0.46</c:v>
                </c:pt>
              </c:numCache>
            </c:numRef>
          </c:val>
          <c:extLst>
            <c:ext xmlns:c16="http://schemas.microsoft.com/office/drawing/2014/chart" uri="{C3380CC4-5D6E-409C-BE32-E72D297353CC}">
              <c16:uniqueId val="{00000001-9C25-4DC5-9630-71158B5DEDA9}"/>
            </c:ext>
          </c:extLst>
        </c:ser>
        <c:ser>
          <c:idx val="2"/>
          <c:order val="2"/>
          <c:tx>
            <c:strRef>
              <c:f>Лист3!$B$62</c:f>
              <c:strCache>
                <c:ptCount val="1"/>
                <c:pt idx="0">
                  <c:v>2</c:v>
                </c:pt>
              </c:strCache>
            </c:strRef>
          </c:tx>
          <c:spPr>
            <a:solidFill>
              <a:schemeClr val="accent3">
                <a:lumMod val="60000"/>
                <a:lumOff val="40000"/>
              </a:schemeClr>
            </a:solidFill>
          </c:spPr>
          <c:invertIfNegative val="0"/>
          <c:cat>
            <c:strRef>
              <c:f>Лист3!$C$59:$J$59</c:f>
              <c:strCache>
                <c:ptCount val="8"/>
                <c:pt idx="0">
                  <c:v>РСБО</c:v>
                </c:pt>
                <c:pt idx="1">
                  <c:v>пакеты</c:v>
                </c:pt>
                <c:pt idx="2">
                  <c:v>упаковки</c:v>
                </c:pt>
                <c:pt idx="3">
                  <c:v>отказ от лишних покупок</c:v>
                </c:pt>
                <c:pt idx="4">
                  <c:v>продуктов ровно</c:v>
                </c:pt>
                <c:pt idx="5">
                  <c:v>экономия воды/энергии</c:v>
                </c:pt>
                <c:pt idx="6">
                  <c:v>передача вещей</c:v>
                </c:pt>
                <c:pt idx="7">
                  <c:v>ВСЕГО</c:v>
                </c:pt>
              </c:strCache>
            </c:strRef>
          </c:cat>
          <c:val>
            <c:numRef>
              <c:f>Лист3!$C$62:$J$62</c:f>
              <c:numCache>
                <c:formatCode>0%</c:formatCode>
                <c:ptCount val="8"/>
                <c:pt idx="0">
                  <c:v>0.33000000000000007</c:v>
                </c:pt>
                <c:pt idx="1">
                  <c:v>0.24000000000000002</c:v>
                </c:pt>
                <c:pt idx="2">
                  <c:v>0.38000000000000006</c:v>
                </c:pt>
                <c:pt idx="3">
                  <c:v>0.22</c:v>
                </c:pt>
                <c:pt idx="4">
                  <c:v>0.18000000000000002</c:v>
                </c:pt>
                <c:pt idx="5">
                  <c:v>0.18000000000000002</c:v>
                </c:pt>
                <c:pt idx="6">
                  <c:v>0.22</c:v>
                </c:pt>
                <c:pt idx="7">
                  <c:v>0.16</c:v>
                </c:pt>
              </c:numCache>
            </c:numRef>
          </c:val>
          <c:extLst>
            <c:ext xmlns:c16="http://schemas.microsoft.com/office/drawing/2014/chart" uri="{C3380CC4-5D6E-409C-BE32-E72D297353CC}">
              <c16:uniqueId val="{00000002-9C25-4DC5-9630-71158B5DEDA9}"/>
            </c:ext>
          </c:extLst>
        </c:ser>
        <c:ser>
          <c:idx val="3"/>
          <c:order val="3"/>
          <c:tx>
            <c:strRef>
              <c:f>Лист3!$B$63</c:f>
              <c:strCache>
                <c:ptCount val="1"/>
                <c:pt idx="0">
                  <c:v>3--4</c:v>
                </c:pt>
              </c:strCache>
            </c:strRef>
          </c:tx>
          <c:spPr>
            <a:solidFill>
              <a:schemeClr val="accent3"/>
            </a:solidFill>
          </c:spPr>
          <c:invertIfNegative val="0"/>
          <c:cat>
            <c:strRef>
              <c:f>Лист3!$C$59:$J$59</c:f>
              <c:strCache>
                <c:ptCount val="8"/>
                <c:pt idx="0">
                  <c:v>РСБО</c:v>
                </c:pt>
                <c:pt idx="1">
                  <c:v>пакеты</c:v>
                </c:pt>
                <c:pt idx="2">
                  <c:v>упаковки</c:v>
                </c:pt>
                <c:pt idx="3">
                  <c:v>отказ от лишних покупок</c:v>
                </c:pt>
                <c:pt idx="4">
                  <c:v>продуктов ровно</c:v>
                </c:pt>
                <c:pt idx="5">
                  <c:v>экономия воды/энергии</c:v>
                </c:pt>
                <c:pt idx="6">
                  <c:v>передача вещей</c:v>
                </c:pt>
                <c:pt idx="7">
                  <c:v>ВСЕГО</c:v>
                </c:pt>
              </c:strCache>
            </c:strRef>
          </c:cat>
          <c:val>
            <c:numRef>
              <c:f>Лист3!$C$63:$J$63</c:f>
              <c:numCache>
                <c:formatCode>0%</c:formatCode>
                <c:ptCount val="8"/>
                <c:pt idx="0">
                  <c:v>0.13</c:v>
                </c:pt>
                <c:pt idx="1">
                  <c:v>0.16</c:v>
                </c:pt>
                <c:pt idx="2">
                  <c:v>0.17</c:v>
                </c:pt>
                <c:pt idx="3">
                  <c:v>0.11</c:v>
                </c:pt>
                <c:pt idx="4">
                  <c:v>8.0000000000000016E-2</c:v>
                </c:pt>
                <c:pt idx="5">
                  <c:v>7.0000000000000021E-2</c:v>
                </c:pt>
                <c:pt idx="6">
                  <c:v>9.0000000000000011E-2</c:v>
                </c:pt>
                <c:pt idx="7">
                  <c:v>0.05</c:v>
                </c:pt>
              </c:numCache>
            </c:numRef>
          </c:val>
          <c:extLst>
            <c:ext xmlns:c16="http://schemas.microsoft.com/office/drawing/2014/chart" uri="{C3380CC4-5D6E-409C-BE32-E72D297353CC}">
              <c16:uniqueId val="{00000003-9C25-4DC5-9630-71158B5DEDA9}"/>
            </c:ext>
          </c:extLst>
        </c:ser>
        <c:dLbls>
          <c:showLegendKey val="0"/>
          <c:showVal val="0"/>
          <c:showCatName val="0"/>
          <c:showSerName val="0"/>
          <c:showPercent val="0"/>
          <c:showBubbleSize val="0"/>
        </c:dLbls>
        <c:gapWidth val="150"/>
        <c:axId val="189674496"/>
        <c:axId val="188011008"/>
      </c:barChart>
      <c:catAx>
        <c:axId val="189674496"/>
        <c:scaling>
          <c:orientation val="minMax"/>
        </c:scaling>
        <c:delete val="0"/>
        <c:axPos val="l"/>
        <c:numFmt formatCode="General" sourceLinked="0"/>
        <c:majorTickMark val="out"/>
        <c:minorTickMark val="none"/>
        <c:tickLblPos val="nextTo"/>
        <c:txPr>
          <a:bodyPr/>
          <a:lstStyle/>
          <a:p>
            <a:pPr>
              <a:defRPr sz="1600" b="1">
                <a:solidFill>
                  <a:srgbClr val="002060"/>
                </a:solidFill>
              </a:defRPr>
            </a:pPr>
            <a:endParaRPr lang="ru-RU"/>
          </a:p>
        </c:txPr>
        <c:crossAx val="188011008"/>
        <c:crosses val="autoZero"/>
        <c:auto val="1"/>
        <c:lblAlgn val="ctr"/>
        <c:lblOffset val="100"/>
        <c:noMultiLvlLbl val="0"/>
      </c:catAx>
      <c:valAx>
        <c:axId val="188011008"/>
        <c:scaling>
          <c:orientation val="minMax"/>
        </c:scaling>
        <c:delete val="0"/>
        <c:axPos val="b"/>
        <c:majorGridlines/>
        <c:numFmt formatCode="0%" sourceLinked="1"/>
        <c:majorTickMark val="out"/>
        <c:minorTickMark val="none"/>
        <c:tickLblPos val="nextTo"/>
        <c:txPr>
          <a:bodyPr/>
          <a:lstStyle/>
          <a:p>
            <a:pPr>
              <a:defRPr sz="1400" b="1">
                <a:solidFill>
                  <a:srgbClr val="002060"/>
                </a:solidFill>
              </a:defRPr>
            </a:pPr>
            <a:endParaRPr lang="ru-RU"/>
          </a:p>
        </c:txPr>
        <c:crossAx val="189674496"/>
        <c:crosses val="autoZero"/>
        <c:crossBetween val="between"/>
      </c:valAx>
    </c:plotArea>
    <c:legend>
      <c:legendPos val="r"/>
      <c:overlay val="0"/>
      <c:txPr>
        <a:bodyPr/>
        <a:lstStyle/>
        <a:p>
          <a:pPr>
            <a:defRPr sz="1400" b="1">
              <a:solidFill>
                <a:srgbClr val="002060"/>
              </a:solidFill>
            </a:defRPr>
          </a:pPr>
          <a:endParaRPr lang="ru-RU"/>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62D92C-21E6-4629-AA9E-391B45CF0182}" type="datetimeFigureOut">
              <a:rPr lang="ru-RU" smtClean="0"/>
              <a:pPr/>
              <a:t>23.10.2019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1D7D6-B06F-4538-9EEA-0AD87BDB32BB}" type="slidenum">
              <a:rPr lang="ru-RU" smtClean="0"/>
              <a:pPr/>
              <a:t>‹#›</a:t>
            </a:fld>
            <a:endParaRPr lang="ru-RU"/>
          </a:p>
        </p:txBody>
      </p:sp>
    </p:spTree>
    <p:extLst>
      <p:ext uri="{BB962C8B-B14F-4D97-AF65-F5344CB8AC3E}">
        <p14:creationId xmlns:p14="http://schemas.microsoft.com/office/powerpoint/2010/main" val="254056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15990-346F-4404-A634-9DCBFD503CE5}" type="datetimeFigureOut">
              <a:rPr lang="ru-RU" smtClean="0"/>
              <a:pPr/>
              <a:t>23.10.2019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0D017-70CD-4CAD-9732-202CE609ECE5}" type="slidenum">
              <a:rPr lang="ru-RU" smtClean="0"/>
              <a:pPr/>
              <a:t>‹#›</a:t>
            </a:fld>
            <a:endParaRPr lang="ru-RU"/>
          </a:p>
        </p:txBody>
      </p:sp>
    </p:spTree>
    <p:extLst>
      <p:ext uri="{BB962C8B-B14F-4D97-AF65-F5344CB8AC3E}">
        <p14:creationId xmlns:p14="http://schemas.microsoft.com/office/powerpoint/2010/main" val="228803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8E0D017-70CD-4CAD-9732-202CE609ECE5}" type="slidenum">
              <a:rPr lang="ru-RU" smtClean="0"/>
              <a:pPr/>
              <a:t>3</a:t>
            </a:fld>
            <a:endParaRPr lang="ru-RU"/>
          </a:p>
        </p:txBody>
      </p:sp>
    </p:spTree>
    <p:extLst>
      <p:ext uri="{BB962C8B-B14F-4D97-AF65-F5344CB8AC3E}">
        <p14:creationId xmlns:p14="http://schemas.microsoft.com/office/powerpoint/2010/main" val="387817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B2752-6CD0-40B2-A391-A6D1A6080FDB}" type="slidenum">
              <a:rPr lang="ru-RU" smtClean="0">
                <a:solidFill>
                  <a:prstClr val="black"/>
                </a:solidFill>
              </a:rPr>
              <a:pPr/>
              <a:t>24</a:t>
            </a:fld>
            <a:endParaRPr lang="ru-RU">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B2752-6CD0-40B2-A391-A6D1A6080FDB}" type="slidenum">
              <a:rPr lang="ru-RU" smtClean="0">
                <a:solidFill>
                  <a:prstClr val="black"/>
                </a:solidFill>
              </a:rPr>
              <a:pPr/>
              <a:t>25</a:t>
            </a:fld>
            <a:endParaRPr lang="ru-R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B2752-6CD0-40B2-A391-A6D1A6080FDB}" type="slidenum">
              <a:rPr lang="ru-RU" smtClean="0"/>
              <a:pPr/>
              <a:t>26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B2752-6CD0-40B2-A391-A6D1A6080FDB}" type="slidenum">
              <a:rPr lang="ru-RU" smtClean="0"/>
              <a:pPr/>
              <a:t>27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BB2752-6CD0-40B2-A391-A6D1A6080FDB}"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1304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148088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1756969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4C369F-C326-4607-A775-0AA19DFB7DDB}" type="datetime5">
              <a:rPr lang="en-US" smtClean="0"/>
              <a:pPr>
                <a:defRPr/>
              </a:pPr>
              <a:t>23-Oct-19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260E50-1341-4110-8614-3B5A1C4F6FAB}" type="slidenum">
              <a:rPr lang="en-US"/>
              <a:pPr>
                <a:defRPr/>
              </a:pPr>
              <a:t>‹#›</a:t>
            </a:fld>
            <a:endParaRPr lang="en-US"/>
          </a:p>
        </p:txBody>
      </p:sp>
    </p:spTree>
    <p:extLst>
      <p:ext uri="{BB962C8B-B14F-4D97-AF65-F5344CB8AC3E}">
        <p14:creationId xmlns:p14="http://schemas.microsoft.com/office/powerpoint/2010/main" val="231307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90B3CA-DDEB-47E0-9A8B-C25AF74E660C}" type="datetime5">
              <a:rPr lang="en-US" smtClean="0"/>
              <a:pPr>
                <a:defRPr/>
              </a:pPr>
              <a:t>23-Oct-19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E63C27-F5F6-4389-B9B0-703C77220625}" type="slidenum">
              <a:rPr lang="en-US"/>
              <a:pPr>
                <a:defRPr/>
              </a:pPr>
              <a:t>‹#›</a:t>
            </a:fld>
            <a:endParaRPr lang="en-US"/>
          </a:p>
        </p:txBody>
      </p:sp>
    </p:spTree>
    <p:extLst>
      <p:ext uri="{BB962C8B-B14F-4D97-AF65-F5344CB8AC3E}">
        <p14:creationId xmlns:p14="http://schemas.microsoft.com/office/powerpoint/2010/main" val="271716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E6BFBB-C981-4F21-8B59-98E59F495628}" type="datetime5">
              <a:rPr lang="en-US" smtClean="0"/>
              <a:pPr>
                <a:defRPr/>
              </a:pPr>
              <a:t>23-Oct-19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5909FC-E42E-42F4-A299-2B18712B6D26}" type="slidenum">
              <a:rPr lang="en-US"/>
              <a:pPr>
                <a:defRPr/>
              </a:pPr>
              <a:t>‹#›</a:t>
            </a:fld>
            <a:endParaRPr lang="en-US"/>
          </a:p>
        </p:txBody>
      </p:sp>
    </p:spTree>
    <p:extLst>
      <p:ext uri="{BB962C8B-B14F-4D97-AF65-F5344CB8AC3E}">
        <p14:creationId xmlns:p14="http://schemas.microsoft.com/office/powerpoint/2010/main" val="2121466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5C90E65-EDCC-4170-8141-D7203D78887D}" type="datetime5">
              <a:rPr lang="en-US" smtClean="0"/>
              <a:pPr>
                <a:defRPr/>
              </a:pPr>
              <a:t>23-Oct-19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737101-AB47-4452-A875-B22B235FB7E0}" type="slidenum">
              <a:rPr lang="en-US"/>
              <a:pPr>
                <a:defRPr/>
              </a:pPr>
              <a:t>‹#›</a:t>
            </a:fld>
            <a:endParaRPr lang="en-US"/>
          </a:p>
        </p:txBody>
      </p:sp>
    </p:spTree>
    <p:extLst>
      <p:ext uri="{BB962C8B-B14F-4D97-AF65-F5344CB8AC3E}">
        <p14:creationId xmlns:p14="http://schemas.microsoft.com/office/powerpoint/2010/main" val="3816460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07C0C58-C9CD-4506-9CED-72508F201DEF}" type="datetime5">
              <a:rPr lang="en-US" smtClean="0"/>
              <a:pPr>
                <a:defRPr/>
              </a:pPr>
              <a:t>23-Oct-19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4D37DA9-6249-409C-B5E1-42CA42086FD3}" type="slidenum">
              <a:rPr lang="en-US"/>
              <a:pPr>
                <a:defRPr/>
              </a:pPr>
              <a:t>‹#›</a:t>
            </a:fld>
            <a:endParaRPr lang="en-US"/>
          </a:p>
        </p:txBody>
      </p:sp>
    </p:spTree>
    <p:extLst>
      <p:ext uri="{BB962C8B-B14F-4D97-AF65-F5344CB8AC3E}">
        <p14:creationId xmlns:p14="http://schemas.microsoft.com/office/powerpoint/2010/main" val="954740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2474889-EC7D-474F-9614-AD10A6B7F6F3}" type="datetime5">
              <a:rPr lang="en-US" smtClean="0"/>
              <a:pPr>
                <a:defRPr/>
              </a:pPr>
              <a:t>23-Oct-19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703A723-50AC-4080-BAF5-1A9D157A8576}" type="slidenum">
              <a:rPr lang="en-US"/>
              <a:pPr>
                <a:defRPr/>
              </a:pPr>
              <a:t>‹#›</a:t>
            </a:fld>
            <a:endParaRPr lang="en-US"/>
          </a:p>
        </p:txBody>
      </p:sp>
    </p:spTree>
    <p:extLst>
      <p:ext uri="{BB962C8B-B14F-4D97-AF65-F5344CB8AC3E}">
        <p14:creationId xmlns:p14="http://schemas.microsoft.com/office/powerpoint/2010/main" val="3936382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E90F2D-413A-4897-A418-ABF3AB3FA96A}" type="datetime5">
              <a:rPr lang="en-US" smtClean="0"/>
              <a:pPr>
                <a:defRPr/>
              </a:pPr>
              <a:t>23-Oct-19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048E9B1-82BB-479A-9A71-196B14FB4430}" type="slidenum">
              <a:rPr lang="en-US"/>
              <a:pPr>
                <a:defRPr/>
              </a:pPr>
              <a:t>‹#›</a:t>
            </a:fld>
            <a:endParaRPr lang="en-US"/>
          </a:p>
        </p:txBody>
      </p:sp>
    </p:spTree>
    <p:extLst>
      <p:ext uri="{BB962C8B-B14F-4D97-AF65-F5344CB8AC3E}">
        <p14:creationId xmlns:p14="http://schemas.microsoft.com/office/powerpoint/2010/main" val="2010492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6FBA99-51E9-43F5-98BC-19AA83CF9FE6}" type="datetime5">
              <a:rPr lang="en-US" smtClean="0"/>
              <a:pPr>
                <a:defRPr/>
              </a:pPr>
              <a:t>23-Oct-19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601942-CE85-4D46-9A25-CD30977CE520}" type="slidenum">
              <a:rPr lang="en-US"/>
              <a:pPr>
                <a:defRPr/>
              </a:pPr>
              <a:t>‹#›</a:t>
            </a:fld>
            <a:endParaRPr lang="en-US"/>
          </a:p>
        </p:txBody>
      </p:sp>
    </p:spTree>
    <p:extLst>
      <p:ext uri="{BB962C8B-B14F-4D97-AF65-F5344CB8AC3E}">
        <p14:creationId xmlns:p14="http://schemas.microsoft.com/office/powerpoint/2010/main" val="147861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3446125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AD1D8-5CF2-44EA-94C4-45682C088C55}" type="datetime5">
              <a:rPr lang="en-US" smtClean="0"/>
              <a:pPr>
                <a:defRPr/>
              </a:pPr>
              <a:t>23-Oct-19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9250EC8-7C3F-4965-B898-F4C5C875849A}" type="slidenum">
              <a:rPr lang="en-US"/>
              <a:pPr>
                <a:defRPr/>
              </a:pPr>
              <a:t>‹#›</a:t>
            </a:fld>
            <a:endParaRPr lang="en-US"/>
          </a:p>
        </p:txBody>
      </p:sp>
    </p:spTree>
    <p:extLst>
      <p:ext uri="{BB962C8B-B14F-4D97-AF65-F5344CB8AC3E}">
        <p14:creationId xmlns:p14="http://schemas.microsoft.com/office/powerpoint/2010/main" val="586660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FC7637-C402-4AF3-B7A6-3A01D2F1CC12}" type="datetime5">
              <a:rPr lang="en-US" smtClean="0"/>
              <a:pPr>
                <a:defRPr/>
              </a:pPr>
              <a:t>23-Oct-19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FA4586-1BDF-4577-B047-AC422EB16B8E}" type="slidenum">
              <a:rPr lang="en-US"/>
              <a:pPr>
                <a:defRPr/>
              </a:pPr>
              <a:t>‹#›</a:t>
            </a:fld>
            <a:endParaRPr lang="en-US"/>
          </a:p>
        </p:txBody>
      </p:sp>
    </p:spTree>
    <p:extLst>
      <p:ext uri="{BB962C8B-B14F-4D97-AF65-F5344CB8AC3E}">
        <p14:creationId xmlns:p14="http://schemas.microsoft.com/office/powerpoint/2010/main" val="2851582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D5EA98-CE3A-4F8C-A5F6-43017778A8D8}" type="datetime5">
              <a:rPr lang="en-US" smtClean="0"/>
              <a:pPr>
                <a:defRPr/>
              </a:pPr>
              <a:t>23-Oct-19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BCF3C5-71F3-40FF-9F8C-387F878DAF2B}" type="slidenum">
              <a:rPr lang="en-US"/>
              <a:pPr>
                <a:defRPr/>
              </a:pPr>
              <a:t>‹#›</a:t>
            </a:fld>
            <a:endParaRPr lang="en-US"/>
          </a:p>
        </p:txBody>
      </p:sp>
    </p:spTree>
    <p:extLst>
      <p:ext uri="{BB962C8B-B14F-4D97-AF65-F5344CB8AC3E}">
        <p14:creationId xmlns:p14="http://schemas.microsoft.com/office/powerpoint/2010/main" val="339219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Титульный слайд">
    <p:spTree>
      <p:nvGrpSpPr>
        <p:cNvPr id="1" name=""/>
        <p:cNvGrpSpPr/>
        <p:nvPr/>
      </p:nvGrpSpPr>
      <p:grpSpPr>
        <a:xfrm>
          <a:off x="0" y="0"/>
          <a:ext cx="0" cy="0"/>
          <a:chOff x="0" y="0"/>
          <a:chExt cx="0" cy="0"/>
        </a:xfrm>
      </p:grpSpPr>
      <p:sp>
        <p:nvSpPr>
          <p:cNvPr id="12" name="Номер слайда"/>
          <p:cNvSpPr txBox="1">
            <a:spLocks noGrp="1"/>
          </p:cNvSpPr>
          <p:nvPr>
            <p:ph type="sldNum" sz="quarter" idx="2"/>
          </p:nvPr>
        </p:nvSpPr>
        <p:spPr>
          <a:prstGeom prst="rect">
            <a:avLst/>
          </a:prstGeom>
        </p:spPr>
        <p:txBody>
          <a:bodyPr/>
          <a:lstStyle>
            <a:lvl1pPr>
              <a:defRPr>
                <a:latin typeface="+mj-lt"/>
              </a:defRPr>
            </a:lvl1pPr>
          </a:lstStyle>
          <a:p>
            <a:pPr defTabSz="457200" fontAlgn="base">
              <a:spcBef>
                <a:spcPct val="0"/>
              </a:spcBef>
              <a:spcAft>
                <a:spcPct val="0"/>
              </a:spcAft>
            </a:pPr>
            <a:fld id="{F4D4F18A-7A2D-43F1-9024-7228A0B826DD}" type="slidenum">
              <a:rPr lang="en-US" smtClean="0">
                <a:ea typeface="ＭＳ Ｐゴシック" charset="-128"/>
              </a:rPr>
              <a:pPr defTabSz="457200" fontAlgn="base">
                <a:spcBef>
                  <a:spcPct val="0"/>
                </a:spcBef>
                <a:spcAft>
                  <a:spcPct val="0"/>
                </a:spcAft>
              </a:pPr>
              <a:t>‹#›</a:t>
            </a:fld>
            <a:endParaRPr lang="en-US">
              <a:ea typeface="ＭＳ Ｐゴシック" charset="-128"/>
            </a:endParaRPr>
          </a:p>
        </p:txBody>
      </p:sp>
      <p:sp>
        <p:nvSpPr>
          <p:cNvPr id="7" name="Москва, 2017">
            <a:extLst>
              <a:ext uri="{FF2B5EF4-FFF2-40B4-BE49-F238E27FC236}">
                <a16:creationId xmlns:a16="http://schemas.microsoft.com/office/drawing/2014/main" id="{00B3692C-9914-48BA-B04B-5618FA278066}"/>
              </a:ext>
            </a:extLst>
          </p:cNvPr>
          <p:cNvSpPr txBox="1"/>
          <p:nvPr/>
        </p:nvSpPr>
        <p:spPr>
          <a:xfrm>
            <a:off x="4223791" y="5900094"/>
            <a:ext cx="6941482" cy="379910"/>
          </a:xfrm>
          <a:prstGeom prst="rect">
            <a:avLst/>
          </a:prstGeom>
          <a:ln w="12700">
            <a:miter lim="400000"/>
          </a:ln>
          <a:extLst>
            <a:ext uri="{C572A759-6A51-4108-AA02-DFA0A04FC94B}">
              <ma14:wrappingTextBoxFlag xmlns:ma14="http://schemas.microsoft.com/office/mac/drawingml/2011/main" xmlns="" val="1"/>
            </a:ext>
          </a:extLst>
        </p:spPr>
        <p:txBody>
          <a:bodyPr wrap="square" lIns="35718" tIns="35718" rIns="35718" bIns="35718" anchor="ctr">
            <a:spAutoFit/>
          </a:bodyPr>
          <a:lstStyle>
            <a:lvl1pPr algn="l" defTabSz="457200">
              <a:defRPr sz="2100">
                <a:solidFill>
                  <a:srgbClr val="253957"/>
                </a:solidFill>
                <a:latin typeface="+mn-lt"/>
                <a:ea typeface="+mn-ea"/>
                <a:cs typeface="+mn-cs"/>
                <a:sym typeface="Arial Narrow"/>
              </a:defRPr>
            </a:lvl1pPr>
          </a:lstStyle>
          <a:p>
            <a:r>
              <a:rPr lang="ru-RU" altLang="ru-RU" sz="2000" dirty="0"/>
              <a:t>23 октября 2019, БЛАГОСФЕРА</a:t>
            </a:r>
            <a:endParaRPr sz="1800" dirty="0">
              <a:latin typeface="+mj-lt"/>
              <a:ea typeface="Arial Narrow" charset="0"/>
              <a:cs typeface="Arial Narrow" charset="0"/>
            </a:endParaRPr>
          </a:p>
        </p:txBody>
      </p:sp>
      <p:sp>
        <p:nvSpPr>
          <p:cNvPr id="3" name="Text Placeholder 2">
            <a:extLst>
              <a:ext uri="{FF2B5EF4-FFF2-40B4-BE49-F238E27FC236}">
                <a16:creationId xmlns:a16="http://schemas.microsoft.com/office/drawing/2014/main" id="{5148638E-2815-497A-A69E-B1E5AD7C7614}"/>
              </a:ext>
            </a:extLst>
          </p:cNvPr>
          <p:cNvSpPr>
            <a:spLocks noGrp="1"/>
          </p:cNvSpPr>
          <p:nvPr>
            <p:ph type="body" sz="quarter" idx="10" hasCustomPrompt="1"/>
          </p:nvPr>
        </p:nvSpPr>
        <p:spPr>
          <a:xfrm>
            <a:off x="4223792" y="781927"/>
            <a:ext cx="6941482" cy="721072"/>
          </a:xfrm>
        </p:spPr>
        <p:txBody>
          <a:bodyPr>
            <a:normAutofit/>
          </a:bodyPr>
          <a:lstStyle>
            <a:lvl1pPr marL="0" indent="0">
              <a:buNone/>
              <a:defRPr sz="2109">
                <a:latin typeface="+mj-lt"/>
              </a:defRPr>
            </a:lvl1pPr>
            <a:lvl2pPr>
              <a:defRPr sz="2531"/>
            </a:lvl2pPr>
            <a:lvl3pPr>
              <a:defRPr sz="2109"/>
            </a:lvl3pPr>
            <a:lvl4pPr marL="937584" indent="0">
              <a:buNone/>
              <a:defRPr sz="2531"/>
            </a:lvl4pPr>
            <a:lvl5pPr marL="1250112" indent="0" algn="l">
              <a:buNone/>
              <a:defRPr kumimoji="0" lang="ru-RU" sz="2109" b="0" i="0" u="none" strike="noStrike" cap="none" spc="0" normalizeH="0" baseline="0" dirty="0">
                <a:ln>
                  <a:noFill/>
                </a:ln>
                <a:solidFill>
                  <a:srgbClr val="253957"/>
                </a:solidFill>
                <a:effectLst/>
                <a:uFillTx/>
                <a:latin typeface="Arial Narrow" charset="0"/>
                <a:ea typeface="Arial Narrow" charset="0"/>
                <a:cs typeface="Arial Narrow" charset="0"/>
                <a:sym typeface="Helvetica Light"/>
              </a:defRPr>
            </a:lvl5pPr>
          </a:lstStyle>
          <a:p>
            <a:pPr lvl="0"/>
            <a:r>
              <a:rPr kumimoji="0" lang="ru-RU" sz="2109" b="0" i="0" u="none" strike="noStrike" cap="none" spc="0" normalizeH="0" baseline="0" dirty="0">
                <a:ln>
                  <a:noFill/>
                </a:ln>
                <a:solidFill>
                  <a:srgbClr val="253957"/>
                </a:solidFill>
                <a:effectLst/>
                <a:uFillTx/>
                <a:latin typeface="Arial Narrow" charset="0"/>
                <a:sym typeface="Helvetica Light"/>
              </a:rPr>
              <a:t>Название подразделения</a:t>
            </a:r>
            <a:endParaRPr lang="ru-RU" dirty="0"/>
          </a:p>
        </p:txBody>
      </p:sp>
      <p:sp>
        <p:nvSpPr>
          <p:cNvPr id="9" name="Title 8">
            <a:extLst>
              <a:ext uri="{FF2B5EF4-FFF2-40B4-BE49-F238E27FC236}">
                <a16:creationId xmlns:a16="http://schemas.microsoft.com/office/drawing/2014/main" id="{AAEDFA8B-246C-45CB-A9EE-F4D3414E4073}"/>
              </a:ext>
            </a:extLst>
          </p:cNvPr>
          <p:cNvSpPr>
            <a:spLocks noGrp="1"/>
          </p:cNvSpPr>
          <p:nvPr>
            <p:ph type="title"/>
          </p:nvPr>
        </p:nvSpPr>
        <p:spPr>
          <a:xfrm rot="10800000" flipV="1">
            <a:off x="4223792" y="1988144"/>
            <a:ext cx="6941479" cy="2081685"/>
          </a:xfrm>
        </p:spPr>
        <p:txBody>
          <a:bodyPr lIns="50400" anchor="b" anchorCtr="0">
            <a:normAutofit/>
          </a:bodyPr>
          <a:lstStyle>
            <a:lvl1pPr algn="l">
              <a:defRPr kumimoji="0" lang="ru-RU" sz="3516" b="1" i="0" u="none" strike="noStrike" cap="all" spc="0" normalizeH="0" baseline="0" dirty="0">
                <a:ln>
                  <a:noFill/>
                </a:ln>
                <a:solidFill>
                  <a:srgbClr val="253957"/>
                </a:solidFill>
                <a:effectLst/>
                <a:uFillTx/>
                <a:latin typeface="+mj-lt"/>
                <a:ea typeface="Arial Narrow" charset="0"/>
                <a:cs typeface="Arial Narrow" charset="0"/>
                <a:sym typeface="Helvetica Light"/>
              </a:defRPr>
            </a:lvl1pPr>
          </a:lstStyle>
          <a:p>
            <a:r>
              <a:rPr lang="ru-RU"/>
              <a:t>Образец заголовка</a:t>
            </a:r>
            <a:endParaRPr lang="ru-RU" dirty="0"/>
          </a:p>
        </p:txBody>
      </p:sp>
      <p:sp>
        <p:nvSpPr>
          <p:cNvPr id="13" name="Text Placeholder 12">
            <a:extLst>
              <a:ext uri="{FF2B5EF4-FFF2-40B4-BE49-F238E27FC236}">
                <a16:creationId xmlns:a16="http://schemas.microsoft.com/office/drawing/2014/main" id="{F9A69367-B962-421C-A778-AAC035DC27AF}"/>
              </a:ext>
            </a:extLst>
          </p:cNvPr>
          <p:cNvSpPr>
            <a:spLocks noGrp="1"/>
          </p:cNvSpPr>
          <p:nvPr>
            <p:ph type="body" sz="quarter" idx="11" hasCustomPrompt="1"/>
          </p:nvPr>
        </p:nvSpPr>
        <p:spPr>
          <a:xfrm>
            <a:off x="4223792" y="4513642"/>
            <a:ext cx="6941479" cy="488900"/>
          </a:xfrm>
        </p:spPr>
        <p:txBody>
          <a:bodyPr>
            <a:normAutofit/>
          </a:bodyPr>
          <a:lstStyle>
            <a:lvl1pPr marL="0" indent="0">
              <a:buNone/>
              <a:defRPr kumimoji="0" lang="ru-RU" sz="2109" b="0" i="0" u="none" strike="noStrike" cap="none" spc="0" normalizeH="0" baseline="0" dirty="0">
                <a:ln>
                  <a:noFill/>
                </a:ln>
                <a:solidFill>
                  <a:srgbClr val="253957"/>
                </a:solidFill>
                <a:effectLst/>
                <a:uFillTx/>
                <a:latin typeface="+mj-lt"/>
                <a:ea typeface="Arial Narrow" charset="0"/>
                <a:cs typeface="Arial Narrow" charset="0"/>
                <a:sym typeface="Arial Narrow"/>
              </a:defRPr>
            </a:lvl1pPr>
            <a:lvl5pPr marL="1250112" indent="0">
              <a:buNone/>
              <a:defRPr/>
            </a:lvl5pPr>
          </a:lstStyle>
          <a:p>
            <a:pPr lvl="0"/>
            <a:r>
              <a:rPr lang="ru-RU" dirty="0"/>
              <a:t>Подзаголовок</a:t>
            </a:r>
          </a:p>
        </p:txBody>
      </p:sp>
      <p:sp>
        <p:nvSpPr>
          <p:cNvPr id="14" name="Прямоугольник">
            <a:extLst>
              <a:ext uri="{FF2B5EF4-FFF2-40B4-BE49-F238E27FC236}">
                <a16:creationId xmlns:a16="http://schemas.microsoft.com/office/drawing/2014/main" id="{31709981-786E-4024-884C-352C893E1532}"/>
              </a:ext>
            </a:extLst>
          </p:cNvPr>
          <p:cNvSpPr/>
          <p:nvPr/>
        </p:nvSpPr>
        <p:spPr>
          <a:xfrm flipH="1">
            <a:off x="0" y="-95053"/>
            <a:ext cx="3808000" cy="7048105"/>
          </a:xfrm>
          <a:prstGeom prst="rect">
            <a:avLst/>
          </a:prstGeom>
          <a:solidFill>
            <a:srgbClr val="253957"/>
          </a:solidFill>
          <a:ln w="12700">
            <a:miter lim="400000"/>
          </a:ln>
        </p:spPr>
        <p:txBody>
          <a:bodyPr lIns="35718" tIns="35718" rIns="35718" bIns="35718" anchor="ctr"/>
          <a:lstStyle/>
          <a:p>
            <a:pPr>
              <a:defRPr sz="2400">
                <a:solidFill>
                  <a:srgbClr val="FFFFFF"/>
                </a:solidFill>
              </a:defRPr>
            </a:pPr>
            <a:endParaRPr sz="1687"/>
          </a:p>
        </p:txBody>
      </p:sp>
      <p:pic>
        <p:nvPicPr>
          <p:cNvPr id="10" name="Изображение" descr="Изображение">
            <a:extLst>
              <a:ext uri="{FF2B5EF4-FFF2-40B4-BE49-F238E27FC236}">
                <a16:creationId xmlns:a16="http://schemas.microsoft.com/office/drawing/2014/main" id="{98B6A478-F97B-4332-9136-1D668E9CF357}"/>
              </a:ext>
            </a:extLst>
          </p:cNvPr>
          <p:cNvPicPr>
            <a:picLocks/>
          </p:cNvPicPr>
          <p:nvPr/>
        </p:nvPicPr>
        <p:blipFill>
          <a:blip r:embed="rId2" cstate="print"/>
          <a:stretch>
            <a:fillRect/>
          </a:stretch>
        </p:blipFill>
        <p:spPr>
          <a:xfrm>
            <a:off x="1198031" y="665375"/>
            <a:ext cx="1411937" cy="1361813"/>
          </a:xfrm>
          <a:prstGeom prst="rect">
            <a:avLst/>
          </a:prstGeom>
          <a:ln w="12700">
            <a:miter lim="400000"/>
          </a:ln>
        </p:spPr>
      </p:pic>
    </p:spTree>
    <p:extLst>
      <p:ext uri="{BB962C8B-B14F-4D97-AF65-F5344CB8AC3E}">
        <p14:creationId xmlns:p14="http://schemas.microsoft.com/office/powerpoint/2010/main" val="4115406935"/>
      </p:ext>
    </p:extLst>
  </p:cSld>
  <p:clrMapOvr>
    <a:masterClrMapping/>
  </p:clrMapOvr>
  <p:transition spd="med"/>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Стандартный слайд">
    <p:spTree>
      <p:nvGrpSpPr>
        <p:cNvPr id="1" name=""/>
        <p:cNvGrpSpPr/>
        <p:nvPr/>
      </p:nvGrpSpPr>
      <p:grpSpPr>
        <a:xfrm>
          <a:off x="0" y="0"/>
          <a:ext cx="0" cy="0"/>
          <a:chOff x="0" y="0"/>
          <a:chExt cx="0" cy="0"/>
        </a:xfrm>
      </p:grpSpPr>
      <p:sp>
        <p:nvSpPr>
          <p:cNvPr id="6" name="Линия">
            <a:extLst>
              <a:ext uri="{FF2B5EF4-FFF2-40B4-BE49-F238E27FC236}">
                <a16:creationId xmlns:a16="http://schemas.microsoft.com/office/drawing/2014/main" id="{C6156746-25B3-41CE-8AAD-A56D1611299A}"/>
              </a:ext>
            </a:extLst>
          </p:cNvPr>
          <p:cNvSpPr/>
          <p:nvPr/>
        </p:nvSpPr>
        <p:spPr>
          <a:xfrm>
            <a:off x="738187" y="1045630"/>
            <a:ext cx="10715626" cy="0"/>
          </a:xfrm>
          <a:prstGeom prst="line">
            <a:avLst/>
          </a:prstGeom>
          <a:ln w="12700">
            <a:solidFill>
              <a:srgbClr val="253957"/>
            </a:solidFill>
            <a:miter lim="400000"/>
          </a:ln>
        </p:spPr>
        <p:txBody>
          <a:bodyPr lIns="35718" tIns="35718" rIns="35718" bIns="35718" anchor="ctr"/>
          <a:lstStyle/>
          <a:p>
            <a:pPr>
              <a:defRPr sz="2400"/>
            </a:pPr>
            <a:endParaRPr sz="1687">
              <a:latin typeface="+mj-lt"/>
            </a:endParaRPr>
          </a:p>
        </p:txBody>
      </p:sp>
      <p:sp>
        <p:nvSpPr>
          <p:cNvPr id="3" name="Content Placeholder 2">
            <a:extLst>
              <a:ext uri="{FF2B5EF4-FFF2-40B4-BE49-F238E27FC236}">
                <a16:creationId xmlns:a16="http://schemas.microsoft.com/office/drawing/2014/main" id="{F3E0286F-A3C5-4E1D-A350-8EF707CEA611}"/>
              </a:ext>
            </a:extLst>
          </p:cNvPr>
          <p:cNvSpPr>
            <a:spLocks noGrp="1"/>
          </p:cNvSpPr>
          <p:nvPr>
            <p:ph sz="quarter" idx="10"/>
          </p:nvPr>
        </p:nvSpPr>
        <p:spPr>
          <a:xfrm>
            <a:off x="763489" y="1198993"/>
            <a:ext cx="10715626" cy="2318583"/>
          </a:xfrm>
        </p:spPr>
        <p:txBody>
          <a:bodyPr anchor="ctr" anchorCtr="0">
            <a:spAutoFit/>
          </a:bodyPr>
          <a:lstStyle>
            <a:lvl1pPr marL="0" indent="0" algn="l">
              <a:buNone/>
              <a:defRPr kumimoji="0" lang="en-US" sz="2800" b="1" i="0" u="none" strike="noStrike" cap="none" spc="0" normalizeH="0" baseline="0" dirty="0" smtClean="0">
                <a:ln>
                  <a:noFill/>
                </a:ln>
                <a:solidFill>
                  <a:srgbClr val="253957"/>
                </a:solidFill>
                <a:effectLst/>
                <a:uFillTx/>
                <a:latin typeface="+mj-lt"/>
                <a:ea typeface="Arial Narrow" charset="0"/>
                <a:cs typeface="Arial Narrow" charset="0"/>
                <a:sym typeface="Helvetica Light"/>
              </a:defRPr>
            </a:lvl1pPr>
            <a:lvl2pPr marL="312528" indent="0" algn="l">
              <a:buNone/>
              <a:defRPr kumimoji="0" lang="en-US" sz="2800" b="1" i="0" u="none" strike="noStrike" cap="none" spc="0" normalizeH="0" baseline="0" dirty="0" smtClean="0">
                <a:ln>
                  <a:noFill/>
                </a:ln>
                <a:solidFill>
                  <a:srgbClr val="253957"/>
                </a:solidFill>
                <a:effectLst/>
                <a:uFillTx/>
                <a:latin typeface="+mj-lt"/>
                <a:ea typeface="Arial Narrow" charset="0"/>
                <a:cs typeface="Arial Narrow" charset="0"/>
                <a:sym typeface="Helvetica Light"/>
              </a:defRPr>
            </a:lvl2pPr>
            <a:lvl3pPr marL="625056" indent="0" algn="l">
              <a:buNone/>
              <a:defRPr kumimoji="0" lang="en-US" sz="2800" b="1" i="0" u="none" strike="noStrike" cap="none" spc="0" normalizeH="0" baseline="0" dirty="0" smtClean="0">
                <a:ln>
                  <a:noFill/>
                </a:ln>
                <a:solidFill>
                  <a:srgbClr val="253957"/>
                </a:solidFill>
                <a:effectLst/>
                <a:uFillTx/>
                <a:latin typeface="+mj-lt"/>
                <a:ea typeface="Arial Narrow" charset="0"/>
                <a:cs typeface="Arial Narrow" charset="0"/>
                <a:sym typeface="Helvetica Light"/>
              </a:defRPr>
            </a:lvl3pPr>
            <a:lvl4pPr marL="937584" indent="0" algn="l">
              <a:buNone/>
              <a:defRPr kumimoji="0" lang="en-US" sz="2800" b="1" i="0" u="none" strike="noStrike" cap="none" spc="0" normalizeH="0" baseline="0" dirty="0" smtClean="0">
                <a:ln>
                  <a:noFill/>
                </a:ln>
                <a:solidFill>
                  <a:srgbClr val="253957"/>
                </a:solidFill>
                <a:effectLst/>
                <a:uFillTx/>
                <a:latin typeface="+mj-lt"/>
                <a:ea typeface="Arial Narrow" charset="0"/>
                <a:cs typeface="Arial Narrow" charset="0"/>
                <a:sym typeface="Helvetica Light"/>
              </a:defRPr>
            </a:lvl4pPr>
            <a:lvl5pPr marL="1250112" indent="0" algn="l">
              <a:buNone/>
              <a:defRPr kumimoji="0" lang="ru-RU" sz="2800" b="1" i="0" u="none" strike="noStrike" cap="none" spc="0" normalizeH="0" baseline="0" dirty="0">
                <a:ln>
                  <a:noFill/>
                </a:ln>
                <a:solidFill>
                  <a:srgbClr val="253957"/>
                </a:solidFill>
                <a:effectLst/>
                <a:uFillTx/>
                <a:latin typeface="+mj-lt"/>
                <a:ea typeface="Arial Narrow" charset="0"/>
                <a:cs typeface="Arial Narrow" charset="0"/>
                <a:sym typeface="Helvetica Ligh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Text Placeholder 4">
            <a:extLst>
              <a:ext uri="{FF2B5EF4-FFF2-40B4-BE49-F238E27FC236}">
                <a16:creationId xmlns:a16="http://schemas.microsoft.com/office/drawing/2014/main" id="{8261EF02-162B-4CCD-BBBC-30E7705D6083}"/>
              </a:ext>
            </a:extLst>
          </p:cNvPr>
          <p:cNvSpPr>
            <a:spLocks noGrp="1"/>
          </p:cNvSpPr>
          <p:nvPr>
            <p:ph type="body" sz="quarter" idx="11" hasCustomPrompt="1"/>
          </p:nvPr>
        </p:nvSpPr>
        <p:spPr>
          <a:xfrm>
            <a:off x="1865098" y="297351"/>
            <a:ext cx="9588716" cy="545784"/>
          </a:xfrm>
          <a:ln w="12700">
            <a:miter lim="400000"/>
          </a:ln>
        </p:spPr>
        <p:txBody>
          <a:bodyPr wrap="square" lIns="56893" tIns="56893" rIns="56893" bIns="56893" anchor="ctr">
            <a:spAutoFit/>
          </a:bodyPr>
          <a:lstStyle>
            <a:lvl1pPr>
              <a:defRPr kumimoji="0" lang="ru-RU" sz="2800" b="1" cap="all" normalizeH="0" baseline="0" dirty="0">
                <a:effectLst/>
                <a:latin typeface="Arial" pitchFamily="34" charset="0"/>
                <a:ea typeface="Arial Narrow" charset="0"/>
                <a:cs typeface="Arial" pitchFamily="34" charset="0"/>
              </a:defRPr>
            </a:lvl1pPr>
          </a:lstStyle>
          <a:p>
            <a:pPr marL="0" lvl="0" indent="0" algn="ctr" defTabSz="344983" fontAlgn="auto" hangingPunct="0">
              <a:spcBef>
                <a:spcPts val="0"/>
              </a:spcBef>
              <a:buSzTx/>
              <a:buNone/>
            </a:pPr>
            <a:r>
              <a:rPr lang="ru-RU" dirty="0"/>
              <a:t>Заголовок слайда</a:t>
            </a:r>
          </a:p>
        </p:txBody>
      </p:sp>
      <p:pic>
        <p:nvPicPr>
          <p:cNvPr id="7" name="Изображение" descr="Изображение">
            <a:extLst>
              <a:ext uri="{FF2B5EF4-FFF2-40B4-BE49-F238E27FC236}">
                <a16:creationId xmlns:a16="http://schemas.microsoft.com/office/drawing/2014/main" id="{7B3A05DB-AF6A-430A-A45B-98E7684F835C}"/>
              </a:ext>
            </a:extLst>
          </p:cNvPr>
          <p:cNvPicPr>
            <a:picLocks/>
          </p:cNvPicPr>
          <p:nvPr/>
        </p:nvPicPr>
        <p:blipFill>
          <a:blip r:embed="rId2" cstate="print"/>
          <a:stretch>
            <a:fillRect/>
          </a:stretch>
        </p:blipFill>
        <p:spPr>
          <a:xfrm>
            <a:off x="763488" y="196209"/>
            <a:ext cx="722593" cy="722474"/>
          </a:xfrm>
          <a:prstGeom prst="rect">
            <a:avLst/>
          </a:prstGeom>
          <a:ln w="12700">
            <a:miter lim="400000"/>
          </a:ln>
        </p:spPr>
      </p:pic>
    </p:spTree>
    <p:extLst>
      <p:ext uri="{BB962C8B-B14F-4D97-AF65-F5344CB8AC3E}">
        <p14:creationId xmlns:p14="http://schemas.microsoft.com/office/powerpoint/2010/main" val="3352497385"/>
      </p:ext>
    </p:extLst>
  </p:cSld>
  <p:clrMapOvr>
    <a:masterClrMapping/>
  </p:clrMapOvr>
  <p:transition spd="med"/>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Заголовок и подзаголовок">
    <p:spTree>
      <p:nvGrpSpPr>
        <p:cNvPr id="1" name=""/>
        <p:cNvGrpSpPr/>
        <p:nvPr/>
      </p:nvGrpSpPr>
      <p:grpSpPr>
        <a:xfrm>
          <a:off x="0" y="0"/>
          <a:ext cx="0" cy="0"/>
          <a:chOff x="0" y="0"/>
          <a:chExt cx="0" cy="0"/>
        </a:xfrm>
      </p:grpSpPr>
      <p:sp>
        <p:nvSpPr>
          <p:cNvPr id="55" name="Номер слайда"/>
          <p:cNvSpPr txBox="1">
            <a:spLocks noGrp="1"/>
          </p:cNvSpPr>
          <p:nvPr>
            <p:ph type="sldNum" sz="quarter" idx="2"/>
          </p:nvPr>
        </p:nvSpPr>
        <p:spPr>
          <a:prstGeom prst="rect">
            <a:avLst/>
          </a:prstGeom>
        </p:spPr>
        <p:txBody>
          <a:bodyPr>
            <a:noAutofit/>
          </a:bodyPr>
          <a:lstStyle>
            <a:lvl1pPr>
              <a:defRPr>
                <a:latin typeface="+mj-lt"/>
              </a:defRPr>
            </a:lvl1pPr>
          </a:lstStyle>
          <a:p>
            <a:pPr defTabSz="457200" fontAlgn="base">
              <a:spcBef>
                <a:spcPct val="0"/>
              </a:spcBef>
              <a:spcAft>
                <a:spcPct val="0"/>
              </a:spcAft>
            </a:pPr>
            <a:fld id="{F4D4F18A-7A2D-43F1-9024-7228A0B826DD}" type="slidenum">
              <a:rPr lang="en-US" smtClean="0">
                <a:ea typeface="ＭＳ Ｐゴシック" charset="-128"/>
              </a:rPr>
              <a:pPr defTabSz="457200" fontAlgn="base">
                <a:spcBef>
                  <a:spcPct val="0"/>
                </a:spcBef>
                <a:spcAft>
                  <a:spcPct val="0"/>
                </a:spcAft>
              </a:pPr>
              <a:t>‹#›</a:t>
            </a:fld>
            <a:endParaRPr lang="en-US">
              <a:ea typeface="ＭＳ Ｐゴシック" charset="-128"/>
            </a:endParaRPr>
          </a:p>
        </p:txBody>
      </p:sp>
      <p:sp>
        <p:nvSpPr>
          <p:cNvPr id="8" name="Content Placeholder 2">
            <a:extLst>
              <a:ext uri="{FF2B5EF4-FFF2-40B4-BE49-F238E27FC236}">
                <a16:creationId xmlns:a16="http://schemas.microsoft.com/office/drawing/2014/main" id="{3CF835C9-6877-46A5-98FD-A40074FB809C}"/>
              </a:ext>
            </a:extLst>
          </p:cNvPr>
          <p:cNvSpPr>
            <a:spLocks noGrp="1"/>
          </p:cNvSpPr>
          <p:nvPr>
            <p:ph sz="quarter" idx="10"/>
          </p:nvPr>
        </p:nvSpPr>
        <p:spPr>
          <a:xfrm>
            <a:off x="763489" y="1850617"/>
            <a:ext cx="10715626" cy="4474498"/>
          </a:xfrm>
        </p:spPr>
        <p:txBody>
          <a:bodyPr anchor="t" anchorCtr="0">
            <a:noAutofit/>
          </a:bodyPr>
          <a:lstStyle>
            <a:lvl1pPr marL="0" indent="0" algn="ctr">
              <a:spcBef>
                <a:spcPts val="0"/>
              </a:spcBef>
              <a:buNone/>
              <a:defRPr kumimoji="0" lang="en-US" sz="1477" b="0" i="0" u="none" strike="noStrike" cap="none" spc="0" normalizeH="0" baseline="0" dirty="0" smtClean="0">
                <a:ln>
                  <a:noFill/>
                </a:ln>
                <a:solidFill>
                  <a:srgbClr val="253957"/>
                </a:solidFill>
                <a:effectLst/>
                <a:uFillTx/>
                <a:latin typeface="+mj-lt"/>
                <a:ea typeface="Arial Narrow" charset="0"/>
                <a:cs typeface="Arial Narrow" charset="0"/>
                <a:sym typeface="Helvetica Light"/>
              </a:defRPr>
            </a:lvl1pPr>
            <a:lvl2pPr algn="ctr">
              <a:spcBef>
                <a:spcPts val="0"/>
              </a:spcBef>
              <a:defRPr kumimoji="0" lang="en-US" sz="1477" b="0" i="0" u="none" strike="noStrike" cap="none" spc="0" normalizeH="0" baseline="0" dirty="0" smtClean="0">
                <a:ln>
                  <a:noFill/>
                </a:ln>
                <a:solidFill>
                  <a:srgbClr val="253957"/>
                </a:solidFill>
                <a:effectLst/>
                <a:uFillTx/>
                <a:latin typeface="+mj-lt"/>
                <a:ea typeface="Arial Narrow" charset="0"/>
                <a:cs typeface="Arial Narrow" charset="0"/>
                <a:sym typeface="Helvetica Light"/>
              </a:defRPr>
            </a:lvl2pPr>
            <a:lvl3pPr algn="ctr">
              <a:spcBef>
                <a:spcPts val="0"/>
              </a:spcBef>
              <a:defRPr kumimoji="0" lang="en-US" sz="1477" b="0" i="0" u="none" strike="noStrike" cap="none" spc="0" normalizeH="0" baseline="0" dirty="0" smtClean="0">
                <a:ln>
                  <a:noFill/>
                </a:ln>
                <a:solidFill>
                  <a:srgbClr val="253957"/>
                </a:solidFill>
                <a:effectLst/>
                <a:uFillTx/>
                <a:latin typeface="+mj-lt"/>
                <a:ea typeface="Arial Narrow" charset="0"/>
                <a:cs typeface="Arial Narrow" charset="0"/>
                <a:sym typeface="Helvetica Light"/>
              </a:defRPr>
            </a:lvl3pPr>
            <a:lvl4pPr algn="ctr">
              <a:spcBef>
                <a:spcPts val="0"/>
              </a:spcBef>
              <a:defRPr kumimoji="0" lang="en-US" sz="1477" b="0" i="0" u="none" strike="noStrike" cap="none" spc="0" normalizeH="0" baseline="0" dirty="0" smtClean="0">
                <a:ln>
                  <a:noFill/>
                </a:ln>
                <a:solidFill>
                  <a:srgbClr val="253957"/>
                </a:solidFill>
                <a:effectLst/>
                <a:uFillTx/>
                <a:latin typeface="+mj-lt"/>
                <a:ea typeface="Arial Narrow" charset="0"/>
                <a:cs typeface="Arial Narrow" charset="0"/>
                <a:sym typeface="Helvetica Light"/>
              </a:defRPr>
            </a:lvl4pPr>
            <a:lvl5pPr algn="ctr">
              <a:spcBef>
                <a:spcPts val="0"/>
              </a:spcBef>
              <a:defRPr kumimoji="0" lang="ru-RU" sz="1477" b="0" i="0" u="none" strike="noStrike" cap="none" spc="0" normalizeH="0" baseline="0" dirty="0">
                <a:ln>
                  <a:noFill/>
                </a:ln>
                <a:solidFill>
                  <a:srgbClr val="253957"/>
                </a:solidFill>
                <a:effectLst/>
                <a:uFillTx/>
                <a:latin typeface="+mj-lt"/>
                <a:ea typeface="Arial Narrow" charset="0"/>
                <a:cs typeface="Arial Narrow" charset="0"/>
                <a:sym typeface="Helvetica Ligh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9" name="Text Placeholder 4">
            <a:extLst>
              <a:ext uri="{FF2B5EF4-FFF2-40B4-BE49-F238E27FC236}">
                <a16:creationId xmlns:a16="http://schemas.microsoft.com/office/drawing/2014/main" id="{82AC17CF-CF0A-4E4F-BE07-4D4C62260969}"/>
              </a:ext>
            </a:extLst>
          </p:cNvPr>
          <p:cNvSpPr>
            <a:spLocks noGrp="1"/>
          </p:cNvSpPr>
          <p:nvPr>
            <p:ph type="body" sz="quarter" idx="11" hasCustomPrompt="1"/>
          </p:nvPr>
        </p:nvSpPr>
        <p:spPr>
          <a:xfrm>
            <a:off x="1818761" y="384021"/>
            <a:ext cx="9660353" cy="417929"/>
          </a:xfrm>
          <a:ln w="12700">
            <a:miter lim="400000"/>
          </a:ln>
        </p:spPr>
        <p:txBody>
          <a:bodyPr wrap="square" lIns="56893" tIns="56893" rIns="56893" bIns="56893" anchor="ctr">
            <a:spAutoFit/>
          </a:bodyPr>
          <a:lstStyle>
            <a:lvl1pPr>
              <a:defRPr kumimoji="0" lang="ru-RU" sz="1969" b="1" normalizeH="0" dirty="0">
                <a:effectLst/>
                <a:latin typeface="Arial" pitchFamily="34" charset="0"/>
                <a:ea typeface="Arial Narrow" charset="0"/>
                <a:cs typeface="Arial" pitchFamily="34" charset="0"/>
              </a:defRPr>
            </a:lvl1pPr>
          </a:lstStyle>
          <a:p>
            <a:pPr marL="0" lvl="0" indent="0" algn="ctr" defTabSz="344983" fontAlgn="auto" hangingPunct="0">
              <a:spcBef>
                <a:spcPts val="0"/>
              </a:spcBef>
              <a:buSzTx/>
              <a:buNone/>
            </a:pPr>
            <a:r>
              <a:rPr lang="ru-RU" dirty="0"/>
              <a:t>Заголовок слайда</a:t>
            </a:r>
          </a:p>
        </p:txBody>
      </p:sp>
      <p:sp>
        <p:nvSpPr>
          <p:cNvPr id="10" name="Text Placeholder 4">
            <a:extLst>
              <a:ext uri="{FF2B5EF4-FFF2-40B4-BE49-F238E27FC236}">
                <a16:creationId xmlns:a16="http://schemas.microsoft.com/office/drawing/2014/main" id="{53D17B2C-56A2-4A8F-9FFB-65A8C1495238}"/>
              </a:ext>
            </a:extLst>
          </p:cNvPr>
          <p:cNvSpPr>
            <a:spLocks noGrp="1"/>
          </p:cNvSpPr>
          <p:nvPr>
            <p:ph type="body" sz="quarter" idx="12" hasCustomPrompt="1"/>
          </p:nvPr>
        </p:nvSpPr>
        <p:spPr>
          <a:xfrm>
            <a:off x="763488" y="1297245"/>
            <a:ext cx="10715686" cy="363410"/>
          </a:xfrm>
        </p:spPr>
        <p:txBody>
          <a:bodyPr wrap="square" lIns="145646" tIns="72823" rIns="145646" bIns="72823">
            <a:spAutoFit/>
          </a:bodyPr>
          <a:lstStyle>
            <a:lvl1pPr algn="ctr">
              <a:lnSpc>
                <a:spcPct val="100000"/>
              </a:lnSpc>
              <a:defRPr kumimoji="0" lang="ru-RU" sz="1406" b="1" normalizeH="0" dirty="0">
                <a:solidFill>
                  <a:schemeClr val="tx1"/>
                </a:solidFill>
                <a:effectLst/>
                <a:latin typeface="Arial" pitchFamily="34" charset="0"/>
                <a:ea typeface="DINPro-CondensedLight"/>
                <a:cs typeface="Arial" pitchFamily="34" charset="0"/>
              </a:defRPr>
            </a:lvl1pPr>
          </a:lstStyle>
          <a:p>
            <a:pPr marL="0" lvl="0" indent="0" algn="ctr" defTabSz="136441" fontAlgn="auto" hangingPunct="1">
              <a:spcBef>
                <a:spcPts val="0"/>
              </a:spcBef>
              <a:buSzTx/>
              <a:buNone/>
            </a:pPr>
            <a:r>
              <a:rPr lang="ru-RU" dirty="0"/>
              <a:t>Подзаголовок слайда</a:t>
            </a:r>
          </a:p>
        </p:txBody>
      </p:sp>
      <p:sp>
        <p:nvSpPr>
          <p:cNvPr id="12" name="Линия">
            <a:extLst>
              <a:ext uri="{FF2B5EF4-FFF2-40B4-BE49-F238E27FC236}">
                <a16:creationId xmlns:a16="http://schemas.microsoft.com/office/drawing/2014/main" id="{EAF0CC82-A201-48F0-89C4-F9606B775449}"/>
              </a:ext>
            </a:extLst>
          </p:cNvPr>
          <p:cNvSpPr/>
          <p:nvPr/>
        </p:nvSpPr>
        <p:spPr>
          <a:xfrm>
            <a:off x="738187" y="1045630"/>
            <a:ext cx="10715626" cy="0"/>
          </a:xfrm>
          <a:prstGeom prst="line">
            <a:avLst/>
          </a:prstGeom>
          <a:ln w="12700">
            <a:solidFill>
              <a:srgbClr val="253957"/>
            </a:solidFill>
            <a:miter lim="400000"/>
          </a:ln>
        </p:spPr>
        <p:txBody>
          <a:bodyPr lIns="35718" tIns="35718" rIns="35718" bIns="35718" anchor="ctr"/>
          <a:lstStyle/>
          <a:p>
            <a:pPr>
              <a:defRPr sz="2400"/>
            </a:pPr>
            <a:endParaRPr sz="1687">
              <a:latin typeface="+mj-lt"/>
            </a:endParaRPr>
          </a:p>
        </p:txBody>
      </p:sp>
      <p:pic>
        <p:nvPicPr>
          <p:cNvPr id="13" name="Изображение" descr="Изображение">
            <a:extLst>
              <a:ext uri="{FF2B5EF4-FFF2-40B4-BE49-F238E27FC236}">
                <a16:creationId xmlns:a16="http://schemas.microsoft.com/office/drawing/2014/main" id="{D95A0DAF-FBE0-4661-8FE9-D34DA325B059}"/>
              </a:ext>
            </a:extLst>
          </p:cNvPr>
          <p:cNvPicPr>
            <a:picLocks/>
          </p:cNvPicPr>
          <p:nvPr/>
        </p:nvPicPr>
        <p:blipFill>
          <a:blip r:embed="rId2" cstate="print"/>
          <a:stretch>
            <a:fillRect/>
          </a:stretch>
        </p:blipFill>
        <p:spPr>
          <a:xfrm>
            <a:off x="763488" y="196209"/>
            <a:ext cx="722593" cy="722474"/>
          </a:xfrm>
          <a:prstGeom prst="rect">
            <a:avLst/>
          </a:prstGeom>
          <a:ln w="12700">
            <a:miter lim="400000"/>
          </a:ln>
        </p:spPr>
      </p:pic>
    </p:spTree>
    <p:extLst>
      <p:ext uri="{BB962C8B-B14F-4D97-AF65-F5344CB8AC3E}">
        <p14:creationId xmlns:p14="http://schemas.microsoft.com/office/powerpoint/2010/main" val="3087142169"/>
      </p:ext>
    </p:extLst>
  </p:cSld>
  <p:clrMapOvr>
    <a:masterClrMapping/>
  </p:clrMapOvr>
  <p:transition spd="med"/>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Фото — вертикально">
    <p:bg>
      <p:bgPr>
        <a:solidFill>
          <a:srgbClr val="253957"/>
        </a:solidFill>
        <a:effectLst/>
      </p:bgPr>
    </p:bg>
    <p:spTree>
      <p:nvGrpSpPr>
        <p:cNvPr id="1" name=""/>
        <p:cNvGrpSpPr/>
        <p:nvPr/>
      </p:nvGrpSpPr>
      <p:grpSpPr>
        <a:xfrm>
          <a:off x="0" y="0"/>
          <a:ext cx="0" cy="0"/>
          <a:chOff x="0" y="0"/>
          <a:chExt cx="0" cy="0"/>
        </a:xfrm>
      </p:grpSpPr>
      <p:pic>
        <p:nvPicPr>
          <p:cNvPr id="6" name="Изображение" descr="Изображение">
            <a:extLst>
              <a:ext uri="{FF2B5EF4-FFF2-40B4-BE49-F238E27FC236}">
                <a16:creationId xmlns:a16="http://schemas.microsoft.com/office/drawing/2014/main" id="{8D671800-FA39-48A8-9889-942ED1F99BB4}"/>
              </a:ext>
            </a:extLst>
          </p:cNvPr>
          <p:cNvPicPr>
            <a:picLocks noChangeAspect="1"/>
          </p:cNvPicPr>
          <p:nvPr/>
        </p:nvPicPr>
        <p:blipFill>
          <a:blip r:embed="rId2" cstate="print"/>
          <a:stretch>
            <a:fillRect/>
          </a:stretch>
        </p:blipFill>
        <p:spPr>
          <a:xfrm>
            <a:off x="5297062" y="2460032"/>
            <a:ext cx="1597876" cy="1545030"/>
          </a:xfrm>
          <a:prstGeom prst="rect">
            <a:avLst/>
          </a:prstGeom>
          <a:ln w="12700">
            <a:miter lim="400000"/>
          </a:ln>
        </p:spPr>
      </p:pic>
      <p:sp>
        <p:nvSpPr>
          <p:cNvPr id="7" name="www.text">
            <a:extLst>
              <a:ext uri="{FF2B5EF4-FFF2-40B4-BE49-F238E27FC236}">
                <a16:creationId xmlns:a16="http://schemas.microsoft.com/office/drawing/2014/main" id="{87966503-0F45-442B-ADBB-0F6AFD49EDE4}"/>
              </a:ext>
            </a:extLst>
          </p:cNvPr>
          <p:cNvSpPr txBox="1"/>
          <p:nvPr/>
        </p:nvSpPr>
        <p:spPr>
          <a:xfrm>
            <a:off x="2218186" y="5742270"/>
            <a:ext cx="1398495" cy="266931"/>
          </a:xfrm>
          <a:prstGeom prst="rect">
            <a:avLst/>
          </a:prstGeom>
          <a:ln w="12700">
            <a:miter lim="400000"/>
          </a:ln>
          <a:extLst>
            <a:ext uri="{C572A759-6A51-4108-AA02-DFA0A04FC94B}">
              <ma14:wrappingTextBoxFlag xmlns:ma14="http://schemas.microsoft.com/office/mac/drawingml/2011/main" xmlns="" val="1"/>
            </a:ext>
          </a:extLst>
        </p:spPr>
        <p:txBody>
          <a:bodyPr wrap="square" lIns="35718" tIns="35718" rIns="35718" bIns="35718" anchor="ctr">
            <a:spAutoFit/>
          </a:bodyPr>
          <a:lstStyle>
            <a:lvl1pPr algn="l" defTabSz="457200">
              <a:defRPr sz="1800">
                <a:solidFill>
                  <a:srgbClr val="FFFFFF"/>
                </a:solidFill>
                <a:latin typeface="+mn-lt"/>
                <a:ea typeface="+mn-ea"/>
                <a:cs typeface="+mn-cs"/>
                <a:sym typeface="Arial Narrow"/>
              </a:defRPr>
            </a:lvl1pPr>
          </a:lstStyle>
          <a:p>
            <a:r>
              <a:rPr sz="1266" dirty="0">
                <a:latin typeface="+mj-lt"/>
                <a:ea typeface="Arial Narrow" charset="0"/>
                <a:cs typeface="Arial Narrow" charset="0"/>
              </a:rPr>
              <a:t>www.</a:t>
            </a:r>
            <a:r>
              <a:rPr lang="en-US" sz="1266" dirty="0">
                <a:latin typeface="+mj-lt"/>
                <a:ea typeface="Arial Narrow" charset="0"/>
                <a:cs typeface="Arial Narrow" charset="0"/>
              </a:rPr>
              <a:t>grans.hse.ru</a:t>
            </a:r>
            <a:endParaRPr sz="1266" dirty="0">
              <a:latin typeface="+mj-lt"/>
              <a:ea typeface="Arial Narrow" charset="0"/>
              <a:cs typeface="Arial Narrow" charset="0"/>
            </a:endParaRPr>
          </a:p>
        </p:txBody>
      </p:sp>
      <p:sp>
        <p:nvSpPr>
          <p:cNvPr id="8" name="Телефон.: +Х (ХХХ) ХХХ ХХХХ">
            <a:extLst>
              <a:ext uri="{FF2B5EF4-FFF2-40B4-BE49-F238E27FC236}">
                <a16:creationId xmlns:a16="http://schemas.microsoft.com/office/drawing/2014/main" id="{CD41DC76-C30F-4759-BEFF-07DB2E7013B1}"/>
              </a:ext>
            </a:extLst>
          </p:cNvPr>
          <p:cNvSpPr txBox="1"/>
          <p:nvPr/>
        </p:nvSpPr>
        <p:spPr>
          <a:xfrm>
            <a:off x="4484883" y="5742270"/>
            <a:ext cx="1775473" cy="266931"/>
          </a:xfrm>
          <a:prstGeom prst="rect">
            <a:avLst/>
          </a:prstGeom>
          <a:ln w="12700">
            <a:miter lim="400000"/>
          </a:ln>
          <a:extLst>
            <a:ext uri="{C572A759-6A51-4108-AA02-DFA0A04FC94B}">
              <ma14:wrappingTextBoxFlag xmlns:ma14="http://schemas.microsoft.com/office/mac/drawingml/2011/main" xmlns="" val="1"/>
            </a:ext>
          </a:extLst>
        </p:spPr>
        <p:txBody>
          <a:bodyPr wrap="square" lIns="35718" tIns="35718" rIns="35718" bIns="35718" anchor="ctr">
            <a:spAutoFit/>
          </a:bodyPr>
          <a:lstStyle>
            <a:lvl1pPr algn="l" defTabSz="457200">
              <a:defRPr sz="1800">
                <a:solidFill>
                  <a:srgbClr val="FFFFFF"/>
                </a:solidFill>
                <a:latin typeface="+mn-lt"/>
                <a:ea typeface="+mn-ea"/>
                <a:cs typeface="+mn-cs"/>
                <a:sym typeface="Arial Narrow"/>
              </a:defRPr>
            </a:lvl1pPr>
          </a:lstStyle>
          <a:p>
            <a:pPr algn="ctr"/>
            <a:r>
              <a:rPr lang="en-US" sz="1266" dirty="0"/>
              <a:t>+7 </a:t>
            </a:r>
            <a:r>
              <a:rPr lang="ru-RU" sz="1266" dirty="0"/>
              <a:t>(495) 623</a:t>
            </a:r>
            <a:r>
              <a:rPr lang="en-US" sz="1266" dirty="0"/>
              <a:t>-</a:t>
            </a:r>
            <a:r>
              <a:rPr lang="ru-RU" sz="1266" dirty="0"/>
              <a:t>88</a:t>
            </a:r>
            <a:r>
              <a:rPr lang="en-US" sz="1266" dirty="0"/>
              <a:t>-</a:t>
            </a:r>
            <a:r>
              <a:rPr lang="ru-RU" sz="1266" dirty="0"/>
              <a:t>03</a:t>
            </a:r>
            <a:endParaRPr sz="1266" dirty="0">
              <a:latin typeface="Arial Narrow" charset="0"/>
              <a:ea typeface="Arial Narrow" charset="0"/>
              <a:cs typeface="Arial Narrow" charset="0"/>
            </a:endParaRPr>
          </a:p>
        </p:txBody>
      </p:sp>
      <p:sp>
        <p:nvSpPr>
          <p:cNvPr id="9" name="Адрес: ТехтТехтТехтТехтТехтТехтТехтТехтТехтТехтТехтТехтТехт">
            <a:extLst>
              <a:ext uri="{FF2B5EF4-FFF2-40B4-BE49-F238E27FC236}">
                <a16:creationId xmlns:a16="http://schemas.microsoft.com/office/drawing/2014/main" id="{F427161E-EE48-4346-A40D-0F28EB2BA22A}"/>
              </a:ext>
            </a:extLst>
          </p:cNvPr>
          <p:cNvSpPr txBox="1"/>
          <p:nvPr/>
        </p:nvSpPr>
        <p:spPr>
          <a:xfrm>
            <a:off x="5684193" y="5742270"/>
            <a:ext cx="4289621" cy="266931"/>
          </a:xfrm>
          <a:prstGeom prst="rect">
            <a:avLst/>
          </a:prstGeom>
          <a:ln w="12700">
            <a:miter lim="400000"/>
          </a:ln>
          <a:extLst>
            <a:ext uri="{C572A759-6A51-4108-AA02-DFA0A04FC94B}">
              <ma14:wrappingTextBoxFlag xmlns:ma14="http://schemas.microsoft.com/office/mac/drawingml/2011/main" xmlns="" val="1"/>
            </a:ext>
          </a:extLst>
        </p:spPr>
        <p:txBody>
          <a:bodyPr lIns="35718" tIns="35718" rIns="35718" bIns="35718" anchor="ctr">
            <a:spAutoFit/>
          </a:bodyPr>
          <a:lstStyle>
            <a:lvl1pPr algn="r" defTabSz="457200">
              <a:defRPr sz="1800">
                <a:solidFill>
                  <a:srgbClr val="FFFFFF"/>
                </a:solidFill>
                <a:latin typeface="+mn-lt"/>
                <a:ea typeface="+mn-ea"/>
                <a:cs typeface="+mn-cs"/>
                <a:sym typeface="Arial Narrow"/>
              </a:defRPr>
            </a:lvl1pPr>
          </a:lstStyle>
          <a:p>
            <a:r>
              <a:rPr lang="ru-RU" sz="1266" dirty="0"/>
              <a:t>101978</a:t>
            </a:r>
            <a:r>
              <a:rPr lang="en-US" sz="1266" dirty="0"/>
              <a:t>, </a:t>
            </a:r>
            <a:r>
              <a:rPr lang="ru-RU" sz="1266" dirty="0"/>
              <a:t>Москва, ул.</a:t>
            </a:r>
            <a:r>
              <a:rPr lang="en-US" sz="1266" dirty="0"/>
              <a:t> </a:t>
            </a:r>
            <a:r>
              <a:rPr lang="ru-RU" sz="1266" dirty="0"/>
              <a:t>Мясницкая, д. 20</a:t>
            </a:r>
            <a:endParaRPr sz="1266" dirty="0">
              <a:latin typeface="Arial Narrow" charset="0"/>
              <a:ea typeface="Arial Narrow" charset="0"/>
              <a:cs typeface="Arial Narrow" charset="0"/>
            </a:endParaRPr>
          </a:p>
        </p:txBody>
      </p:sp>
    </p:spTree>
    <p:extLst>
      <p:ext uri="{BB962C8B-B14F-4D97-AF65-F5344CB8AC3E}">
        <p14:creationId xmlns:p14="http://schemas.microsoft.com/office/powerpoint/2010/main" val="936941440"/>
      </p:ext>
    </p:extLst>
  </p:cSld>
  <p:clrMapOvr>
    <a:masterClrMapping/>
  </p:clrMapOvr>
  <p:transition spd="med"/>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6298407" y="1830586"/>
            <a:ext cx="5000625" cy="4420195"/>
          </a:xfrm>
          <a:prstGeom prst="rect">
            <a:avLst/>
          </a:prstGeom>
        </p:spPr>
        <p:txBody>
          <a:bodyPr lIns="91439" tIns="45719" rIns="91439" bIns="45719" anchor="t">
            <a:noAutofit/>
          </a:bodyPr>
          <a:lstStyle/>
          <a:p>
            <a:r>
              <a:rPr lang="ru-RU"/>
              <a:t>Вставка рисунка</a:t>
            </a:r>
            <a:endParaRPr/>
          </a:p>
        </p:txBody>
      </p:sp>
      <p:sp>
        <p:nvSpPr>
          <p:cNvPr id="63" name="Текст заголовка"/>
          <p:cNvSpPr txBox="1">
            <a:spLocks noGrp="1"/>
          </p:cNvSpPr>
          <p:nvPr>
            <p:ph type="title"/>
          </p:nvPr>
        </p:nvSpPr>
        <p:spPr>
          <a:prstGeom prst="rect">
            <a:avLst/>
          </a:prstGeom>
        </p:spPr>
        <p:txBody>
          <a:bodyPr/>
          <a:lstStyle/>
          <a:p>
            <a:r>
              <a:rPr lang="ru-RU"/>
              <a:t>Образец заголовка</a:t>
            </a:r>
            <a:endParaRPr/>
          </a:p>
        </p:txBody>
      </p:sp>
      <p:sp>
        <p:nvSpPr>
          <p:cNvPr id="64" name="Уровень текста 1…"/>
          <p:cNvSpPr txBox="1">
            <a:spLocks noGrp="1"/>
          </p:cNvSpPr>
          <p:nvPr>
            <p:ph type="body" sz="half" idx="1"/>
          </p:nvPr>
        </p:nvSpPr>
        <p:spPr>
          <a:xfrm>
            <a:off x="892969" y="2641903"/>
            <a:ext cx="5000625" cy="2797561"/>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65" name="Номер слайда"/>
          <p:cNvSpPr txBox="1">
            <a:spLocks noGrp="1"/>
          </p:cNvSpPr>
          <p:nvPr>
            <p:ph type="sldNum" sz="quarter" idx="2"/>
          </p:nvPr>
        </p:nvSpPr>
        <p:spPr>
          <a:prstGeom prst="rect">
            <a:avLst/>
          </a:prstGeom>
        </p:spPr>
        <p:txBody>
          <a:bodyPr/>
          <a:lstStyle/>
          <a:p>
            <a:pPr defTabSz="457200" fontAlgn="base">
              <a:spcBef>
                <a:spcPct val="0"/>
              </a:spcBef>
              <a:spcAft>
                <a:spcPct val="0"/>
              </a:spcAft>
            </a:pPr>
            <a:fld id="{F4D4F18A-7A2D-43F1-9024-7228A0B826DD}" type="slidenum">
              <a:rPr lang="en-US" smtClean="0">
                <a:ea typeface="ＭＳ Ｐゴシック" charset="-128"/>
              </a:rPr>
              <a:pPr defTabSz="457200" fontAlgn="base">
                <a:spcBef>
                  <a:spcPct val="0"/>
                </a:spcBef>
                <a:spcAft>
                  <a:spcPct val="0"/>
                </a:spcAft>
              </a:pPr>
              <a:t>‹#›</a:t>
            </a:fld>
            <a:endParaRPr lang="en-US">
              <a:ea typeface="ＭＳ Ｐゴシック" charset="-128"/>
            </a:endParaRPr>
          </a:p>
        </p:txBody>
      </p:sp>
    </p:spTree>
    <p:extLst>
      <p:ext uri="{BB962C8B-B14F-4D97-AF65-F5344CB8AC3E}">
        <p14:creationId xmlns:p14="http://schemas.microsoft.com/office/powerpoint/2010/main" val="3302080256"/>
      </p:ext>
    </p:extLst>
  </p:cSld>
  <p:clrMapOvr>
    <a:masterClrMapping/>
  </p:clrMapOvr>
  <p:transition spd="med"/>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892969" y="2620125"/>
            <a:ext cx="10406062" cy="1617751"/>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73" name="Номер слайда"/>
          <p:cNvSpPr txBox="1">
            <a:spLocks noGrp="1"/>
          </p:cNvSpPr>
          <p:nvPr>
            <p:ph type="sldNum" sz="quarter" idx="2"/>
          </p:nvPr>
        </p:nvSpPr>
        <p:spPr>
          <a:prstGeom prst="rect">
            <a:avLst/>
          </a:prstGeom>
        </p:spPr>
        <p:txBody>
          <a:bodyPr/>
          <a:lstStyle/>
          <a:p>
            <a:pPr defTabSz="457200" fontAlgn="base">
              <a:spcBef>
                <a:spcPct val="0"/>
              </a:spcBef>
              <a:spcAft>
                <a:spcPct val="0"/>
              </a:spcAft>
            </a:pPr>
            <a:fld id="{F4D4F18A-7A2D-43F1-9024-7228A0B826DD}" type="slidenum">
              <a:rPr lang="en-US" smtClean="0">
                <a:ea typeface="ＭＳ Ｐゴシック" charset="-128"/>
              </a:rPr>
              <a:pPr defTabSz="457200" fontAlgn="base">
                <a:spcBef>
                  <a:spcPct val="0"/>
                </a:spcBef>
                <a:spcAft>
                  <a:spcPct val="0"/>
                </a:spcAft>
              </a:pPr>
              <a:t>‹#›</a:t>
            </a:fld>
            <a:endParaRPr lang="en-US">
              <a:ea typeface="ＭＳ Ｐゴシック" charset="-128"/>
            </a:endParaRPr>
          </a:p>
        </p:txBody>
      </p:sp>
    </p:spTree>
    <p:extLst>
      <p:ext uri="{BB962C8B-B14F-4D97-AF65-F5344CB8AC3E}">
        <p14:creationId xmlns:p14="http://schemas.microsoft.com/office/powerpoint/2010/main" val="1156501078"/>
      </p:ext>
    </p:extLst>
  </p:cSld>
  <p:clrMapOvr>
    <a:masterClrMapping/>
  </p:clrMapOvr>
  <p:transition spd="med"/>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Фото — 3 шт.">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6298407" y="3580805"/>
            <a:ext cx="5000625" cy="2652117"/>
          </a:xfrm>
          <a:prstGeom prst="rect">
            <a:avLst/>
          </a:prstGeom>
        </p:spPr>
        <p:txBody>
          <a:bodyPr lIns="91439" tIns="45719" rIns="91439" bIns="45719" anchor="t">
            <a:noAutofit/>
          </a:bodyPr>
          <a:lstStyle/>
          <a:p>
            <a:r>
              <a:rPr lang="ru-RU"/>
              <a:t>Вставка рисунка</a:t>
            </a:r>
            <a:endParaRPr/>
          </a:p>
        </p:txBody>
      </p:sp>
      <p:sp>
        <p:nvSpPr>
          <p:cNvPr id="81" name="Изображение"/>
          <p:cNvSpPr>
            <a:spLocks noGrp="1"/>
          </p:cNvSpPr>
          <p:nvPr>
            <p:ph type="pic" sz="quarter" idx="14"/>
          </p:nvPr>
        </p:nvSpPr>
        <p:spPr>
          <a:xfrm>
            <a:off x="6304236" y="625078"/>
            <a:ext cx="5000626" cy="2652117"/>
          </a:xfrm>
          <a:prstGeom prst="rect">
            <a:avLst/>
          </a:prstGeom>
        </p:spPr>
        <p:txBody>
          <a:bodyPr lIns="91439" tIns="45719" rIns="91439" bIns="45719" anchor="t">
            <a:noAutofit/>
          </a:bodyPr>
          <a:lstStyle/>
          <a:p>
            <a:r>
              <a:rPr lang="ru-RU"/>
              <a:t>Вставка рисунка</a:t>
            </a:r>
            <a:endParaRPr/>
          </a:p>
        </p:txBody>
      </p:sp>
      <p:sp>
        <p:nvSpPr>
          <p:cNvPr id="82" name="Изображение"/>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r>
              <a:rPr lang="ru-RU"/>
              <a:t>Вставка рисунка</a:t>
            </a:r>
            <a:endParaRPr/>
          </a:p>
        </p:txBody>
      </p:sp>
      <p:sp>
        <p:nvSpPr>
          <p:cNvPr id="83" name="Номер слайда"/>
          <p:cNvSpPr txBox="1">
            <a:spLocks noGrp="1"/>
          </p:cNvSpPr>
          <p:nvPr>
            <p:ph type="sldNum" sz="quarter" idx="2"/>
          </p:nvPr>
        </p:nvSpPr>
        <p:spPr>
          <a:prstGeom prst="rect">
            <a:avLst/>
          </a:prstGeom>
        </p:spPr>
        <p:txBody>
          <a:bodyPr/>
          <a:lstStyle/>
          <a:p>
            <a:pPr defTabSz="457200" fontAlgn="base">
              <a:spcBef>
                <a:spcPct val="0"/>
              </a:spcBef>
              <a:spcAft>
                <a:spcPct val="0"/>
              </a:spcAft>
            </a:pPr>
            <a:fld id="{F4D4F18A-7A2D-43F1-9024-7228A0B826DD}" type="slidenum">
              <a:rPr lang="en-US" smtClean="0">
                <a:ea typeface="ＭＳ Ｐゴシック" charset="-128"/>
              </a:rPr>
              <a:pPr defTabSz="457200" fontAlgn="base">
                <a:spcBef>
                  <a:spcPct val="0"/>
                </a:spcBef>
                <a:spcAft>
                  <a:spcPct val="0"/>
                </a:spcAft>
              </a:pPr>
              <a:t>‹#›</a:t>
            </a:fld>
            <a:endParaRPr lang="en-US">
              <a:ea typeface="ＭＳ Ｐゴシック" charset="-128"/>
            </a:endParaRPr>
          </a:p>
        </p:txBody>
      </p:sp>
    </p:spTree>
    <p:extLst>
      <p:ext uri="{BB962C8B-B14F-4D97-AF65-F5344CB8AC3E}">
        <p14:creationId xmlns:p14="http://schemas.microsoft.com/office/powerpoint/2010/main" val="253976376"/>
      </p:ext>
    </p:extLst>
  </p:cSld>
  <p:clrMapOvr>
    <a:masterClrMapping/>
  </p:clrMapOvr>
  <p:transition spd="med"/>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470317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Цитата">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1190625" y="4473774"/>
            <a:ext cx="9810750" cy="362215"/>
          </a:xfrm>
          <a:prstGeom prst="rect">
            <a:avLst/>
          </a:prstGeom>
        </p:spPr>
        <p:txBody>
          <a:bodyPr anchor="t">
            <a:spAutoFit/>
          </a:bodyPr>
          <a:lstStyle>
            <a:lvl1pPr marL="0" indent="0" algn="ctr">
              <a:spcBef>
                <a:spcPts val="0"/>
              </a:spcBef>
              <a:buSzTx/>
              <a:buNone/>
              <a:defRPr sz="1687">
                <a:latin typeface="Helvetica"/>
                <a:ea typeface="Helvetica"/>
                <a:cs typeface="Helvetica"/>
                <a:sym typeface="Helvetica"/>
              </a:defRPr>
            </a:lvl1pPr>
          </a:lstStyle>
          <a:p>
            <a:pPr lvl="0"/>
            <a:r>
              <a:rPr lang="ru-RU"/>
              <a:t>Образец текста</a:t>
            </a:r>
          </a:p>
        </p:txBody>
      </p:sp>
      <p:sp>
        <p:nvSpPr>
          <p:cNvPr id="91" name="«Место ввода цитаты»."/>
          <p:cNvSpPr txBox="1">
            <a:spLocks noGrp="1"/>
          </p:cNvSpPr>
          <p:nvPr>
            <p:ph type="body" sz="quarter" idx="14"/>
          </p:nvPr>
        </p:nvSpPr>
        <p:spPr>
          <a:xfrm>
            <a:off x="1190625" y="2984579"/>
            <a:ext cx="9810750" cy="513795"/>
          </a:xfrm>
          <a:prstGeom prst="rect">
            <a:avLst/>
          </a:prstGeom>
        </p:spPr>
        <p:txBody>
          <a:bodyPr>
            <a:spAutoFit/>
          </a:bodyPr>
          <a:lstStyle>
            <a:lvl1pPr marL="0" indent="0" algn="ctr">
              <a:spcBef>
                <a:spcPts val="0"/>
              </a:spcBef>
              <a:buSzTx/>
              <a:buNone/>
              <a:defRPr sz="2672"/>
            </a:lvl1pPr>
          </a:lstStyle>
          <a:p>
            <a:pPr lvl="0"/>
            <a:r>
              <a:rPr lang="ru-RU"/>
              <a:t>Образец текста</a:t>
            </a:r>
          </a:p>
        </p:txBody>
      </p:sp>
      <p:sp>
        <p:nvSpPr>
          <p:cNvPr id="92" name="Номер слайда"/>
          <p:cNvSpPr txBox="1">
            <a:spLocks noGrp="1"/>
          </p:cNvSpPr>
          <p:nvPr>
            <p:ph type="sldNum" sz="quarter" idx="2"/>
          </p:nvPr>
        </p:nvSpPr>
        <p:spPr>
          <a:prstGeom prst="rect">
            <a:avLst/>
          </a:prstGeom>
        </p:spPr>
        <p:txBody>
          <a:bodyPr/>
          <a:lstStyle/>
          <a:p>
            <a:pPr defTabSz="457200" fontAlgn="base">
              <a:spcBef>
                <a:spcPct val="0"/>
              </a:spcBef>
              <a:spcAft>
                <a:spcPct val="0"/>
              </a:spcAft>
            </a:pPr>
            <a:fld id="{F4D4F18A-7A2D-43F1-9024-7228A0B826DD}" type="slidenum">
              <a:rPr lang="en-US" smtClean="0">
                <a:ea typeface="ＭＳ Ｐゴシック" charset="-128"/>
              </a:rPr>
              <a:pPr defTabSz="457200" fontAlgn="base">
                <a:spcBef>
                  <a:spcPct val="0"/>
                </a:spcBef>
                <a:spcAft>
                  <a:spcPct val="0"/>
                </a:spcAft>
              </a:pPr>
              <a:t>‹#›</a:t>
            </a:fld>
            <a:endParaRPr lang="en-US">
              <a:ea typeface="ＭＳ Ｐゴシック" charset="-128"/>
            </a:endParaRPr>
          </a:p>
        </p:txBody>
      </p:sp>
    </p:spTree>
    <p:extLst>
      <p:ext uri="{BB962C8B-B14F-4D97-AF65-F5344CB8AC3E}">
        <p14:creationId xmlns:p14="http://schemas.microsoft.com/office/powerpoint/2010/main" val="514595502"/>
      </p:ext>
    </p:extLst>
  </p:cSld>
  <p:clrMapOvr>
    <a:masterClrMapping/>
  </p:clrMapOvr>
  <p:transition spd="med"/>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0" y="0"/>
            <a:ext cx="12192000" cy="6858000"/>
          </a:xfrm>
          <a:prstGeom prst="rect">
            <a:avLst/>
          </a:prstGeom>
        </p:spPr>
        <p:txBody>
          <a:bodyPr lIns="91439" tIns="45719" rIns="91439" bIns="45719" anchor="t">
            <a:noAutofit/>
          </a:bodyPr>
          <a:lstStyle/>
          <a:p>
            <a:r>
              <a:rPr lang="ru-RU"/>
              <a:t>Вставка рисунка</a:t>
            </a:r>
            <a:endParaRPr/>
          </a:p>
        </p:txBody>
      </p:sp>
      <p:sp>
        <p:nvSpPr>
          <p:cNvPr id="100" name="Номер слайда"/>
          <p:cNvSpPr txBox="1">
            <a:spLocks noGrp="1"/>
          </p:cNvSpPr>
          <p:nvPr>
            <p:ph type="sldNum" sz="quarter" idx="2"/>
          </p:nvPr>
        </p:nvSpPr>
        <p:spPr>
          <a:prstGeom prst="rect">
            <a:avLst/>
          </a:prstGeom>
        </p:spPr>
        <p:txBody>
          <a:bodyPr/>
          <a:lstStyle/>
          <a:p>
            <a:pPr defTabSz="457200" fontAlgn="base">
              <a:spcBef>
                <a:spcPct val="0"/>
              </a:spcBef>
              <a:spcAft>
                <a:spcPct val="0"/>
              </a:spcAft>
            </a:pPr>
            <a:fld id="{F4D4F18A-7A2D-43F1-9024-7228A0B826DD}" type="slidenum">
              <a:rPr lang="en-US" smtClean="0">
                <a:ea typeface="ＭＳ Ｐゴシック" charset="-128"/>
              </a:rPr>
              <a:pPr defTabSz="457200" fontAlgn="base">
                <a:spcBef>
                  <a:spcPct val="0"/>
                </a:spcBef>
                <a:spcAft>
                  <a:spcPct val="0"/>
                </a:spcAft>
              </a:pPr>
              <a:t>‹#›</a:t>
            </a:fld>
            <a:endParaRPr lang="en-US">
              <a:ea typeface="ＭＳ Ｐゴシック" charset="-128"/>
            </a:endParaRPr>
          </a:p>
        </p:txBody>
      </p:sp>
    </p:spTree>
    <p:extLst>
      <p:ext uri="{BB962C8B-B14F-4D97-AF65-F5344CB8AC3E}">
        <p14:creationId xmlns:p14="http://schemas.microsoft.com/office/powerpoint/2010/main" val="1578512444"/>
      </p:ext>
    </p:extLst>
  </p:cSld>
  <p:clrMapOvr>
    <a:masterClrMapping/>
  </p:clrMapOvr>
  <p:transition spd="med"/>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
        <p:nvSpPr>
          <p:cNvPr id="107" name="Номер слайда"/>
          <p:cNvSpPr txBox="1">
            <a:spLocks noGrp="1"/>
          </p:cNvSpPr>
          <p:nvPr>
            <p:ph type="sldNum" sz="quarter" idx="2"/>
          </p:nvPr>
        </p:nvSpPr>
        <p:spPr>
          <a:prstGeom prst="rect">
            <a:avLst/>
          </a:prstGeom>
        </p:spPr>
        <p:txBody>
          <a:bodyPr/>
          <a:lstStyle/>
          <a:p>
            <a:pPr defTabSz="457200" fontAlgn="base">
              <a:spcBef>
                <a:spcPct val="0"/>
              </a:spcBef>
              <a:spcAft>
                <a:spcPct val="0"/>
              </a:spcAft>
            </a:pPr>
            <a:fld id="{F4D4F18A-7A2D-43F1-9024-7228A0B826DD}" type="slidenum">
              <a:rPr lang="en-US" smtClean="0">
                <a:ea typeface="ＭＳ Ｐゴシック" charset="-128"/>
              </a:rPr>
              <a:pPr defTabSz="457200" fontAlgn="base">
                <a:spcBef>
                  <a:spcPct val="0"/>
                </a:spcBef>
                <a:spcAft>
                  <a:spcPct val="0"/>
                </a:spcAft>
              </a:pPr>
              <a:t>‹#›</a:t>
            </a:fld>
            <a:endParaRPr lang="en-US">
              <a:ea typeface="ＭＳ Ｐゴシック" charset="-128"/>
            </a:endParaRPr>
          </a:p>
        </p:txBody>
      </p:sp>
    </p:spTree>
    <p:extLst>
      <p:ext uri="{BB962C8B-B14F-4D97-AF65-F5344CB8AC3E}">
        <p14:creationId xmlns:p14="http://schemas.microsoft.com/office/powerpoint/2010/main" val="4216873449"/>
      </p:ext>
    </p:extLst>
  </p:cSld>
  <p:clrMapOvr>
    <a:masterClrMapping/>
  </p:clrMapOvr>
  <p:transition spd="med"/>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EBBF9E0A-928F-469B-99CD-EE1873A20D0B}" type="datetime1">
              <a:rPr lang="en-US" smtClean="0"/>
              <a:pPr/>
              <a:t>10/23/2019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9778117-5C83-459D-8852-9741A2BEA430}" type="slidenum">
              <a:rPr lang="en-US"/>
              <a:pPr/>
              <a:t>‹#›</a:t>
            </a:fld>
            <a:endParaRPr lang="en-US"/>
          </a:p>
        </p:txBody>
      </p:sp>
    </p:spTree>
    <p:extLst>
      <p:ext uri="{BB962C8B-B14F-4D97-AF65-F5344CB8AC3E}">
        <p14:creationId xmlns:p14="http://schemas.microsoft.com/office/powerpoint/2010/main" val="144330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E90F2D-413A-4897-A418-ABF3AB3FA96A}" type="datetime5">
              <a:rPr lang="en-US" smtClean="0"/>
              <a:pPr>
                <a:defRPr/>
              </a:pPr>
              <a:t>23-Oct-19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048E9B1-82BB-479A-9A71-196B14FB4430}" type="slidenum">
              <a:rPr lang="en-US"/>
              <a:pPr>
                <a:defRPr/>
              </a:pPr>
              <a:t>‹#›</a:t>
            </a:fld>
            <a:endParaRPr lang="en-US"/>
          </a:p>
        </p:txBody>
      </p:sp>
    </p:spTree>
    <p:extLst>
      <p:ext uri="{BB962C8B-B14F-4D97-AF65-F5344CB8AC3E}">
        <p14:creationId xmlns:p14="http://schemas.microsoft.com/office/powerpoint/2010/main" val="1360049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C90B3CA-DDEB-47E0-9A8B-C25AF74E660C}" type="datetime5">
              <a:rPr lang="en-US" smtClean="0"/>
              <a:pPr>
                <a:defRPr/>
              </a:pPr>
              <a:t>23-Oct-19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E63C27-F5F6-4389-B9B0-703C77220625}" type="slidenum">
              <a:rPr lang="en-US"/>
              <a:pPr>
                <a:defRPr/>
              </a:pPr>
              <a:t>‹#›</a:t>
            </a:fld>
            <a:endParaRPr lang="en-US"/>
          </a:p>
        </p:txBody>
      </p:sp>
    </p:spTree>
    <p:extLst>
      <p:ext uri="{BB962C8B-B14F-4D97-AF65-F5344CB8AC3E}">
        <p14:creationId xmlns:p14="http://schemas.microsoft.com/office/powerpoint/2010/main" val="136566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3325728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321562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426589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237427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3619541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1DD085F-0A44-48A3-9E19-3069CCED9D14}" type="datetimeFigureOut">
              <a:rPr lang="ru-RU" smtClean="0"/>
              <a:pPr/>
              <a:t>23.10.2019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E179A7-4436-4CB9-94F2-03BB4B91AA12}" type="slidenum">
              <a:rPr lang="ru-RU" smtClean="0"/>
              <a:pPr/>
              <a:t>‹#›</a:t>
            </a:fld>
            <a:endParaRPr lang="ru-RU"/>
          </a:p>
        </p:txBody>
      </p:sp>
    </p:spTree>
    <p:extLst>
      <p:ext uri="{BB962C8B-B14F-4D97-AF65-F5344CB8AC3E}">
        <p14:creationId xmlns:p14="http://schemas.microsoft.com/office/powerpoint/2010/main" val="79400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D085F-0A44-48A3-9E19-3069CCED9D14}" type="datetimeFigureOut">
              <a:rPr lang="ru-RU" smtClean="0"/>
              <a:pPr/>
              <a:t>23.10.2019</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179A7-4436-4CB9-94F2-03BB4B91AA12}" type="slidenum">
              <a:rPr lang="ru-RU" smtClean="0"/>
              <a:pPr/>
              <a:t>‹#›</a:t>
            </a:fld>
            <a:endParaRPr lang="ru-RU"/>
          </a:p>
        </p:txBody>
      </p:sp>
    </p:spTree>
    <p:extLst>
      <p:ext uri="{BB962C8B-B14F-4D97-AF65-F5344CB8AC3E}">
        <p14:creationId xmlns:p14="http://schemas.microsoft.com/office/powerpoint/2010/main" val="621212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defTabSz="457200" fontAlgn="base">
              <a:spcBef>
                <a:spcPct val="0"/>
              </a:spcBef>
              <a:spcAft>
                <a:spcPct val="0"/>
              </a:spcAft>
              <a:defRPr/>
            </a:pPr>
            <a:fld id="{F26AD7E1-2773-4206-BA84-F14FDACE2CEA}" type="datetime5">
              <a:rPr lang="en-US" smtClean="0"/>
              <a:pPr defTabSz="457200" fontAlgn="base">
                <a:spcBef>
                  <a:spcPct val="0"/>
                </a:spcBef>
                <a:spcAft>
                  <a:spcPct val="0"/>
                </a:spcAft>
                <a:defRPr/>
              </a:pPr>
              <a:t>23-Oct-19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defTabSz="457200" fontAlgn="base">
              <a:spcBef>
                <a:spcPct val="0"/>
              </a:spcBef>
              <a:spcAft>
                <a:spcPct val="0"/>
              </a:spcAft>
              <a:defRPr/>
            </a:pPr>
            <a:fld id="{79D7C4A8-E89C-412E-92AB-7577AF2FF0E0}" type="slidenum">
              <a:rPr lang="en-US" smtClean="0"/>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28783597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892969" y="862599"/>
            <a:ext cx="10406062" cy="417929"/>
          </a:xfrm>
          <a:prstGeom prst="rect">
            <a:avLst/>
          </a:prstGeom>
          <a:ln w="12700">
            <a:miter lim="400000"/>
          </a:ln>
          <a:extLst>
            <a:ext uri="{C572A759-6A51-4108-AA02-DFA0A04FC94B}">
              <ma14:wrappingTextBoxFlag xmlns:ma14="http://schemas.microsoft.com/office/mac/drawingml/2011/main" xmlns="" val="1"/>
            </a:ext>
          </a:extLst>
        </p:spPr>
        <p:txBody>
          <a:bodyPr wrap="square" lIns="56893" tIns="56893" rIns="56893" bIns="56893" anchor="ctr">
            <a:spAutoFit/>
          </a:bodyPr>
          <a:lstStyle/>
          <a:p>
            <a:pPr lvl="0" defTabSz="344983" fontAlgn="auto" hangingPunct="0"/>
            <a:r>
              <a:rPr dirty="0" err="1"/>
              <a:t>Текст</a:t>
            </a:r>
            <a:r>
              <a:rPr dirty="0"/>
              <a:t> </a:t>
            </a:r>
            <a:r>
              <a:rPr dirty="0" err="1"/>
              <a:t>заголовка</a:t>
            </a:r>
            <a:endParaRPr dirty="0"/>
          </a:p>
        </p:txBody>
      </p:sp>
      <p:sp>
        <p:nvSpPr>
          <p:cNvPr id="3" name="Уровень текста 1…"/>
          <p:cNvSpPr txBox="1">
            <a:spLocks noGrp="1"/>
          </p:cNvSpPr>
          <p:nvPr>
            <p:ph type="body" idx="1"/>
          </p:nvPr>
        </p:nvSpPr>
        <p:spPr>
          <a:xfrm>
            <a:off x="892969" y="3231808"/>
            <a:ext cx="10406062" cy="16177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r>
              <a:rPr dirty="0" err="1"/>
              <a:t>Уровень</a:t>
            </a:r>
            <a:r>
              <a:rPr dirty="0"/>
              <a:t> </a:t>
            </a:r>
            <a:r>
              <a:rPr dirty="0" err="1"/>
              <a:t>текста</a:t>
            </a:r>
            <a:r>
              <a:rPr dirty="0"/>
              <a:t> 1</a:t>
            </a:r>
          </a:p>
          <a:p>
            <a:pPr lvl="1"/>
            <a:r>
              <a:rPr dirty="0" err="1"/>
              <a:t>Уровень</a:t>
            </a:r>
            <a:r>
              <a:rPr dirty="0"/>
              <a:t> </a:t>
            </a:r>
            <a:r>
              <a:rPr dirty="0" err="1"/>
              <a:t>текста</a:t>
            </a:r>
            <a:r>
              <a:rPr dirty="0"/>
              <a:t> 2</a:t>
            </a:r>
          </a:p>
          <a:p>
            <a:pPr lvl="2"/>
            <a:r>
              <a:rPr dirty="0" err="1"/>
              <a:t>Уровень</a:t>
            </a:r>
            <a:r>
              <a:rPr dirty="0"/>
              <a:t> </a:t>
            </a:r>
            <a:r>
              <a:rPr dirty="0" err="1"/>
              <a:t>текста</a:t>
            </a:r>
            <a:r>
              <a:rPr dirty="0"/>
              <a:t> 3</a:t>
            </a:r>
          </a:p>
          <a:p>
            <a:pPr lvl="3"/>
            <a:r>
              <a:rPr dirty="0" err="1"/>
              <a:t>Уровень</a:t>
            </a:r>
            <a:r>
              <a:rPr dirty="0"/>
              <a:t> </a:t>
            </a:r>
            <a:r>
              <a:rPr dirty="0" err="1"/>
              <a:t>текста</a:t>
            </a:r>
            <a:r>
              <a:rPr dirty="0"/>
              <a:t> 4</a:t>
            </a:r>
          </a:p>
          <a:p>
            <a:pPr lvl="4"/>
            <a:r>
              <a:rPr dirty="0" err="1"/>
              <a:t>Уровень</a:t>
            </a:r>
            <a:r>
              <a:rPr dirty="0"/>
              <a:t> </a:t>
            </a:r>
            <a:r>
              <a:rPr dirty="0" err="1"/>
              <a:t>текста</a:t>
            </a:r>
            <a:r>
              <a:rPr dirty="0"/>
              <a:t> 5</a:t>
            </a:r>
          </a:p>
        </p:txBody>
      </p:sp>
      <p:sp>
        <p:nvSpPr>
          <p:cNvPr id="4" name="Номер слайда"/>
          <p:cNvSpPr txBox="1">
            <a:spLocks noGrp="1"/>
          </p:cNvSpPr>
          <p:nvPr>
            <p:ph type="sldNum" sz="quarter" idx="2"/>
          </p:nvPr>
        </p:nvSpPr>
        <p:spPr>
          <a:xfrm>
            <a:off x="11635041" y="6472334"/>
            <a:ext cx="345473" cy="267891"/>
          </a:xfrm>
          <a:prstGeom prst="rect">
            <a:avLst/>
          </a:prstGeom>
          <a:ln w="12700">
            <a:miter lim="400000"/>
          </a:ln>
        </p:spPr>
        <p:txBody>
          <a:bodyPr wrap="none" lIns="50800" tIns="50800" rIns="50800" bIns="50800">
            <a:noAutofit/>
          </a:bodyPr>
          <a:lstStyle>
            <a:lvl1pPr>
              <a:defRPr sz="1266"/>
            </a:lvl1pPr>
          </a:lstStyle>
          <a:p>
            <a:fld id="{7BE179A7-4436-4CB9-94F2-03BB4B91AA12}" type="slidenum">
              <a:rPr lang="ru-RU" smtClean="0"/>
              <a:pPr/>
              <a:t>‹#›</a:t>
            </a:fld>
            <a:endParaRPr lang="ru-RU"/>
          </a:p>
        </p:txBody>
      </p:sp>
    </p:spTree>
    <p:extLst>
      <p:ext uri="{BB962C8B-B14F-4D97-AF65-F5344CB8AC3E}">
        <p14:creationId xmlns:p14="http://schemas.microsoft.com/office/powerpoint/2010/main" val="38990024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ransition spd="med"/>
  <p:txStyles>
    <p:titleStyle>
      <a:lvl1pPr marL="0" marR="0" indent="0" algn="ctr" defTabSz="410751" rtl="0" eaLnBrk="1" latinLnBrk="0" hangingPunct="1">
        <a:lnSpc>
          <a:spcPct val="100000"/>
        </a:lnSpc>
        <a:spcBef>
          <a:spcPts val="0"/>
        </a:spcBef>
        <a:spcAft>
          <a:spcPts val="0"/>
        </a:spcAft>
        <a:buClrTx/>
        <a:buSzTx/>
        <a:buFontTx/>
        <a:buNone/>
        <a:tabLst/>
        <a:defRPr kumimoji="0" sz="1969" b="1" i="0" u="none" strike="noStrike" cap="none" spc="0" normalizeH="0" baseline="0" dirty="0">
          <a:ln>
            <a:noFill/>
          </a:ln>
          <a:solidFill>
            <a:srgbClr val="253957"/>
          </a:solidFill>
          <a:effectLst/>
          <a:uFillTx/>
          <a:latin typeface="Arial" pitchFamily="34" charset="0"/>
          <a:ea typeface="+mj-ea"/>
          <a:cs typeface="Arial" pitchFamily="34" charset="0"/>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j-lt"/>
          <a:ea typeface="+mj-ea"/>
          <a:cs typeface="+mj-cs"/>
          <a:sym typeface="Helvetica Light"/>
        </a:defRPr>
      </a:lvl9pPr>
    </p:titleStyle>
    <p:bodyStyle>
      <a:lvl1pPr marL="0" marR="0" indent="0" algn="ctr" defTabSz="410751" rtl="0" eaLnBrk="1" latinLnBrk="0" hangingPunct="1">
        <a:lnSpc>
          <a:spcPct val="100000"/>
        </a:lnSpc>
        <a:spcBef>
          <a:spcPts val="0"/>
        </a:spcBef>
        <a:spcAft>
          <a:spcPts val="0"/>
        </a:spcAft>
        <a:buClrTx/>
        <a:buSzPct val="75000"/>
        <a:buFontTx/>
        <a:buNone/>
        <a:tabLst/>
        <a:defRPr sz="1969" b="0" i="0" u="none" strike="noStrike" cap="none" spc="0" baseline="0">
          <a:ln>
            <a:noFill/>
          </a:ln>
          <a:solidFill>
            <a:srgbClr val="253957"/>
          </a:solidFill>
          <a:uFillTx/>
          <a:latin typeface="+mj-lt"/>
          <a:ea typeface="+mj-ea"/>
          <a:cs typeface="+mj-cs"/>
          <a:sym typeface="Helvetica Light"/>
        </a:defRPr>
      </a:lvl1pPr>
      <a:lvl2pPr marL="312528" marR="0" indent="0" algn="ctr" defTabSz="410751" rtl="0" eaLnBrk="1" latinLnBrk="0" hangingPunct="1">
        <a:lnSpc>
          <a:spcPct val="100000"/>
        </a:lnSpc>
        <a:spcBef>
          <a:spcPts val="0"/>
        </a:spcBef>
        <a:spcAft>
          <a:spcPts val="0"/>
        </a:spcAft>
        <a:buClrTx/>
        <a:buSzPct val="75000"/>
        <a:buFontTx/>
        <a:buNone/>
        <a:tabLst/>
        <a:defRPr sz="1969" b="0" i="0" u="none" strike="noStrike" cap="none" spc="0" baseline="0">
          <a:ln>
            <a:noFill/>
          </a:ln>
          <a:solidFill>
            <a:srgbClr val="253957"/>
          </a:solidFill>
          <a:uFillTx/>
          <a:latin typeface="+mj-lt"/>
          <a:ea typeface="+mj-ea"/>
          <a:cs typeface="+mj-cs"/>
          <a:sym typeface="Helvetica Light"/>
        </a:defRPr>
      </a:lvl2pPr>
      <a:lvl3pPr marL="937584" marR="0" indent="-312528" algn="ctr" defTabSz="410751" rtl="0" eaLnBrk="1" latinLnBrk="0" hangingPunct="1">
        <a:lnSpc>
          <a:spcPct val="100000"/>
        </a:lnSpc>
        <a:spcBef>
          <a:spcPts val="0"/>
        </a:spcBef>
        <a:spcAft>
          <a:spcPts val="0"/>
        </a:spcAft>
        <a:buClrTx/>
        <a:buSzPct val="75000"/>
        <a:buFontTx/>
        <a:buChar char="•"/>
        <a:tabLst/>
        <a:defRPr sz="1969" b="0" i="0" u="none" strike="noStrike" cap="none" spc="0" baseline="0">
          <a:ln>
            <a:noFill/>
          </a:ln>
          <a:solidFill>
            <a:srgbClr val="253957"/>
          </a:solidFill>
          <a:uFillTx/>
          <a:latin typeface="+mj-lt"/>
          <a:ea typeface="+mj-ea"/>
          <a:cs typeface="+mj-cs"/>
          <a:sym typeface="Helvetica Light"/>
        </a:defRPr>
      </a:lvl3pPr>
      <a:lvl4pPr marL="1250112" marR="0" indent="-312528" algn="ctr" defTabSz="410751" rtl="0" eaLnBrk="1" latinLnBrk="0" hangingPunct="1">
        <a:lnSpc>
          <a:spcPct val="100000"/>
        </a:lnSpc>
        <a:spcBef>
          <a:spcPts val="0"/>
        </a:spcBef>
        <a:spcAft>
          <a:spcPts val="0"/>
        </a:spcAft>
        <a:buClrTx/>
        <a:buSzPct val="75000"/>
        <a:buFontTx/>
        <a:buChar char="•"/>
        <a:tabLst/>
        <a:defRPr sz="1969" b="0" i="0" u="none" strike="noStrike" cap="none" spc="0" baseline="0">
          <a:ln>
            <a:noFill/>
          </a:ln>
          <a:solidFill>
            <a:srgbClr val="253957"/>
          </a:solidFill>
          <a:uFillTx/>
          <a:latin typeface="+mj-lt"/>
          <a:ea typeface="+mj-ea"/>
          <a:cs typeface="+mj-cs"/>
          <a:sym typeface="Helvetica Light"/>
        </a:defRPr>
      </a:lvl4pPr>
      <a:lvl5pPr marL="1562640" marR="0" indent="-312528" algn="ctr" defTabSz="410751" rtl="0" eaLnBrk="1" latinLnBrk="0" hangingPunct="1">
        <a:lnSpc>
          <a:spcPct val="100000"/>
        </a:lnSpc>
        <a:spcBef>
          <a:spcPts val="0"/>
        </a:spcBef>
        <a:spcAft>
          <a:spcPts val="0"/>
        </a:spcAft>
        <a:buClrTx/>
        <a:buSzPct val="75000"/>
        <a:buFontTx/>
        <a:buChar char="•"/>
        <a:tabLst/>
        <a:defRPr sz="1969" b="0" i="0" u="none" strike="noStrike" cap="none" spc="0" baseline="0">
          <a:ln>
            <a:noFill/>
          </a:ln>
          <a:solidFill>
            <a:srgbClr val="253957"/>
          </a:solidFill>
          <a:uFillTx/>
          <a:latin typeface="+mj-lt"/>
          <a:ea typeface="+mj-ea"/>
          <a:cs typeface="+mj-cs"/>
          <a:sym typeface="Helvetica Light"/>
        </a:defRPr>
      </a:lvl5pPr>
      <a:lvl6pPr marL="1875168"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6pPr>
      <a:lvl7pPr marL="2187696"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7pPr>
      <a:lvl8pPr marL="2500224"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8pPr>
      <a:lvl9pPr marL="2812752" marR="0" indent="-312528" algn="l" defTabSz="410751" rtl="0" eaLnBrk="1" latinLnBrk="0" hangingPunct="1">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eaLnBrk="1" latinLnBrk="0" hangingPunct="1">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rot="10800000" flipV="1">
            <a:off x="4223791" y="472150"/>
            <a:ext cx="7021474" cy="1872208"/>
          </a:xfrm>
        </p:spPr>
        <p:txBody>
          <a:bodyPr>
            <a:normAutofit/>
          </a:bodyPr>
          <a:lstStyle/>
          <a:p>
            <a:pPr>
              <a:spcBef>
                <a:spcPts val="2400"/>
              </a:spcBef>
              <a:spcAft>
                <a:spcPts val="1200"/>
              </a:spcAft>
            </a:pPr>
            <a:r>
              <a:rPr lang="ru-RU" sz="3600" dirty="0"/>
              <a:t>Мусорная проблема и гражданское общество</a:t>
            </a:r>
          </a:p>
        </p:txBody>
      </p:sp>
      <p:sp>
        <p:nvSpPr>
          <p:cNvPr id="7" name="Текст 6">
            <a:extLst>
              <a:ext uri="{FF2B5EF4-FFF2-40B4-BE49-F238E27FC236}">
                <a16:creationId xmlns:a16="http://schemas.microsoft.com/office/drawing/2014/main" id="{1312E442-007D-4F9E-B42C-58FB8450B51F}"/>
              </a:ext>
            </a:extLst>
          </p:cNvPr>
          <p:cNvSpPr>
            <a:spLocks noGrp="1"/>
          </p:cNvSpPr>
          <p:nvPr>
            <p:ph type="body" sz="quarter" idx="11"/>
          </p:nvPr>
        </p:nvSpPr>
        <p:spPr>
          <a:xfrm>
            <a:off x="4223792" y="4513642"/>
            <a:ext cx="6941479" cy="1291622"/>
          </a:xfrm>
        </p:spPr>
        <p:txBody>
          <a:bodyPr>
            <a:normAutofit fontScale="92500"/>
          </a:bodyPr>
          <a:lstStyle/>
          <a:p>
            <a:pPr algn="l"/>
            <a:r>
              <a:rPr lang="ru-RU" sz="2400" b="1" dirty="0"/>
              <a:t>Шабанова М.А., </a:t>
            </a:r>
            <a:r>
              <a:rPr lang="ru-RU" sz="2400" dirty="0" err="1"/>
              <a:t>д.с.н</a:t>
            </a:r>
            <a:r>
              <a:rPr lang="ru-RU" sz="2400" dirty="0"/>
              <a:t>., к.э.н.</a:t>
            </a:r>
            <a:r>
              <a:rPr lang="en-US" sz="2400" dirty="0"/>
              <a:t>, </a:t>
            </a:r>
            <a:r>
              <a:rPr lang="ru-RU" sz="2400" dirty="0"/>
              <a:t>профессор НИУ ВШЭ, </a:t>
            </a:r>
            <a:br>
              <a:rPr lang="ru-RU" sz="2400" dirty="0"/>
            </a:br>
            <a:r>
              <a:rPr lang="ru-RU" sz="2400" dirty="0" err="1"/>
              <a:t>вед.н.с</a:t>
            </a:r>
            <a:r>
              <a:rPr lang="ru-RU" sz="2400" dirty="0"/>
              <a:t>. Центра исследований ГО и некоммерческого сектора НИУ ВШЭ</a:t>
            </a:r>
          </a:p>
        </p:txBody>
      </p:sp>
      <p:sp>
        <p:nvSpPr>
          <p:cNvPr id="14" name="Прямоугольник 13">
            <a:extLst>
              <a:ext uri="{FF2B5EF4-FFF2-40B4-BE49-F238E27FC236}">
                <a16:creationId xmlns:a16="http://schemas.microsoft.com/office/drawing/2014/main" id="{28D3F1AF-1458-4A2B-A596-8B48680C94D1}"/>
              </a:ext>
            </a:extLst>
          </p:cNvPr>
          <p:cNvSpPr/>
          <p:nvPr/>
        </p:nvSpPr>
        <p:spPr>
          <a:xfrm>
            <a:off x="4223791" y="2344358"/>
            <a:ext cx="6861480" cy="1815882"/>
          </a:xfrm>
          <a:prstGeom prst="rect">
            <a:avLst/>
          </a:prstGeom>
        </p:spPr>
        <p:txBody>
          <a:bodyPr wrap="square">
            <a:spAutoFit/>
          </a:bodyPr>
          <a:lstStyle/>
          <a:p>
            <a:r>
              <a:rPr lang="ru-RU" sz="2800" b="1" cap="all" dirty="0">
                <a:solidFill>
                  <a:srgbClr val="253957"/>
                </a:solidFill>
                <a:latin typeface="+mj-lt"/>
                <a:sym typeface="Helvetica Light"/>
              </a:rPr>
              <a:t>(о новых и традиционных практиках россиян, способствующих ослаблению мусорной проблемы)</a:t>
            </a:r>
          </a:p>
        </p:txBody>
      </p:sp>
    </p:spTree>
    <p:extLst>
      <p:ext uri="{BB962C8B-B14F-4D97-AF65-F5344CB8AC3E}">
        <p14:creationId xmlns:p14="http://schemas.microsoft.com/office/powerpoint/2010/main" val="368728768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2952750" y="428625"/>
            <a:ext cx="6645275" cy="412750"/>
          </a:xfrm>
          <a:prstGeom prst="rect">
            <a:avLst/>
          </a:prstGeom>
          <a:noFill/>
          <a:ln w="9525">
            <a:noFill/>
            <a:miter lim="800000"/>
            <a:headEnd/>
            <a:tailEnd/>
          </a:ln>
        </p:spPr>
        <p:txBody>
          <a:bodyPr anchor="ctr"/>
          <a:lstStyle/>
          <a:p>
            <a:pPr defTabSz="457200" fontAlgn="base">
              <a:spcBef>
                <a:spcPct val="0"/>
              </a:spcBef>
              <a:spcAft>
                <a:spcPct val="0"/>
              </a:spcAft>
            </a:pPr>
            <a:endParaRPr lang="en-US" sz="2400" dirty="0">
              <a:solidFill>
                <a:prstClr val="white"/>
              </a:solidFill>
              <a:latin typeface="Myriad Pro"/>
              <a:ea typeface="ＭＳ Ｐゴシック"/>
              <a:cs typeface="ＭＳ Ｐゴシック"/>
            </a:endParaRPr>
          </a:p>
        </p:txBody>
      </p:sp>
      <p:sp>
        <p:nvSpPr>
          <p:cNvPr id="9" name="Прямоугольник 8"/>
          <p:cNvSpPr/>
          <p:nvPr/>
        </p:nvSpPr>
        <p:spPr>
          <a:xfrm>
            <a:off x="3955382" y="428626"/>
            <a:ext cx="6436801" cy="461665"/>
          </a:xfrm>
          <a:prstGeom prst="rect">
            <a:avLst/>
          </a:prstGeom>
        </p:spPr>
        <p:txBody>
          <a:bodyPr wrap="square">
            <a:spAutoFit/>
          </a:bodyPr>
          <a:lstStyle/>
          <a:p>
            <a:pPr defTabSz="457200" fontAlgn="base">
              <a:spcBef>
                <a:spcPct val="0"/>
              </a:spcBef>
              <a:spcAft>
                <a:spcPct val="0"/>
              </a:spcAft>
            </a:pPr>
            <a:r>
              <a:rPr lang="en-US" sz="2400" b="1" dirty="0">
                <a:solidFill>
                  <a:prstClr val="white"/>
                </a:solidFill>
                <a:ea typeface="ＭＳ Ｐゴシック" charset="-128"/>
              </a:rPr>
              <a:t>f</a:t>
            </a:r>
            <a:endParaRPr lang="ru-RU" sz="2400" b="1" dirty="0">
              <a:solidFill>
                <a:prstClr val="white"/>
              </a:solidFill>
              <a:ea typeface="ＭＳ Ｐゴシック" charset="-128"/>
            </a:endParaRPr>
          </a:p>
        </p:txBody>
      </p:sp>
      <p:sp>
        <p:nvSpPr>
          <p:cNvPr id="6" name="Текст 5">
            <a:extLst>
              <a:ext uri="{FF2B5EF4-FFF2-40B4-BE49-F238E27FC236}">
                <a16:creationId xmlns:a16="http://schemas.microsoft.com/office/drawing/2014/main" id="{3387019E-75C5-4BB7-BDF8-0C663D456D43}"/>
              </a:ext>
            </a:extLst>
          </p:cNvPr>
          <p:cNvSpPr>
            <a:spLocks noGrp="1"/>
          </p:cNvSpPr>
          <p:nvPr>
            <p:ph type="body" sz="quarter" idx="11"/>
          </p:nvPr>
        </p:nvSpPr>
        <p:spPr/>
        <p:txBody>
          <a:bodyPr/>
          <a:lstStyle/>
          <a:p>
            <a:r>
              <a:rPr lang="ru-RU" dirty="0"/>
              <a:t>Фрагментарность пространства практик, </a:t>
            </a:r>
          </a:p>
          <a:p>
            <a:r>
              <a:rPr lang="ru-RU" dirty="0"/>
              <a:t>ослабляющих мусорную проблему </a:t>
            </a:r>
          </a:p>
        </p:txBody>
      </p:sp>
      <p:graphicFrame>
        <p:nvGraphicFramePr>
          <p:cNvPr id="13" name="Диаграмма 12"/>
          <p:cNvGraphicFramePr>
            <a:graphicFrameLocks/>
          </p:cNvGraphicFramePr>
          <p:nvPr>
            <p:extLst>
              <p:ext uri="{D42A27DB-BD31-4B8C-83A1-F6EECF244321}">
                <p14:modId xmlns:p14="http://schemas.microsoft.com/office/powerpoint/2010/main" val="1002928777"/>
              </p:ext>
            </p:extLst>
          </p:nvPr>
        </p:nvGraphicFramePr>
        <p:xfrm>
          <a:off x="3001690" y="2196106"/>
          <a:ext cx="6188620" cy="360376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466691" y="1672886"/>
            <a:ext cx="4392488" cy="523220"/>
          </a:xfrm>
          <a:prstGeom prst="rect">
            <a:avLst/>
          </a:prstGeom>
          <a:noFill/>
        </p:spPr>
        <p:txBody>
          <a:bodyPr wrap="square" rtlCol="0">
            <a:spAutoFit/>
          </a:bodyPr>
          <a:lstStyle/>
          <a:p>
            <a:r>
              <a:rPr lang="ru-RU" sz="2800" b="1" dirty="0">
                <a:solidFill>
                  <a:srgbClr val="002060"/>
                </a:solidFill>
              </a:rPr>
              <a:t>Число практик</a:t>
            </a:r>
          </a:p>
        </p:txBody>
      </p:sp>
    </p:spTree>
    <p:extLst>
      <p:ext uri="{BB962C8B-B14F-4D97-AF65-F5344CB8AC3E}">
        <p14:creationId xmlns:p14="http://schemas.microsoft.com/office/powerpoint/2010/main" val="226558243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667929263"/>
              </p:ext>
            </p:extLst>
          </p:nvPr>
        </p:nvGraphicFramePr>
        <p:xfrm>
          <a:off x="0" y="1"/>
          <a:ext cx="12191999" cy="6858000"/>
        </p:xfrm>
        <a:graphic>
          <a:graphicData uri="http://schemas.openxmlformats.org/drawingml/2006/table">
            <a:tbl>
              <a:tblPr firstRow="1" firstCol="1" bandRow="1"/>
              <a:tblGrid>
                <a:gridCol w="3286645">
                  <a:extLst>
                    <a:ext uri="{9D8B030D-6E8A-4147-A177-3AD203B41FA5}">
                      <a16:colId xmlns:a16="http://schemas.microsoft.com/office/drawing/2014/main" val="20000"/>
                    </a:ext>
                  </a:extLst>
                </a:gridCol>
                <a:gridCol w="2578652">
                  <a:extLst>
                    <a:ext uri="{9D8B030D-6E8A-4147-A177-3AD203B41FA5}">
                      <a16:colId xmlns:a16="http://schemas.microsoft.com/office/drawing/2014/main" val="20001"/>
                    </a:ext>
                  </a:extLst>
                </a:gridCol>
                <a:gridCol w="2095536">
                  <a:extLst>
                    <a:ext uri="{9D8B030D-6E8A-4147-A177-3AD203B41FA5}">
                      <a16:colId xmlns:a16="http://schemas.microsoft.com/office/drawing/2014/main" val="20002"/>
                    </a:ext>
                  </a:extLst>
                </a:gridCol>
                <a:gridCol w="2159572">
                  <a:extLst>
                    <a:ext uri="{9D8B030D-6E8A-4147-A177-3AD203B41FA5}">
                      <a16:colId xmlns:a16="http://schemas.microsoft.com/office/drawing/2014/main" val="20003"/>
                    </a:ext>
                  </a:extLst>
                </a:gridCol>
                <a:gridCol w="2071594">
                  <a:extLst>
                    <a:ext uri="{9D8B030D-6E8A-4147-A177-3AD203B41FA5}">
                      <a16:colId xmlns:a16="http://schemas.microsoft.com/office/drawing/2014/main" val="20004"/>
                    </a:ext>
                  </a:extLst>
                </a:gridCol>
              </a:tblGrid>
              <a:tr h="368981">
                <a:tc>
                  <a:txBody>
                    <a:bodyPr/>
                    <a:lstStyle/>
                    <a:p>
                      <a:pPr>
                        <a:lnSpc>
                          <a:spcPct val="115000"/>
                        </a:lnSpc>
                        <a:spcAft>
                          <a:spcPts val="0"/>
                        </a:spcAft>
                      </a:pPr>
                      <a:r>
                        <a:rPr lang="ru-RU" sz="2000" b="1" dirty="0">
                          <a:solidFill>
                            <a:srgbClr val="002060"/>
                          </a:solidFill>
                          <a:effectLst/>
                          <a:latin typeface="Calibri"/>
                          <a:ea typeface="Calibri"/>
                          <a:cs typeface="Times New Roman"/>
                        </a:rPr>
                        <a:t>РСБО</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a:solidFill>
                            <a:srgbClr val="002060"/>
                          </a:solidFill>
                          <a:effectLst/>
                          <a:latin typeface="Calibri"/>
                          <a:ea typeface="Calibri"/>
                          <a:cs typeface="Times New Roman"/>
                        </a:rPr>
                        <a:t>+</a:t>
                      </a:r>
                      <a:endParaRPr lang="ru-RU"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a:solidFill>
                            <a:srgbClr val="002060"/>
                          </a:solidFill>
                          <a:effectLst/>
                          <a:latin typeface="Calibri"/>
                          <a:ea typeface="Calibri"/>
                          <a:cs typeface="Times New Roman"/>
                        </a:rPr>
                        <a:t>+</a:t>
                      </a:r>
                      <a:endParaRPr lang="ru-RU"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a:solidFill>
                            <a:srgbClr val="002060"/>
                          </a:solidFill>
                          <a:effectLst/>
                          <a:latin typeface="Calibri"/>
                          <a:ea typeface="Calibri"/>
                          <a:cs typeface="Times New Roman"/>
                        </a:rPr>
                        <a:t>+</a:t>
                      </a:r>
                      <a:endParaRPr lang="ru-RU"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368981">
                <a:tc>
                  <a:txBody>
                    <a:bodyPr/>
                    <a:lstStyle/>
                    <a:p>
                      <a:pPr>
                        <a:lnSpc>
                          <a:spcPct val="115000"/>
                        </a:lnSpc>
                        <a:spcAft>
                          <a:spcPts val="0"/>
                        </a:spcAft>
                      </a:pPr>
                      <a:r>
                        <a:rPr lang="ru-RU" sz="2000" b="1" dirty="0">
                          <a:solidFill>
                            <a:srgbClr val="002060"/>
                          </a:solidFill>
                          <a:effectLst/>
                          <a:latin typeface="Calibri"/>
                          <a:ea typeface="Calibri"/>
                          <a:cs typeface="Times New Roman"/>
                        </a:rPr>
                        <a:t>пакеты</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a:solidFill>
                            <a:srgbClr val="002060"/>
                          </a:solidFill>
                          <a:effectLst/>
                          <a:latin typeface="Calibri"/>
                          <a:ea typeface="Calibri"/>
                          <a:cs typeface="Times New Roman"/>
                        </a:rPr>
                        <a:t>+</a:t>
                      </a:r>
                      <a:endParaRPr lang="ru-RU"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368981">
                <a:tc>
                  <a:txBody>
                    <a:bodyPr/>
                    <a:lstStyle/>
                    <a:p>
                      <a:pPr>
                        <a:lnSpc>
                          <a:spcPct val="115000"/>
                        </a:lnSpc>
                        <a:spcAft>
                          <a:spcPts val="0"/>
                        </a:spcAft>
                      </a:pPr>
                      <a:r>
                        <a:rPr lang="ru-RU" sz="2000" b="1" dirty="0">
                          <a:solidFill>
                            <a:srgbClr val="002060"/>
                          </a:solidFill>
                          <a:effectLst/>
                          <a:latin typeface="Calibri"/>
                          <a:ea typeface="Calibri"/>
                          <a:cs typeface="Times New Roman"/>
                        </a:rPr>
                        <a:t>упаковки</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106941">
                <a:tc>
                  <a:txBody>
                    <a:bodyPr/>
                    <a:lstStyle/>
                    <a:p>
                      <a:pPr>
                        <a:lnSpc>
                          <a:spcPct val="115000"/>
                        </a:lnSpc>
                        <a:spcAft>
                          <a:spcPts val="0"/>
                        </a:spcAft>
                      </a:pPr>
                      <a:r>
                        <a:rPr lang="ru-RU" sz="2400" b="1" dirty="0">
                          <a:solidFill>
                            <a:srgbClr val="002060"/>
                          </a:solidFill>
                          <a:effectLst/>
                          <a:latin typeface="Calibri"/>
                          <a:ea typeface="Calibri"/>
                          <a:cs typeface="Times New Roman"/>
                        </a:rPr>
                        <a:t>21% </a:t>
                      </a:r>
                      <a:endParaRPr lang="ru-RU" sz="2400" dirty="0">
                        <a:effectLst/>
                        <a:latin typeface="Calibri"/>
                        <a:ea typeface="Calibri"/>
                        <a:cs typeface="Times New Roman"/>
                      </a:endParaRPr>
                    </a:p>
                    <a:p>
                      <a:pPr>
                        <a:lnSpc>
                          <a:spcPct val="115000"/>
                        </a:lnSpc>
                        <a:spcAft>
                          <a:spcPts val="0"/>
                        </a:spcAft>
                      </a:pPr>
                      <a:r>
                        <a:rPr lang="ru-RU" sz="1800" b="1" dirty="0">
                          <a:solidFill>
                            <a:srgbClr val="002060"/>
                          </a:solidFill>
                          <a:effectLst/>
                          <a:latin typeface="Calibri"/>
                          <a:ea typeface="Calibri"/>
                          <a:cs typeface="Times New Roman"/>
                        </a:rPr>
                        <a:t>(в</a:t>
                      </a:r>
                      <a:r>
                        <a:rPr lang="en-US" sz="1800" b="1" dirty="0">
                          <a:solidFill>
                            <a:srgbClr val="002060"/>
                          </a:solidFill>
                          <a:effectLst/>
                          <a:latin typeface="Calibri"/>
                          <a:ea typeface="Calibri"/>
                          <a:cs typeface="Times New Roman"/>
                        </a:rPr>
                        <a:t> </a:t>
                      </a:r>
                      <a:r>
                        <a:rPr lang="ru-RU" sz="1800" b="1" dirty="0" err="1">
                          <a:solidFill>
                            <a:srgbClr val="002060"/>
                          </a:solidFill>
                          <a:effectLst/>
                          <a:latin typeface="Calibri"/>
                          <a:ea typeface="Calibri"/>
                          <a:cs typeface="Times New Roman"/>
                        </a:rPr>
                        <a:t>т.ч</a:t>
                      </a:r>
                      <a:r>
                        <a:rPr lang="ru-RU" sz="1800" b="1" dirty="0">
                          <a:solidFill>
                            <a:srgbClr val="002060"/>
                          </a:solidFill>
                          <a:effectLst/>
                          <a:latin typeface="Calibri"/>
                          <a:ea typeface="Calibri"/>
                          <a:cs typeface="Times New Roman"/>
                        </a:rPr>
                        <a:t>. 18% - в к-л одной практике из 3-х)</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p>
                      <a:pPr>
                        <a:lnSpc>
                          <a:spcPct val="115000"/>
                        </a:lnSpc>
                        <a:spcAft>
                          <a:spcPts val="0"/>
                        </a:spcAft>
                      </a:pPr>
                      <a:r>
                        <a:rPr lang="ru-RU" sz="2000" b="1" dirty="0">
                          <a:solidFill>
                            <a:srgbClr val="002060"/>
                          </a:solidFill>
                          <a:effectLst/>
                          <a:latin typeface="Calibri"/>
                          <a:ea typeface="Calibri"/>
                          <a:cs typeface="Times New Roman"/>
                        </a:rPr>
                        <a:t>«продуктов ровно»</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2000" b="1" dirty="0">
                          <a:solidFill>
                            <a:srgbClr val="002060"/>
                          </a:solidFill>
                          <a:effectLst/>
                          <a:latin typeface="Calibri"/>
                          <a:ea typeface="Calibri"/>
                          <a:cs typeface="Times New Roman"/>
                        </a:rPr>
                        <a:t>+</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308050">
                <a:tc>
                  <a:txBody>
                    <a:bodyPr/>
                    <a:lstStyle/>
                    <a:p>
                      <a:pPr>
                        <a:lnSpc>
                          <a:spcPct val="115000"/>
                        </a:lnSpc>
                        <a:spcAft>
                          <a:spcPts val="0"/>
                        </a:spcAft>
                      </a:pPr>
                      <a:r>
                        <a:rPr lang="ru-RU" sz="1800" b="1">
                          <a:solidFill>
                            <a:srgbClr val="002060"/>
                          </a:solidFill>
                          <a:effectLst/>
                          <a:latin typeface="Calibri"/>
                          <a:ea typeface="Calibri"/>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b="1" dirty="0">
                          <a:solidFill>
                            <a:srgbClr val="002060"/>
                          </a:solidFill>
                          <a:effectLst/>
                          <a:latin typeface="Calibri"/>
                          <a:ea typeface="Calibri"/>
                          <a:cs typeface="Times New Roman"/>
                        </a:rPr>
                        <a:t>54%</a:t>
                      </a:r>
                      <a:endParaRPr lang="ru-RU" sz="2400" dirty="0">
                        <a:effectLst/>
                        <a:latin typeface="Calibri"/>
                        <a:ea typeface="Calibri"/>
                        <a:cs typeface="Times New Roman"/>
                      </a:endParaRPr>
                    </a:p>
                    <a:p>
                      <a:pPr>
                        <a:lnSpc>
                          <a:spcPct val="115000"/>
                        </a:lnSpc>
                        <a:spcAft>
                          <a:spcPts val="0"/>
                        </a:spcAft>
                      </a:pPr>
                      <a:r>
                        <a:rPr lang="ru-RU" sz="1800" b="1" dirty="0">
                          <a:solidFill>
                            <a:srgbClr val="002060"/>
                          </a:solidFill>
                          <a:effectLst/>
                          <a:latin typeface="Calibri"/>
                          <a:ea typeface="Calibri"/>
                          <a:cs typeface="Times New Roman"/>
                        </a:rPr>
                        <a:t>(в</a:t>
                      </a:r>
                      <a:r>
                        <a:rPr lang="en-US" sz="1800" b="1" dirty="0">
                          <a:solidFill>
                            <a:srgbClr val="002060"/>
                          </a:solidFill>
                          <a:effectLst/>
                          <a:latin typeface="Calibri"/>
                          <a:ea typeface="Calibri"/>
                          <a:cs typeface="Times New Roman"/>
                        </a:rPr>
                        <a:t> </a:t>
                      </a:r>
                      <a:r>
                        <a:rPr lang="ru-RU" sz="1800" b="1" dirty="0" err="1">
                          <a:solidFill>
                            <a:srgbClr val="002060"/>
                          </a:solidFill>
                          <a:effectLst/>
                          <a:latin typeface="Calibri"/>
                          <a:ea typeface="Calibri"/>
                          <a:cs typeface="Times New Roman"/>
                        </a:rPr>
                        <a:t>т.ч</a:t>
                      </a:r>
                      <a:r>
                        <a:rPr lang="ru-RU" sz="1800" b="1" dirty="0">
                          <a:solidFill>
                            <a:srgbClr val="002060"/>
                          </a:solidFill>
                          <a:effectLst/>
                          <a:latin typeface="Calibri"/>
                          <a:ea typeface="Calibri"/>
                          <a:cs typeface="Times New Roman"/>
                        </a:rPr>
                        <a:t>. 43% - в к-л одной  из 4</a:t>
                      </a:r>
                      <a:r>
                        <a:rPr lang="en-US" sz="1800" b="1" dirty="0">
                          <a:solidFill>
                            <a:srgbClr val="002060"/>
                          </a:solidFill>
                          <a:effectLst/>
                          <a:latin typeface="Calibri"/>
                          <a:ea typeface="Calibri"/>
                          <a:cs typeface="Times New Roman"/>
                        </a:rPr>
                        <a:t>-</a:t>
                      </a:r>
                      <a:r>
                        <a:rPr lang="ru-RU" sz="1800" b="1" dirty="0">
                          <a:solidFill>
                            <a:srgbClr val="002060"/>
                          </a:solidFill>
                          <a:effectLst/>
                          <a:latin typeface="Calibri"/>
                          <a:ea typeface="Calibri"/>
                          <a:cs typeface="Times New Roman"/>
                        </a:rPr>
                        <a:t>х</a:t>
                      </a:r>
                      <a:r>
                        <a:rPr lang="en-US" sz="1800" b="1" dirty="0">
                          <a:solidFill>
                            <a:srgbClr val="002060"/>
                          </a:solidFill>
                          <a:effectLst/>
                          <a:latin typeface="Calibri"/>
                          <a:ea typeface="Calibri"/>
                          <a:cs typeface="Times New Roman"/>
                        </a:rPr>
                        <a:t>)</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2060"/>
                          </a:solidFill>
                          <a:effectLst/>
                          <a:latin typeface="Calibri"/>
                          <a:ea typeface="Calibri"/>
                          <a:cs typeface="Times New Roman"/>
                        </a:rPr>
                        <a:t>+</a:t>
                      </a:r>
                      <a:endParaRPr lang="ru-RU" sz="1800" dirty="0">
                        <a:effectLst/>
                        <a:latin typeface="Calibri"/>
                        <a:ea typeface="Calibri"/>
                        <a:cs typeface="Times New Roman"/>
                      </a:endParaRPr>
                    </a:p>
                    <a:p>
                      <a:pPr>
                        <a:lnSpc>
                          <a:spcPct val="115000"/>
                        </a:lnSpc>
                        <a:spcAft>
                          <a:spcPts val="0"/>
                        </a:spcAft>
                      </a:pPr>
                      <a:r>
                        <a:rPr lang="ru-RU" sz="1800" b="1" dirty="0">
                          <a:solidFill>
                            <a:srgbClr val="002060"/>
                          </a:solidFill>
                          <a:effectLst/>
                          <a:latin typeface="Calibri"/>
                          <a:ea typeface="Calibri"/>
                          <a:cs typeface="Times New Roman"/>
                        </a:rPr>
                        <a:t>передача вещей</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1800" b="1">
                          <a:solidFill>
                            <a:srgbClr val="002060"/>
                          </a:solidFill>
                          <a:effectLst/>
                          <a:latin typeface="Calibri"/>
                          <a:ea typeface="Calibri"/>
                          <a:cs typeface="Times New Roman"/>
                        </a:rPr>
                        <a:t>+</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1800" b="1" dirty="0">
                          <a:solidFill>
                            <a:srgbClr val="002060"/>
                          </a:solidFill>
                          <a:effectLst/>
                          <a:latin typeface="Calibri"/>
                          <a:ea typeface="Calibri"/>
                          <a:cs typeface="Times New Roman"/>
                        </a:rPr>
                        <a:t>+</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439025">
                <a:tc>
                  <a:txBody>
                    <a:bodyPr/>
                    <a:lstStyle/>
                    <a:p>
                      <a:pPr>
                        <a:lnSpc>
                          <a:spcPct val="115000"/>
                        </a:lnSpc>
                        <a:spcAft>
                          <a:spcPts val="0"/>
                        </a:spcAft>
                      </a:pPr>
                      <a:r>
                        <a:rPr lang="ru-RU" sz="1800" b="1" dirty="0">
                          <a:solidFill>
                            <a:srgbClr val="002060"/>
                          </a:solidFill>
                          <a:effectLst/>
                          <a:latin typeface="Calibri"/>
                          <a:ea typeface="Calibri"/>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a:solidFill>
                            <a:srgbClr val="002060"/>
                          </a:solidFill>
                          <a:effectLst/>
                          <a:latin typeface="Calibri"/>
                          <a:ea typeface="Calibri"/>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b="1" dirty="0">
                          <a:solidFill>
                            <a:srgbClr val="002060"/>
                          </a:solidFill>
                          <a:effectLst/>
                          <a:latin typeface="Calibri"/>
                          <a:ea typeface="Calibri"/>
                          <a:cs typeface="Times New Roman"/>
                        </a:rPr>
                        <a:t>68%</a:t>
                      </a:r>
                      <a:endParaRPr lang="ru-RU" sz="2400" dirty="0">
                        <a:effectLst/>
                        <a:latin typeface="Calibri"/>
                        <a:ea typeface="Calibri"/>
                        <a:cs typeface="Times New Roman"/>
                      </a:endParaRPr>
                    </a:p>
                    <a:p>
                      <a:pPr>
                        <a:lnSpc>
                          <a:spcPct val="115000"/>
                        </a:lnSpc>
                        <a:spcAft>
                          <a:spcPts val="0"/>
                        </a:spcAft>
                      </a:pPr>
                      <a:r>
                        <a:rPr lang="ru-RU" sz="1800" b="1" dirty="0">
                          <a:solidFill>
                            <a:srgbClr val="002060"/>
                          </a:solidFill>
                          <a:effectLst/>
                          <a:latin typeface="Calibri"/>
                          <a:ea typeface="Calibri"/>
                          <a:cs typeface="Times New Roman"/>
                        </a:rPr>
                        <a:t>(в</a:t>
                      </a:r>
                      <a:r>
                        <a:rPr lang="en-US" sz="1800" b="1" dirty="0">
                          <a:solidFill>
                            <a:srgbClr val="002060"/>
                          </a:solidFill>
                          <a:effectLst/>
                          <a:latin typeface="Calibri"/>
                          <a:ea typeface="Calibri"/>
                          <a:cs typeface="Times New Roman"/>
                        </a:rPr>
                        <a:t> </a:t>
                      </a:r>
                      <a:r>
                        <a:rPr lang="ru-RU" sz="1800" b="1" dirty="0" err="1">
                          <a:solidFill>
                            <a:srgbClr val="002060"/>
                          </a:solidFill>
                          <a:effectLst/>
                          <a:latin typeface="Calibri"/>
                          <a:ea typeface="Calibri"/>
                          <a:cs typeface="Times New Roman"/>
                        </a:rPr>
                        <a:t>т.ч</a:t>
                      </a:r>
                      <a:r>
                        <a:rPr lang="ru-RU" sz="1800" b="1" dirty="0">
                          <a:solidFill>
                            <a:srgbClr val="002060"/>
                          </a:solidFill>
                          <a:effectLst/>
                          <a:latin typeface="Calibri"/>
                          <a:ea typeface="Calibri"/>
                          <a:cs typeface="Times New Roman"/>
                        </a:rPr>
                        <a:t>. 40% - в к-л одной из 5-ти)</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2060"/>
                          </a:solidFill>
                          <a:effectLst/>
                          <a:latin typeface="Calibri"/>
                          <a:ea typeface="Calibri"/>
                          <a:cs typeface="Times New Roman"/>
                        </a:rPr>
                        <a:t>+</a:t>
                      </a:r>
                      <a:endParaRPr lang="ru-RU" sz="1800" dirty="0">
                        <a:effectLst/>
                        <a:latin typeface="Calibri"/>
                        <a:ea typeface="Calibri"/>
                        <a:cs typeface="Times New Roman"/>
                      </a:endParaRPr>
                    </a:p>
                    <a:p>
                      <a:pPr>
                        <a:lnSpc>
                          <a:spcPct val="100000"/>
                        </a:lnSpc>
                        <a:spcAft>
                          <a:spcPts val="0"/>
                        </a:spcAft>
                      </a:pPr>
                      <a:r>
                        <a:rPr lang="ru-RU" sz="2000" b="1" dirty="0">
                          <a:solidFill>
                            <a:srgbClr val="002060"/>
                          </a:solidFill>
                          <a:effectLst/>
                          <a:latin typeface="Calibri"/>
                          <a:ea typeface="Calibri"/>
                          <a:cs typeface="Times New Roman"/>
                        </a:rPr>
                        <a:t>отказ от избыточного потребления</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ru-RU" sz="1800" b="1">
                          <a:solidFill>
                            <a:srgbClr val="002060"/>
                          </a:solidFill>
                          <a:effectLst/>
                          <a:latin typeface="Calibri"/>
                          <a:ea typeface="Calibri"/>
                          <a:cs typeface="Times New Roman"/>
                        </a:rPr>
                        <a:t>+</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1454265">
                <a:tc>
                  <a:txBody>
                    <a:bodyPr/>
                    <a:lstStyle/>
                    <a:p>
                      <a:pPr>
                        <a:lnSpc>
                          <a:spcPct val="115000"/>
                        </a:lnSpc>
                        <a:spcAft>
                          <a:spcPts val="0"/>
                        </a:spcAft>
                      </a:pPr>
                      <a:r>
                        <a:rPr lang="ru-RU" sz="1800" b="1">
                          <a:solidFill>
                            <a:srgbClr val="002060"/>
                          </a:solidFill>
                          <a:effectLst/>
                          <a:latin typeface="Calibri"/>
                          <a:ea typeface="Calibri"/>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a:solidFill>
                            <a:srgbClr val="002060"/>
                          </a:solidFill>
                          <a:effectLst/>
                          <a:latin typeface="Calibri"/>
                          <a:ea typeface="Calibri"/>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2060"/>
                          </a:solidFill>
                          <a:effectLst/>
                          <a:latin typeface="Calibri"/>
                          <a:ea typeface="Calibri"/>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b="1" dirty="0">
                          <a:solidFill>
                            <a:srgbClr val="002060"/>
                          </a:solidFill>
                          <a:effectLst/>
                          <a:latin typeface="Calibri"/>
                          <a:ea typeface="Calibri"/>
                          <a:cs typeface="Times New Roman"/>
                        </a:rPr>
                        <a:t>71%</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2060"/>
                          </a:solidFill>
                          <a:effectLst/>
                          <a:latin typeface="Calibri"/>
                          <a:ea typeface="Calibri"/>
                          <a:cs typeface="Times New Roman"/>
                        </a:rPr>
                        <a:t>+ э</a:t>
                      </a:r>
                      <a:r>
                        <a:rPr lang="ru-RU" sz="2000" b="1" dirty="0">
                          <a:solidFill>
                            <a:srgbClr val="002060"/>
                          </a:solidFill>
                          <a:effectLst/>
                          <a:latin typeface="Calibri"/>
                          <a:ea typeface="Calibri"/>
                          <a:cs typeface="Times New Roman"/>
                        </a:rPr>
                        <a:t>кономия воды и</a:t>
                      </a:r>
                      <a:r>
                        <a:rPr lang="en-US" sz="2000" b="1" dirty="0">
                          <a:solidFill>
                            <a:srgbClr val="002060"/>
                          </a:solidFill>
                          <a:effectLst/>
                          <a:latin typeface="Calibri"/>
                          <a:ea typeface="Calibri"/>
                          <a:cs typeface="Times New Roman"/>
                        </a:rPr>
                        <a:t> </a:t>
                      </a:r>
                      <a:r>
                        <a:rPr lang="ru-RU" sz="2000" b="1" dirty="0">
                          <a:solidFill>
                            <a:srgbClr val="002060"/>
                          </a:solidFill>
                          <a:effectLst/>
                          <a:latin typeface="Calibri"/>
                          <a:ea typeface="Calibri"/>
                          <a:cs typeface="Times New Roman"/>
                        </a:rPr>
                        <a:t>/ или э-энергии</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442776">
                <a:tc>
                  <a:txBody>
                    <a:bodyPr/>
                    <a:lstStyle/>
                    <a:p>
                      <a:pPr>
                        <a:lnSpc>
                          <a:spcPct val="115000"/>
                        </a:lnSpc>
                        <a:spcAft>
                          <a:spcPts val="0"/>
                        </a:spcAft>
                      </a:pPr>
                      <a:r>
                        <a:rPr lang="ru-RU" sz="1800" b="1">
                          <a:solidFill>
                            <a:srgbClr val="002060"/>
                          </a:solidFill>
                          <a:effectLst/>
                          <a:latin typeface="Calibri"/>
                          <a:ea typeface="Calibri"/>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a:solidFill>
                            <a:srgbClr val="002060"/>
                          </a:solidFill>
                          <a:effectLst/>
                          <a:latin typeface="Calibri"/>
                          <a:ea typeface="Calibri"/>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a:solidFill>
                            <a:srgbClr val="002060"/>
                          </a:solidFill>
                          <a:effectLst/>
                          <a:latin typeface="Calibri"/>
                          <a:ea typeface="Calibri"/>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a:solidFill>
                            <a:srgbClr val="002060"/>
                          </a:solidFill>
                          <a:effectLst/>
                          <a:latin typeface="Calibri"/>
                          <a:ea typeface="Calibri"/>
                          <a:cs typeface="Times New Roman"/>
                        </a:rPr>
                        <a:t>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b="1" dirty="0">
                          <a:solidFill>
                            <a:srgbClr val="002060"/>
                          </a:solidFill>
                          <a:effectLst/>
                          <a:latin typeface="Calibri"/>
                          <a:ea typeface="Calibri"/>
                          <a:cs typeface="Times New Roman"/>
                        </a:rPr>
                        <a:t>86%</a:t>
                      </a:r>
                      <a:endParaRPr lang="ru-RU" sz="24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239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2952750" y="428625"/>
            <a:ext cx="6645275" cy="412750"/>
          </a:xfrm>
          <a:prstGeom prst="rect">
            <a:avLst/>
          </a:prstGeom>
          <a:noFill/>
          <a:ln w="9525">
            <a:noFill/>
            <a:miter lim="800000"/>
            <a:headEnd/>
            <a:tailEnd/>
          </a:ln>
        </p:spPr>
        <p:txBody>
          <a:bodyPr anchor="ctr"/>
          <a:lstStyle/>
          <a:p>
            <a:pPr defTabSz="457200" fontAlgn="base">
              <a:spcBef>
                <a:spcPct val="0"/>
              </a:spcBef>
              <a:spcAft>
                <a:spcPct val="0"/>
              </a:spcAft>
            </a:pPr>
            <a:endParaRPr lang="en-US" sz="2400" dirty="0">
              <a:solidFill>
                <a:prstClr val="white"/>
              </a:solidFill>
              <a:latin typeface="Myriad Pro"/>
              <a:ea typeface="ＭＳ Ｐゴシック"/>
              <a:cs typeface="ＭＳ Ｐゴシック"/>
            </a:endParaRPr>
          </a:p>
        </p:txBody>
      </p:sp>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dirty="0">
                <a:solidFill>
                  <a:srgbClr val="FFFFFF"/>
                </a:solidFill>
                <a:latin typeface="Myriad Pro"/>
                <a:ea typeface="ＭＳ Ｐゴシック"/>
                <a:cs typeface="ＭＳ Ｐゴシック"/>
              </a:rPr>
              <a:t>photo</a:t>
            </a:r>
            <a:endParaRPr lang="en-US" dirty="0">
              <a:solidFill>
                <a:srgbClr val="FFFFFF"/>
              </a:solidFill>
              <a:latin typeface="Arial" charset="0"/>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defTabSz="457200" fontAlgn="base">
              <a:lnSpc>
                <a:spcPct val="130000"/>
              </a:lnSpc>
              <a:spcBef>
                <a:spcPct val="0"/>
              </a:spcBef>
              <a:spcAft>
                <a:spcPct val="0"/>
              </a:spcAft>
              <a:buFont typeface="+mj-lt"/>
              <a:buAutoNum type="arabicPeriod"/>
            </a:pPr>
            <a:endParaRPr lang="en-US" sz="1600" dirty="0">
              <a:solidFill>
                <a:srgbClr val="1C2A55"/>
              </a:solidFill>
              <a:latin typeface="Arial" charset="0"/>
              <a:ea typeface="ＭＳ Ｐゴシック" charset="-128"/>
            </a:endParaRPr>
          </a:p>
          <a:p>
            <a:pPr defTabSz="457200" fontAlgn="base">
              <a:lnSpc>
                <a:spcPct val="130000"/>
              </a:lnSpc>
              <a:spcBef>
                <a:spcPct val="0"/>
              </a:spcBef>
              <a:spcAft>
                <a:spcPct val="0"/>
              </a:spcAft>
            </a:pPr>
            <a:endParaRPr lang="en-US" sz="1600" dirty="0">
              <a:solidFill>
                <a:srgbClr val="1C2A55"/>
              </a:solidFill>
              <a:latin typeface="Arial" charset="0"/>
              <a:ea typeface="ＭＳ Ｐゴシック" charset="-128"/>
            </a:endParaRPr>
          </a:p>
        </p:txBody>
      </p:sp>
      <p:sp>
        <p:nvSpPr>
          <p:cNvPr id="88065" name="Rectangle 1"/>
          <p:cNvSpPr>
            <a:spLocks noChangeArrowheads="1"/>
          </p:cNvSpPr>
          <p:nvPr/>
        </p:nvSpPr>
        <p:spPr bwMode="auto">
          <a:xfrm>
            <a:off x="1524000" y="3898705"/>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tabLst>
                <a:tab pos="539750" algn="l"/>
              </a:tabLst>
            </a:pPr>
            <a:endParaRPr lang="ru-RU" b="1" dirty="0">
              <a:solidFill>
                <a:srgbClr val="21386F"/>
              </a:solidFill>
              <a:ea typeface="Calibri" pitchFamily="34" charset="0"/>
              <a:cs typeface="Times New Roman" pitchFamily="18" charset="0"/>
            </a:endParaRPr>
          </a:p>
          <a:p>
            <a:pPr algn="just" eaLnBrk="0" fontAlgn="base" hangingPunct="0">
              <a:spcBef>
                <a:spcPct val="0"/>
              </a:spcBef>
              <a:spcAft>
                <a:spcPct val="0"/>
              </a:spcAft>
              <a:tabLst>
                <a:tab pos="539750" algn="l"/>
              </a:tabLst>
            </a:pPr>
            <a:endParaRPr lang="ru-RU" sz="1200" b="1" dirty="0">
              <a:solidFill>
                <a:srgbClr val="21386F"/>
              </a:solidFill>
              <a:ea typeface="ＭＳ Ｐゴシック" charset="-128"/>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18364743"/>
              </p:ext>
            </p:extLst>
          </p:nvPr>
        </p:nvGraphicFramePr>
        <p:xfrm>
          <a:off x="767408" y="1268759"/>
          <a:ext cx="10686406" cy="5160615"/>
        </p:xfrm>
        <a:graphic>
          <a:graphicData uri="http://schemas.openxmlformats.org/drawingml/2006/table">
            <a:tbl>
              <a:tblPr firstRow="1" firstCol="1" bandRow="1"/>
              <a:tblGrid>
                <a:gridCol w="1955224">
                  <a:extLst>
                    <a:ext uri="{9D8B030D-6E8A-4147-A177-3AD203B41FA5}">
                      <a16:colId xmlns:a16="http://schemas.microsoft.com/office/drawing/2014/main" val="20000"/>
                    </a:ext>
                  </a:extLst>
                </a:gridCol>
                <a:gridCol w="1040603">
                  <a:extLst>
                    <a:ext uri="{9D8B030D-6E8A-4147-A177-3AD203B41FA5}">
                      <a16:colId xmlns:a16="http://schemas.microsoft.com/office/drawing/2014/main" val="20001"/>
                    </a:ext>
                  </a:extLst>
                </a:gridCol>
                <a:gridCol w="953887">
                  <a:extLst>
                    <a:ext uri="{9D8B030D-6E8A-4147-A177-3AD203B41FA5}">
                      <a16:colId xmlns:a16="http://schemas.microsoft.com/office/drawing/2014/main" val="20002"/>
                    </a:ext>
                  </a:extLst>
                </a:gridCol>
                <a:gridCol w="1137726">
                  <a:extLst>
                    <a:ext uri="{9D8B030D-6E8A-4147-A177-3AD203B41FA5}">
                      <a16:colId xmlns:a16="http://schemas.microsoft.com/office/drawing/2014/main" val="20003"/>
                    </a:ext>
                  </a:extLst>
                </a:gridCol>
                <a:gridCol w="1159792">
                  <a:extLst>
                    <a:ext uri="{9D8B030D-6E8A-4147-A177-3AD203B41FA5}">
                      <a16:colId xmlns:a16="http://schemas.microsoft.com/office/drawing/2014/main" val="20004"/>
                    </a:ext>
                  </a:extLst>
                </a:gridCol>
                <a:gridCol w="1039321">
                  <a:extLst>
                    <a:ext uri="{9D8B030D-6E8A-4147-A177-3AD203B41FA5}">
                      <a16:colId xmlns:a16="http://schemas.microsoft.com/office/drawing/2014/main" val="20005"/>
                    </a:ext>
                  </a:extLst>
                </a:gridCol>
                <a:gridCol w="1283438">
                  <a:extLst>
                    <a:ext uri="{9D8B030D-6E8A-4147-A177-3AD203B41FA5}">
                      <a16:colId xmlns:a16="http://schemas.microsoft.com/office/drawing/2014/main" val="20006"/>
                    </a:ext>
                  </a:extLst>
                </a:gridCol>
                <a:gridCol w="999150">
                  <a:extLst>
                    <a:ext uri="{9D8B030D-6E8A-4147-A177-3AD203B41FA5}">
                      <a16:colId xmlns:a16="http://schemas.microsoft.com/office/drawing/2014/main" val="20007"/>
                    </a:ext>
                  </a:extLst>
                </a:gridCol>
                <a:gridCol w="1117265">
                  <a:extLst>
                    <a:ext uri="{9D8B030D-6E8A-4147-A177-3AD203B41FA5}">
                      <a16:colId xmlns:a16="http://schemas.microsoft.com/office/drawing/2014/main" val="20008"/>
                    </a:ext>
                  </a:extLst>
                </a:gridCol>
              </a:tblGrid>
              <a:tr h="1122699">
                <a:tc>
                  <a:txBody>
                    <a:bodyPr/>
                    <a:lstStyle/>
                    <a:p>
                      <a:pPr algn="just">
                        <a:lnSpc>
                          <a:spcPct val="115000"/>
                        </a:lnSpc>
                        <a:spcAft>
                          <a:spcPts val="0"/>
                        </a:spcAft>
                      </a:pPr>
                      <a:r>
                        <a:rPr lang="ru-RU" sz="1600" b="1" dirty="0">
                          <a:solidFill>
                            <a:srgbClr val="002060"/>
                          </a:solidFill>
                          <a:effectLst/>
                          <a:latin typeface="+mj-lt"/>
                          <a:ea typeface="Calibri"/>
                          <a:cs typeface="Times New Roman"/>
                        </a:rPr>
                        <a: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2060"/>
                          </a:solidFill>
                          <a:effectLst/>
                          <a:latin typeface="+mj-lt"/>
                          <a:ea typeface="Calibri"/>
                          <a:cs typeface="Times New Roman"/>
                        </a:rPr>
                        <a:t>РСБО</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2060"/>
                          </a:solidFill>
                          <a:effectLst/>
                          <a:latin typeface="+mj-lt"/>
                          <a:ea typeface="Calibri"/>
                          <a:cs typeface="Times New Roman"/>
                        </a:rPr>
                        <a:t>«паке-ты» </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2060"/>
                          </a:solidFill>
                          <a:effectLst/>
                          <a:latin typeface="+mj-lt"/>
                          <a:ea typeface="Calibri"/>
                          <a:cs typeface="Times New Roman"/>
                        </a:rPr>
                        <a:t>«</a:t>
                      </a:r>
                      <a:r>
                        <a:rPr lang="ru-RU" sz="1800" b="1" dirty="0" err="1">
                          <a:solidFill>
                            <a:srgbClr val="002060"/>
                          </a:solidFill>
                          <a:effectLst/>
                          <a:latin typeface="+mj-lt"/>
                          <a:ea typeface="Calibri"/>
                          <a:cs typeface="Times New Roman"/>
                        </a:rPr>
                        <a:t>упа</a:t>
                      </a:r>
                      <a:r>
                        <a:rPr lang="ru-RU" sz="1800" b="1" dirty="0">
                          <a:solidFill>
                            <a:srgbClr val="002060"/>
                          </a:solidFill>
                          <a:effectLst/>
                          <a:latin typeface="+mj-lt"/>
                          <a:ea typeface="Calibri"/>
                          <a:cs typeface="Times New Roman"/>
                        </a:rPr>
                        <a:t>-ковки»</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2060"/>
                          </a:solidFill>
                          <a:effectLst/>
                          <a:latin typeface="+mj-lt"/>
                          <a:ea typeface="Calibri"/>
                          <a:cs typeface="Times New Roman"/>
                        </a:rPr>
                        <a:t>«нет </a:t>
                      </a:r>
                    </a:p>
                    <a:p>
                      <a:pPr algn="ctr">
                        <a:lnSpc>
                          <a:spcPct val="115000"/>
                        </a:lnSpc>
                        <a:spcAft>
                          <a:spcPts val="0"/>
                        </a:spcAft>
                      </a:pPr>
                      <a:r>
                        <a:rPr lang="ru-RU" sz="1800" b="1" dirty="0">
                          <a:solidFill>
                            <a:srgbClr val="002060"/>
                          </a:solidFill>
                          <a:effectLst/>
                          <a:latin typeface="+mj-lt"/>
                          <a:ea typeface="Calibri"/>
                          <a:cs typeface="Times New Roman"/>
                        </a:rPr>
                        <a:t>лишних покупок</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2060"/>
                          </a:solidFill>
                          <a:effectLst/>
                          <a:latin typeface="+mj-lt"/>
                          <a:ea typeface="Calibri"/>
                          <a:cs typeface="Times New Roman"/>
                        </a:rPr>
                        <a:t>«про-</a:t>
                      </a:r>
                      <a:r>
                        <a:rPr lang="ru-RU" sz="1800" b="1" dirty="0" err="1">
                          <a:solidFill>
                            <a:srgbClr val="002060"/>
                          </a:solidFill>
                          <a:effectLst/>
                          <a:latin typeface="+mj-lt"/>
                          <a:ea typeface="Calibri"/>
                          <a:cs typeface="Times New Roman"/>
                        </a:rPr>
                        <a:t>дуктов</a:t>
                      </a:r>
                      <a:r>
                        <a:rPr lang="ru-RU" sz="1800" b="1" dirty="0">
                          <a:solidFill>
                            <a:srgbClr val="002060"/>
                          </a:solidFill>
                          <a:effectLst/>
                          <a:latin typeface="+mj-lt"/>
                          <a:ea typeface="Calibri"/>
                          <a:cs typeface="Times New Roman"/>
                        </a:rPr>
                        <a:t> ровно»</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2060"/>
                          </a:solidFill>
                          <a:effectLst/>
                          <a:latin typeface="+mj-lt"/>
                          <a:ea typeface="Calibri"/>
                          <a:cs typeface="Times New Roman"/>
                        </a:rPr>
                        <a:t>«</a:t>
                      </a:r>
                      <a:r>
                        <a:rPr lang="ru-RU" sz="1800" b="1" dirty="0" err="1">
                          <a:solidFill>
                            <a:srgbClr val="002060"/>
                          </a:solidFill>
                          <a:effectLst/>
                          <a:latin typeface="+mj-lt"/>
                          <a:ea typeface="Calibri"/>
                          <a:cs typeface="Times New Roman"/>
                        </a:rPr>
                        <a:t>эконо-мия</a:t>
                      </a:r>
                      <a:r>
                        <a:rPr lang="ru-RU" sz="1800" b="1" dirty="0">
                          <a:solidFill>
                            <a:srgbClr val="002060"/>
                          </a:solidFill>
                          <a:effectLst/>
                          <a:latin typeface="+mj-lt"/>
                          <a:ea typeface="Calibri"/>
                          <a:cs typeface="Times New Roman"/>
                        </a:rPr>
                        <a:t> ресурсов</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2060"/>
                          </a:solidFill>
                          <a:effectLst/>
                          <a:latin typeface="+mj-lt"/>
                          <a:ea typeface="Calibri"/>
                          <a:cs typeface="Times New Roman"/>
                        </a:rPr>
                        <a:t>«пере-дача вещей</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solidFill>
                            <a:srgbClr val="002060"/>
                          </a:solidFill>
                          <a:effectLst/>
                          <a:latin typeface="+mj-lt"/>
                          <a:ea typeface="Calibri"/>
                          <a:cs typeface="Times New Roman"/>
                        </a:rPr>
                        <a:t>В целом</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38804">
                <a:tc>
                  <a:txBody>
                    <a:bodyPr/>
                    <a:lstStyle/>
                    <a:p>
                      <a:pPr algn="ctr">
                        <a:lnSpc>
                          <a:spcPct val="115000"/>
                        </a:lnSpc>
                        <a:spcAft>
                          <a:spcPts val="0"/>
                        </a:spcAft>
                      </a:pPr>
                      <a:r>
                        <a:rPr lang="ru-RU" sz="1800" b="1" dirty="0">
                          <a:solidFill>
                            <a:srgbClr val="002060"/>
                          </a:solidFill>
                          <a:effectLst/>
                          <a:latin typeface="+mj-lt"/>
                          <a:ea typeface="Calibri"/>
                          <a:cs typeface="Times New Roman"/>
                        </a:rPr>
                        <a:t>РСБО</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Х</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400" b="1" dirty="0">
                          <a:solidFill>
                            <a:srgbClr val="FFC000"/>
                          </a:solidFill>
                          <a:effectLst/>
                          <a:latin typeface="+mj-lt"/>
                          <a:ea typeface="Calibri"/>
                          <a:cs typeface="Times New Roman"/>
                        </a:rPr>
                        <a:t>19</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C000"/>
                          </a:solidFill>
                          <a:effectLst/>
                          <a:latin typeface="+mj-lt"/>
                          <a:ea typeface="Calibri"/>
                          <a:cs typeface="Times New Roman"/>
                        </a:rPr>
                        <a:t>27</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17</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13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12</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18</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13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438804">
                <a:tc>
                  <a:txBody>
                    <a:bodyPr/>
                    <a:lstStyle/>
                    <a:p>
                      <a:pPr algn="ctr">
                        <a:lnSpc>
                          <a:spcPct val="115000"/>
                        </a:lnSpc>
                        <a:spcAft>
                          <a:spcPts val="0"/>
                        </a:spcAft>
                      </a:pPr>
                      <a:r>
                        <a:rPr lang="ru-RU" sz="1800" b="1" dirty="0">
                          <a:solidFill>
                            <a:srgbClr val="002060"/>
                          </a:solidFill>
                          <a:effectLst/>
                          <a:latin typeface="+mj-lt"/>
                          <a:ea typeface="Calibri"/>
                          <a:cs typeface="Times New Roman"/>
                        </a:rPr>
                        <a:t>«пакеты»</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11</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Х</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400" b="1" dirty="0">
                          <a:solidFill>
                            <a:srgbClr val="FFC000"/>
                          </a:solidFill>
                          <a:effectLst/>
                          <a:latin typeface="+mj-lt"/>
                          <a:ea typeface="Calibri"/>
                          <a:cs typeface="Times New Roman"/>
                        </a:rPr>
                        <a:t>32</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14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10</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9</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12.5</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7.5</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438804">
                <a:tc>
                  <a:txBody>
                    <a:bodyPr/>
                    <a:lstStyle/>
                    <a:p>
                      <a:pPr algn="ctr">
                        <a:lnSpc>
                          <a:spcPct val="115000"/>
                        </a:lnSpc>
                        <a:spcAft>
                          <a:spcPts val="0"/>
                        </a:spcAft>
                      </a:pPr>
                      <a:r>
                        <a:rPr lang="ru-RU" sz="1800" b="1" dirty="0">
                          <a:solidFill>
                            <a:srgbClr val="002060"/>
                          </a:solidFill>
                          <a:effectLst/>
                          <a:latin typeface="+mj-lt"/>
                          <a:ea typeface="Calibri"/>
                          <a:cs typeface="Times New Roman"/>
                        </a:rPr>
                        <a:t>«упаковки»</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8</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C000"/>
                          </a:solidFill>
                          <a:effectLst/>
                          <a:latin typeface="+mj-lt"/>
                          <a:ea typeface="Calibri"/>
                          <a:cs typeface="Times New Roman"/>
                        </a:rPr>
                        <a:t>16</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Х</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400" b="1">
                          <a:solidFill>
                            <a:srgbClr val="002060"/>
                          </a:solidFill>
                          <a:effectLst/>
                          <a:latin typeface="+mj-lt"/>
                          <a:ea typeface="Calibri"/>
                          <a:cs typeface="Times New Roman"/>
                        </a:rPr>
                        <a:t>6</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6</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680376">
                <a:tc>
                  <a:txBody>
                    <a:bodyPr/>
                    <a:lstStyle/>
                    <a:p>
                      <a:pPr algn="ctr">
                        <a:lnSpc>
                          <a:spcPct val="115000"/>
                        </a:lnSpc>
                        <a:spcAft>
                          <a:spcPts val="0"/>
                        </a:spcAft>
                      </a:pPr>
                      <a:r>
                        <a:rPr lang="ru-RU" sz="1800" b="1" dirty="0">
                          <a:solidFill>
                            <a:srgbClr val="002060"/>
                          </a:solidFill>
                          <a:effectLst/>
                          <a:latin typeface="+mj-lt"/>
                          <a:ea typeface="Calibri"/>
                          <a:cs typeface="Times New Roman"/>
                        </a:rPr>
                        <a:t>«нет лишних покупок»</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24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C000"/>
                          </a:solidFill>
                          <a:effectLst/>
                          <a:latin typeface="+mj-lt"/>
                          <a:ea typeface="Calibri"/>
                          <a:cs typeface="Times New Roman"/>
                        </a:rPr>
                        <a:t>33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29</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Х</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28</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23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22</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18</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680376">
                <a:tc>
                  <a:txBody>
                    <a:bodyPr/>
                    <a:lstStyle/>
                    <a:p>
                      <a:pPr algn="ctr">
                        <a:lnSpc>
                          <a:spcPct val="115000"/>
                        </a:lnSpc>
                        <a:spcAft>
                          <a:spcPts val="0"/>
                        </a:spcAft>
                      </a:pPr>
                      <a:r>
                        <a:rPr lang="ru-RU" sz="1800" b="1" dirty="0">
                          <a:solidFill>
                            <a:srgbClr val="002060"/>
                          </a:solidFill>
                          <a:effectLst/>
                          <a:latin typeface="+mj-lt"/>
                          <a:ea typeface="Calibri"/>
                          <a:cs typeface="Times New Roman"/>
                        </a:rPr>
                        <a:t>«продуктов ровно»</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44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C000"/>
                          </a:solidFill>
                          <a:effectLst/>
                          <a:latin typeface="+mj-lt"/>
                          <a:ea typeface="Calibri"/>
                          <a:cs typeface="Times New Roman"/>
                        </a:rPr>
                        <a:t>59</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51</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67.5</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Х</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54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50</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43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680376">
                <a:tc>
                  <a:txBody>
                    <a:bodyPr/>
                    <a:lstStyle/>
                    <a:p>
                      <a:pPr algn="ctr">
                        <a:lnSpc>
                          <a:spcPct val="115000"/>
                        </a:lnSpc>
                        <a:spcAft>
                          <a:spcPts val="0"/>
                        </a:spcAft>
                      </a:pPr>
                      <a:r>
                        <a:rPr lang="ru-RU" sz="1800" b="1" dirty="0">
                          <a:solidFill>
                            <a:srgbClr val="002060"/>
                          </a:solidFill>
                          <a:effectLst/>
                          <a:latin typeface="+mj-lt"/>
                          <a:ea typeface="Calibri"/>
                          <a:cs typeface="Times New Roman"/>
                        </a:rPr>
                        <a:t>«экономия ресурсов»</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67</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C000"/>
                          </a:solidFill>
                          <a:effectLst/>
                          <a:latin typeface="+mj-lt"/>
                          <a:ea typeface="Calibri"/>
                          <a:cs typeface="Times New Roman"/>
                        </a:rPr>
                        <a:t>81</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79</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89</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87</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Х</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76</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70</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680376">
                <a:tc>
                  <a:txBody>
                    <a:bodyPr/>
                    <a:lstStyle/>
                    <a:p>
                      <a:pPr algn="ctr">
                        <a:lnSpc>
                          <a:spcPct val="115000"/>
                        </a:lnSpc>
                        <a:spcAft>
                          <a:spcPts val="0"/>
                        </a:spcAft>
                      </a:pPr>
                      <a:r>
                        <a:rPr lang="ru-RU" sz="1800" b="1" dirty="0">
                          <a:solidFill>
                            <a:srgbClr val="002060"/>
                          </a:solidFill>
                          <a:effectLst/>
                          <a:latin typeface="+mj-lt"/>
                          <a:ea typeface="Calibri"/>
                          <a:cs typeface="Times New Roman"/>
                        </a:rPr>
                        <a:t>«передача вещей»</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54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C000"/>
                          </a:solidFill>
                          <a:effectLst/>
                          <a:latin typeface="+mj-lt"/>
                          <a:ea typeface="Calibri"/>
                          <a:cs typeface="Times New Roman"/>
                        </a:rPr>
                        <a:t>64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59</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47.5</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45</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42</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Х</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38.5</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bl>
          </a:graphicData>
        </a:graphic>
      </p:graphicFrame>
      <p:sp>
        <p:nvSpPr>
          <p:cNvPr id="6" name="Текст 5">
            <a:extLst>
              <a:ext uri="{FF2B5EF4-FFF2-40B4-BE49-F238E27FC236}">
                <a16:creationId xmlns:a16="http://schemas.microsoft.com/office/drawing/2014/main" id="{04666A71-48AD-49C6-A0AD-652404A34471}"/>
              </a:ext>
            </a:extLst>
          </p:cNvPr>
          <p:cNvSpPr>
            <a:spLocks noGrp="1"/>
          </p:cNvSpPr>
          <p:nvPr>
            <p:ph type="body" sz="quarter" idx="11"/>
          </p:nvPr>
        </p:nvSpPr>
        <p:spPr>
          <a:xfrm>
            <a:off x="1865098" y="205017"/>
            <a:ext cx="9588716" cy="730450"/>
          </a:xfrm>
        </p:spPr>
        <p:txBody>
          <a:bodyPr/>
          <a:lstStyle/>
          <a:p>
            <a:r>
              <a:rPr lang="ru-RU" sz="2000" dirty="0"/>
              <a:t>Области пересечения отдельных практик, ослабляющих мусорную проблему, с другими практиками,  </a:t>
            </a:r>
            <a:r>
              <a:rPr lang="ru-RU" sz="2000" b="0" dirty="0"/>
              <a:t>% по столбцу</a:t>
            </a:r>
          </a:p>
        </p:txBody>
      </p:sp>
    </p:spTree>
    <p:extLst>
      <p:ext uri="{BB962C8B-B14F-4D97-AF65-F5344CB8AC3E}">
        <p14:creationId xmlns:p14="http://schemas.microsoft.com/office/powerpoint/2010/main" val="20447197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a:spcBef>
                <a:spcPct val="20000"/>
              </a:spcBef>
              <a:defRPr/>
            </a:pPr>
            <a:r>
              <a:rPr lang="ru-RU" sz="800" kern="0">
                <a:solidFill>
                  <a:srgbClr val="FFFFFF"/>
                </a:solidFill>
                <a:ea typeface="ＭＳ Ｐゴシック" charset="-128"/>
              </a:rPr>
              <a:t>Высшая школа экономики, Москва, 2011</a:t>
            </a:r>
            <a:endParaRPr kumimoji="1" lang="ru-RU" sz="800" kern="0">
              <a:solidFill>
                <a:srgbClr val="FFFFFF"/>
              </a:solidFill>
              <a:ea typeface="ＭＳ Ｐゴシック" charset="-128"/>
            </a:endParaRPr>
          </a:p>
        </p:txBody>
      </p:sp>
      <p:sp>
        <p:nvSpPr>
          <p:cNvPr id="15363" name="Rectangle 9"/>
          <p:cNvSpPr>
            <a:spLocks noChangeArrowheads="1"/>
          </p:cNvSpPr>
          <p:nvPr/>
        </p:nvSpPr>
        <p:spPr bwMode="auto">
          <a:xfrm>
            <a:off x="8824914" y="2255838"/>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4" name="Rectangle 10"/>
          <p:cNvSpPr>
            <a:spLocks noChangeArrowheads="1"/>
          </p:cNvSpPr>
          <p:nvPr/>
        </p:nvSpPr>
        <p:spPr bwMode="auto">
          <a:xfrm>
            <a:off x="8824914" y="3967163"/>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5" name="Rectangle 11"/>
          <p:cNvSpPr>
            <a:spLocks noChangeArrowheads="1"/>
          </p:cNvSpPr>
          <p:nvPr/>
        </p:nvSpPr>
        <p:spPr bwMode="auto">
          <a:xfrm>
            <a:off x="8824914" y="5591175"/>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5" name="Текст 4">
            <a:extLst>
              <a:ext uri="{FF2B5EF4-FFF2-40B4-BE49-F238E27FC236}">
                <a16:creationId xmlns:a16="http://schemas.microsoft.com/office/drawing/2014/main" id="{8112B095-9339-4B2E-BA53-EE32653470CE}"/>
              </a:ext>
            </a:extLst>
          </p:cNvPr>
          <p:cNvSpPr>
            <a:spLocks noGrp="1"/>
          </p:cNvSpPr>
          <p:nvPr>
            <p:ph type="body" sz="quarter" idx="11"/>
          </p:nvPr>
        </p:nvSpPr>
        <p:spPr>
          <a:xfrm>
            <a:off x="1865098" y="51129"/>
            <a:ext cx="9588716" cy="1038227"/>
          </a:xfrm>
        </p:spPr>
        <p:txBody>
          <a:bodyPr/>
          <a:lstStyle/>
          <a:p>
            <a:r>
              <a:rPr lang="ru-RU" sz="2000" dirty="0"/>
              <a:t>Включение / готовность включиться в потребительские практики по сокращению образования мусора</a:t>
            </a:r>
          </a:p>
          <a:p>
            <a:r>
              <a:rPr lang="ru-RU" sz="2000" dirty="0"/>
              <a:t> россиян с разным отношением к РСБО,  </a:t>
            </a:r>
            <a:r>
              <a:rPr lang="ru-RU" sz="2000" b="0" dirty="0"/>
              <a:t>% по столбцу</a:t>
            </a:r>
          </a:p>
        </p:txBody>
      </p:sp>
      <p:graphicFrame>
        <p:nvGraphicFramePr>
          <p:cNvPr id="2" name="Таблица 1"/>
          <p:cNvGraphicFramePr>
            <a:graphicFrameLocks noGrp="1"/>
          </p:cNvGraphicFramePr>
          <p:nvPr>
            <p:extLst>
              <p:ext uri="{D42A27DB-BD31-4B8C-83A1-F6EECF244321}">
                <p14:modId xmlns:p14="http://schemas.microsoft.com/office/powerpoint/2010/main" val="3279216292"/>
              </p:ext>
            </p:extLst>
          </p:nvPr>
        </p:nvGraphicFramePr>
        <p:xfrm>
          <a:off x="767408" y="1196752"/>
          <a:ext cx="10686406" cy="5477903"/>
        </p:xfrm>
        <a:graphic>
          <a:graphicData uri="http://schemas.openxmlformats.org/drawingml/2006/table">
            <a:tbl>
              <a:tblPr firstRow="1" firstCol="1" bandRow="1"/>
              <a:tblGrid>
                <a:gridCol w="4077932">
                  <a:extLst>
                    <a:ext uri="{9D8B030D-6E8A-4147-A177-3AD203B41FA5}">
                      <a16:colId xmlns:a16="http://schemas.microsoft.com/office/drawing/2014/main" val="20000"/>
                    </a:ext>
                  </a:extLst>
                </a:gridCol>
                <a:gridCol w="1595054">
                  <a:extLst>
                    <a:ext uri="{9D8B030D-6E8A-4147-A177-3AD203B41FA5}">
                      <a16:colId xmlns:a16="http://schemas.microsoft.com/office/drawing/2014/main" val="20001"/>
                    </a:ext>
                  </a:extLst>
                </a:gridCol>
                <a:gridCol w="1728418">
                  <a:extLst>
                    <a:ext uri="{9D8B030D-6E8A-4147-A177-3AD203B41FA5}">
                      <a16:colId xmlns:a16="http://schemas.microsoft.com/office/drawing/2014/main" val="20002"/>
                    </a:ext>
                  </a:extLst>
                </a:gridCol>
                <a:gridCol w="1978172">
                  <a:extLst>
                    <a:ext uri="{9D8B030D-6E8A-4147-A177-3AD203B41FA5}">
                      <a16:colId xmlns:a16="http://schemas.microsoft.com/office/drawing/2014/main" val="20003"/>
                    </a:ext>
                  </a:extLst>
                </a:gridCol>
                <a:gridCol w="1306830">
                  <a:extLst>
                    <a:ext uri="{9D8B030D-6E8A-4147-A177-3AD203B41FA5}">
                      <a16:colId xmlns:a16="http://schemas.microsoft.com/office/drawing/2014/main" val="20004"/>
                    </a:ext>
                  </a:extLst>
                </a:gridCol>
              </a:tblGrid>
              <a:tr h="465867">
                <a:tc rowSpan="2">
                  <a:txBody>
                    <a:bodyPr/>
                    <a:lstStyle/>
                    <a:p>
                      <a:pPr algn="just">
                        <a:lnSpc>
                          <a:spcPct val="115000"/>
                        </a:lnSpc>
                        <a:spcAft>
                          <a:spcPts val="0"/>
                        </a:spcAft>
                      </a:pPr>
                      <a:r>
                        <a:rPr lang="ru-RU" sz="1800" dirty="0">
                          <a:solidFill>
                            <a:srgbClr val="002060"/>
                          </a:solidFill>
                          <a:effectLst/>
                          <a:latin typeface="+mj-lt"/>
                          <a:ea typeface="Calibri"/>
                          <a:cs typeface="Times New Roman"/>
                        </a:rPr>
                        <a:t> </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0000"/>
                        </a:lnSpc>
                        <a:spcAft>
                          <a:spcPts val="0"/>
                        </a:spcAft>
                      </a:pPr>
                      <a:r>
                        <a:rPr lang="ru-RU" sz="2800" b="1" dirty="0">
                          <a:solidFill>
                            <a:srgbClr val="002060"/>
                          </a:solidFill>
                          <a:effectLst/>
                          <a:latin typeface="+mj-lt"/>
                          <a:ea typeface="Calibri"/>
                          <a:cs typeface="Times New Roman"/>
                        </a:rPr>
                        <a:t>РСБО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00000"/>
                        </a:lnSpc>
                        <a:spcAft>
                          <a:spcPts val="0"/>
                        </a:spcAft>
                      </a:pP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0000"/>
                        </a:lnSpc>
                        <a:spcAft>
                          <a:spcPts val="0"/>
                        </a:spcAft>
                      </a:pP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8912">
                <a:tc vMerge="1">
                  <a:txBody>
                    <a:bodyPr/>
                    <a:lstStyle/>
                    <a:p>
                      <a:pPr algn="just">
                        <a:lnSpc>
                          <a:spcPct val="115000"/>
                        </a:lnSpc>
                        <a:spcAft>
                          <a:spcPts val="0"/>
                        </a:spcAft>
                      </a:pP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solidFill>
                            <a:srgbClr val="002060"/>
                          </a:solidFill>
                          <a:effectLst/>
                          <a:latin typeface="+mj-lt"/>
                          <a:ea typeface="Calibri"/>
                          <a:cs typeface="Times New Roman"/>
                        </a:rPr>
                        <a:t>Реальные</a:t>
                      </a:r>
                      <a:endParaRPr lang="ru-RU" sz="16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err="1">
                          <a:solidFill>
                            <a:srgbClr val="002060"/>
                          </a:solidFill>
                          <a:effectLst/>
                          <a:latin typeface="+mj-lt"/>
                          <a:ea typeface="Calibri"/>
                          <a:cs typeface="Times New Roman"/>
                        </a:rPr>
                        <a:t>Потенциаль-ные</a:t>
                      </a:r>
                      <a:endParaRPr lang="ru-RU" sz="16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err="1">
                          <a:solidFill>
                            <a:srgbClr val="002060"/>
                          </a:solidFill>
                          <a:effectLst/>
                          <a:latin typeface="+mj-lt"/>
                          <a:ea typeface="Calibri"/>
                          <a:cs typeface="Times New Roman"/>
                        </a:rPr>
                        <a:t>Индифферент-ные</a:t>
                      </a:r>
                      <a:endParaRPr lang="ru-RU" sz="16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solidFill>
                            <a:srgbClr val="002060"/>
                          </a:solidFill>
                          <a:effectLst/>
                          <a:latin typeface="+mj-lt"/>
                          <a:ea typeface="Calibri"/>
                          <a:cs typeface="Times New Roman"/>
                        </a:rPr>
                        <a:t>Всего</a:t>
                      </a:r>
                      <a:endParaRPr lang="ru-RU" sz="16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98972">
                <a:tc gridSpan="5">
                  <a:txBody>
                    <a:bodyPr/>
                    <a:lstStyle/>
                    <a:p>
                      <a:pPr algn="ctr">
                        <a:lnSpc>
                          <a:spcPct val="100000"/>
                        </a:lnSpc>
                        <a:spcAft>
                          <a:spcPts val="0"/>
                        </a:spcAft>
                      </a:pPr>
                      <a:r>
                        <a:rPr lang="ru-RU" sz="1800" b="1" dirty="0">
                          <a:solidFill>
                            <a:srgbClr val="002060"/>
                          </a:solidFill>
                          <a:effectLst/>
                          <a:latin typeface="+mj-lt"/>
                          <a:ea typeface="Calibri"/>
                          <a:cs typeface="Times New Roman"/>
                        </a:rPr>
                        <a:t>Меньше использовать одноразовые пластиковые пакеты, отказ от них</a:t>
                      </a:r>
                      <a:endParaRPr lang="ru-RU" sz="1800" dirty="0">
                        <a:effectLst/>
                        <a:latin typeface="+mj-lt"/>
                        <a:ea typeface="Calibri"/>
                        <a:cs typeface="Times New Roman"/>
                      </a:endParaRPr>
                    </a:p>
                    <a:p>
                      <a:pPr algn="ctr">
                        <a:lnSpc>
                          <a:spcPct val="100000"/>
                        </a:lnSpc>
                        <a:spcAft>
                          <a:spcPts val="0"/>
                        </a:spcAft>
                      </a:pPr>
                      <a:r>
                        <a:rPr lang="ru-RU" sz="1800" b="1" dirty="0">
                          <a:solidFill>
                            <a:srgbClr val="002060"/>
                          </a:solidFill>
                          <a:effectLst/>
                          <a:latin typeface="+mj-lt"/>
                          <a:ea typeface="Calibri"/>
                          <a:cs typeface="Times New Roman"/>
                        </a:rPr>
                        <a:t>в пользу долговечных сумок</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30165">
                <a:tc>
                  <a:txBody>
                    <a:bodyPr/>
                    <a:lstStyle/>
                    <a:p>
                      <a:pPr algn="l">
                        <a:lnSpc>
                          <a:spcPct val="115000"/>
                        </a:lnSpc>
                        <a:spcAft>
                          <a:spcPts val="0"/>
                        </a:spcAft>
                      </a:pPr>
                      <a:r>
                        <a:rPr lang="ru-RU" sz="1800" b="1" dirty="0">
                          <a:solidFill>
                            <a:srgbClr val="002060"/>
                          </a:solidFill>
                          <a:effectLst/>
                          <a:latin typeface="+mj-lt"/>
                          <a:ea typeface="Calibri"/>
                          <a:cs typeface="Times New Roman"/>
                        </a:rPr>
                        <a:t>Уже делают </a:t>
                      </a:r>
                      <a:endParaRPr lang="ru-RU" sz="18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11</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11</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6</a:t>
                      </a:r>
                      <a:endParaRPr lang="ru-RU" sz="240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7,5</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98972">
                <a:tc>
                  <a:txBody>
                    <a:bodyPr/>
                    <a:lstStyle/>
                    <a:p>
                      <a:pPr algn="l">
                        <a:lnSpc>
                          <a:spcPct val="100000"/>
                        </a:lnSpc>
                        <a:spcAft>
                          <a:spcPts val="0"/>
                        </a:spcAft>
                      </a:pPr>
                      <a:r>
                        <a:rPr lang="ru-RU" sz="1800" b="1" dirty="0">
                          <a:solidFill>
                            <a:srgbClr val="002060"/>
                          </a:solidFill>
                          <a:effectLst/>
                          <a:latin typeface="+mj-lt"/>
                          <a:ea typeface="Calibri"/>
                          <a:cs typeface="Times New Roman"/>
                        </a:rPr>
                        <a:t>Намерены начать делать в ближайшие год-два</a:t>
                      </a:r>
                      <a:endParaRPr lang="ru-RU" sz="18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14</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16</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6</a:t>
                      </a:r>
                      <a:endParaRPr lang="ru-RU" sz="240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9</a:t>
                      </a:r>
                      <a:endParaRPr lang="ru-RU" sz="240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3453">
                <a:tc>
                  <a:txBody>
                    <a:bodyPr/>
                    <a:lstStyle/>
                    <a:p>
                      <a:pPr algn="l">
                        <a:lnSpc>
                          <a:spcPct val="100000"/>
                        </a:lnSpc>
                        <a:spcAft>
                          <a:spcPts val="0"/>
                        </a:spcAft>
                      </a:pPr>
                      <a:r>
                        <a:rPr lang="ru-RU" sz="1800" b="1" dirty="0">
                          <a:solidFill>
                            <a:srgbClr val="002060"/>
                          </a:solidFill>
                          <a:effectLst/>
                          <a:latin typeface="+mj-lt"/>
                          <a:ea typeface="Calibri"/>
                          <a:cs typeface="Times New Roman"/>
                        </a:rPr>
                        <a:t>Не делают и не собираются делать</a:t>
                      </a:r>
                      <a:endParaRPr lang="ru-RU" sz="18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75</a:t>
                      </a:r>
                      <a:endParaRPr lang="ru-RU" sz="24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73</a:t>
                      </a:r>
                      <a:endParaRPr lang="ru-RU" sz="24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89</a:t>
                      </a:r>
                      <a:endParaRPr lang="ru-RU" sz="24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84</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98972">
                <a:tc gridSpan="5">
                  <a:txBody>
                    <a:bodyPr/>
                    <a:lstStyle/>
                    <a:p>
                      <a:pPr algn="ctr">
                        <a:lnSpc>
                          <a:spcPct val="100000"/>
                        </a:lnSpc>
                        <a:spcAft>
                          <a:spcPts val="0"/>
                        </a:spcAft>
                      </a:pPr>
                      <a:r>
                        <a:rPr lang="ru-RU" sz="1800" b="1" dirty="0">
                          <a:solidFill>
                            <a:srgbClr val="002060"/>
                          </a:solidFill>
                          <a:effectLst/>
                          <a:latin typeface="+mj-lt"/>
                          <a:ea typeface="Calibri"/>
                          <a:cs typeface="Times New Roman"/>
                        </a:rPr>
                        <a:t>Покупка товаров в перерабатываемой / разлагаемой упаковке, с минимальной упаковкой  или вообще без нее</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430165">
                <a:tc>
                  <a:txBody>
                    <a:bodyPr/>
                    <a:lstStyle/>
                    <a:p>
                      <a:pPr algn="l">
                        <a:lnSpc>
                          <a:spcPct val="115000"/>
                        </a:lnSpc>
                        <a:spcAft>
                          <a:spcPts val="0"/>
                        </a:spcAft>
                      </a:pPr>
                      <a:r>
                        <a:rPr lang="ru-RU" sz="1800" b="1" dirty="0">
                          <a:solidFill>
                            <a:srgbClr val="002060"/>
                          </a:solidFill>
                          <a:effectLst/>
                          <a:latin typeface="+mj-lt"/>
                          <a:ea typeface="Calibri"/>
                          <a:cs typeface="Times New Roman"/>
                        </a:rPr>
                        <a:t>Уже делают </a:t>
                      </a:r>
                      <a:endParaRPr lang="ru-RU" sz="18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8</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4</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3</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4</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98972">
                <a:tc>
                  <a:txBody>
                    <a:bodyPr/>
                    <a:lstStyle/>
                    <a:p>
                      <a:pPr algn="l">
                        <a:lnSpc>
                          <a:spcPct val="100000"/>
                        </a:lnSpc>
                        <a:spcAft>
                          <a:spcPts val="0"/>
                        </a:spcAft>
                      </a:pPr>
                      <a:r>
                        <a:rPr lang="ru-RU" sz="1800" b="1" dirty="0">
                          <a:solidFill>
                            <a:srgbClr val="002060"/>
                          </a:solidFill>
                          <a:effectLst/>
                          <a:latin typeface="+mj-lt"/>
                          <a:ea typeface="Calibri"/>
                          <a:cs typeface="Times New Roman"/>
                        </a:rPr>
                        <a:t>Намерены начать делать в ближайшие год-два</a:t>
                      </a:r>
                      <a:endParaRPr lang="ru-RU" sz="18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9</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13</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4</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6</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63453">
                <a:tc>
                  <a:txBody>
                    <a:bodyPr/>
                    <a:lstStyle/>
                    <a:p>
                      <a:pPr algn="l">
                        <a:lnSpc>
                          <a:spcPct val="100000"/>
                        </a:lnSpc>
                        <a:spcAft>
                          <a:spcPts val="0"/>
                        </a:spcAft>
                      </a:pPr>
                      <a:r>
                        <a:rPr lang="ru-RU" sz="1800" b="1" dirty="0">
                          <a:solidFill>
                            <a:srgbClr val="002060"/>
                          </a:solidFill>
                          <a:effectLst/>
                          <a:latin typeface="+mj-lt"/>
                          <a:ea typeface="Calibri"/>
                          <a:cs typeface="Times New Roman"/>
                        </a:rPr>
                        <a:t>Не делают и не собираются делать</a:t>
                      </a:r>
                      <a:endParaRPr lang="ru-RU" sz="1800" b="1"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83</a:t>
                      </a:r>
                      <a:endParaRPr lang="ru-RU" sz="24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84</a:t>
                      </a:r>
                      <a:endParaRPr lang="ru-RU" sz="24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93</a:t>
                      </a:r>
                      <a:endParaRPr lang="ru-RU" sz="24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90</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926394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a:spcBef>
                <a:spcPct val="20000"/>
              </a:spcBef>
              <a:defRPr/>
            </a:pPr>
            <a:r>
              <a:rPr lang="ru-RU" sz="800" kern="0">
                <a:solidFill>
                  <a:srgbClr val="FFFFFF"/>
                </a:solidFill>
                <a:ea typeface="ＭＳ Ｐゴシック" charset="-128"/>
              </a:rPr>
              <a:t>Высшая школа экономики, Москва, 2011</a:t>
            </a:r>
            <a:endParaRPr kumimoji="1" lang="ru-RU" sz="800" kern="0">
              <a:solidFill>
                <a:srgbClr val="FFFFFF"/>
              </a:solidFill>
              <a:ea typeface="ＭＳ Ｐゴシック" charset="-128"/>
            </a:endParaRPr>
          </a:p>
        </p:txBody>
      </p:sp>
      <p:sp>
        <p:nvSpPr>
          <p:cNvPr id="15363" name="Rectangle 9"/>
          <p:cNvSpPr>
            <a:spLocks noChangeArrowheads="1"/>
          </p:cNvSpPr>
          <p:nvPr/>
        </p:nvSpPr>
        <p:spPr bwMode="auto">
          <a:xfrm>
            <a:off x="8824914" y="2255838"/>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4" name="Rectangle 10"/>
          <p:cNvSpPr>
            <a:spLocks noChangeArrowheads="1"/>
          </p:cNvSpPr>
          <p:nvPr/>
        </p:nvSpPr>
        <p:spPr bwMode="auto">
          <a:xfrm>
            <a:off x="8824914" y="3967163"/>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5" name="Rectangle 11"/>
          <p:cNvSpPr>
            <a:spLocks noChangeArrowheads="1"/>
          </p:cNvSpPr>
          <p:nvPr/>
        </p:nvSpPr>
        <p:spPr bwMode="auto">
          <a:xfrm>
            <a:off x="8824914" y="5591175"/>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95821003"/>
              </p:ext>
            </p:extLst>
          </p:nvPr>
        </p:nvGraphicFramePr>
        <p:xfrm>
          <a:off x="767408" y="1196752"/>
          <a:ext cx="10686405" cy="5328593"/>
        </p:xfrm>
        <a:graphic>
          <a:graphicData uri="http://schemas.openxmlformats.org/drawingml/2006/table">
            <a:tbl>
              <a:tblPr firstRow="1" firstCol="1" bandRow="1"/>
              <a:tblGrid>
                <a:gridCol w="4920021">
                  <a:extLst>
                    <a:ext uri="{9D8B030D-6E8A-4147-A177-3AD203B41FA5}">
                      <a16:colId xmlns:a16="http://schemas.microsoft.com/office/drawing/2014/main" val="20000"/>
                    </a:ext>
                  </a:extLst>
                </a:gridCol>
                <a:gridCol w="1122072">
                  <a:extLst>
                    <a:ext uri="{9D8B030D-6E8A-4147-A177-3AD203B41FA5}">
                      <a16:colId xmlns:a16="http://schemas.microsoft.com/office/drawing/2014/main" val="20001"/>
                    </a:ext>
                  </a:extLst>
                </a:gridCol>
                <a:gridCol w="1280232">
                  <a:extLst>
                    <a:ext uri="{9D8B030D-6E8A-4147-A177-3AD203B41FA5}">
                      <a16:colId xmlns:a16="http://schemas.microsoft.com/office/drawing/2014/main" val="20002"/>
                    </a:ext>
                  </a:extLst>
                </a:gridCol>
                <a:gridCol w="1280232">
                  <a:extLst>
                    <a:ext uri="{9D8B030D-6E8A-4147-A177-3AD203B41FA5}">
                      <a16:colId xmlns:a16="http://schemas.microsoft.com/office/drawing/2014/main" val="20003"/>
                    </a:ext>
                  </a:extLst>
                </a:gridCol>
                <a:gridCol w="1117797">
                  <a:extLst>
                    <a:ext uri="{9D8B030D-6E8A-4147-A177-3AD203B41FA5}">
                      <a16:colId xmlns:a16="http://schemas.microsoft.com/office/drawing/2014/main" val="20004"/>
                    </a:ext>
                  </a:extLst>
                </a:gridCol>
                <a:gridCol w="966051">
                  <a:extLst>
                    <a:ext uri="{9D8B030D-6E8A-4147-A177-3AD203B41FA5}">
                      <a16:colId xmlns:a16="http://schemas.microsoft.com/office/drawing/2014/main" val="20005"/>
                    </a:ext>
                  </a:extLst>
                </a:gridCol>
              </a:tblGrid>
              <a:tr h="1021047">
                <a:tc>
                  <a:txBody>
                    <a:bodyPr/>
                    <a:lstStyle/>
                    <a:p>
                      <a:pPr>
                        <a:lnSpc>
                          <a:spcPct val="115000"/>
                        </a:lnSpc>
                        <a:spcAft>
                          <a:spcPts val="0"/>
                        </a:spcAft>
                      </a:pPr>
                      <a:r>
                        <a:rPr lang="ru-RU" sz="1600" b="1" dirty="0">
                          <a:solidFill>
                            <a:srgbClr val="000000"/>
                          </a:solidFill>
                          <a:effectLst/>
                          <a:latin typeface="+mj-lt"/>
                          <a:ea typeface="Times New Roman"/>
                          <a:cs typeface="Times New Roman"/>
                        </a:rPr>
                        <a:t>   </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solidFill>
                            <a:srgbClr val="002060"/>
                          </a:solidFill>
                          <a:effectLst/>
                          <a:latin typeface="+mj-lt"/>
                          <a:ea typeface="Times New Roman"/>
                          <a:cs typeface="Times New Roman"/>
                        </a:rPr>
                        <a:t>Уже </a:t>
                      </a:r>
                      <a:r>
                        <a:rPr lang="ru-RU" sz="1600" b="1" dirty="0" err="1">
                          <a:solidFill>
                            <a:srgbClr val="002060"/>
                          </a:solidFill>
                          <a:effectLst/>
                          <a:latin typeface="+mj-lt"/>
                          <a:ea typeface="Times New Roman"/>
                          <a:cs typeface="Times New Roman"/>
                        </a:rPr>
                        <a:t>участ</a:t>
                      </a:r>
                      <a:r>
                        <a:rPr lang="en-US" sz="1600" b="1" dirty="0">
                          <a:solidFill>
                            <a:srgbClr val="002060"/>
                          </a:solidFill>
                          <a:effectLst/>
                          <a:latin typeface="+mj-lt"/>
                          <a:ea typeface="Times New Roman"/>
                          <a:cs typeface="Times New Roman"/>
                        </a:rPr>
                        <a:t>-</a:t>
                      </a:r>
                      <a:r>
                        <a:rPr lang="ru-RU" sz="1600" b="1" dirty="0" err="1">
                          <a:solidFill>
                            <a:srgbClr val="002060"/>
                          </a:solidFill>
                          <a:effectLst/>
                          <a:latin typeface="+mj-lt"/>
                          <a:ea typeface="Times New Roman"/>
                          <a:cs typeface="Times New Roman"/>
                        </a:rPr>
                        <a:t>вовали</a:t>
                      </a:r>
                      <a:r>
                        <a:rPr lang="ru-RU" sz="1600" b="1" dirty="0">
                          <a:solidFill>
                            <a:srgbClr val="002060"/>
                          </a:solidFill>
                          <a:effectLst/>
                          <a:latin typeface="+mj-lt"/>
                          <a:ea typeface="Times New Roman"/>
                          <a:cs typeface="Times New Roman"/>
                        </a:rPr>
                        <a:t>, %</a:t>
                      </a:r>
                      <a:endParaRPr lang="ru-RU" sz="1600" b="1" dirty="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solidFill>
                            <a:srgbClr val="002060"/>
                          </a:solidFill>
                          <a:effectLst/>
                          <a:latin typeface="+mj-lt"/>
                          <a:ea typeface="Times New Roman"/>
                          <a:cs typeface="Times New Roman"/>
                        </a:rPr>
                        <a:t>Намерены начать/ </a:t>
                      </a:r>
                      <a:r>
                        <a:rPr lang="ru-RU" sz="1600" b="1" dirty="0" err="1">
                          <a:solidFill>
                            <a:srgbClr val="002060"/>
                          </a:solidFill>
                          <a:effectLst/>
                          <a:latin typeface="+mj-lt"/>
                          <a:ea typeface="Times New Roman"/>
                          <a:cs typeface="Times New Roman"/>
                        </a:rPr>
                        <a:t>продол</a:t>
                      </a:r>
                      <a:r>
                        <a:rPr lang="ru-RU" sz="1600" b="1" dirty="0">
                          <a:solidFill>
                            <a:srgbClr val="002060"/>
                          </a:solidFill>
                          <a:effectLst/>
                          <a:latin typeface="+mj-lt"/>
                          <a:ea typeface="Times New Roman"/>
                          <a:cs typeface="Times New Roman"/>
                        </a:rPr>
                        <a:t>-жить, %</a:t>
                      </a:r>
                      <a:endParaRPr lang="ru-RU" sz="16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solidFill>
                            <a:srgbClr val="002060"/>
                          </a:solidFill>
                          <a:effectLst/>
                          <a:latin typeface="+mj-lt"/>
                          <a:ea typeface="Times New Roman"/>
                          <a:cs typeface="Times New Roman"/>
                        </a:rPr>
                        <a:t>Не </a:t>
                      </a:r>
                      <a:r>
                        <a:rPr lang="ru-RU" sz="1600" b="1" dirty="0" err="1">
                          <a:solidFill>
                            <a:srgbClr val="002060"/>
                          </a:solidFill>
                          <a:effectLst/>
                          <a:latin typeface="+mj-lt"/>
                          <a:ea typeface="Times New Roman"/>
                          <a:cs typeface="Times New Roman"/>
                        </a:rPr>
                        <a:t>участ</a:t>
                      </a:r>
                      <a:r>
                        <a:rPr lang="ru-RU" sz="1600" b="1" dirty="0">
                          <a:solidFill>
                            <a:srgbClr val="002060"/>
                          </a:solidFill>
                          <a:effectLst/>
                          <a:latin typeface="+mj-lt"/>
                          <a:ea typeface="Times New Roman"/>
                          <a:cs typeface="Times New Roman"/>
                        </a:rPr>
                        <a:t>-</a:t>
                      </a:r>
                      <a:endParaRPr lang="ru-RU" sz="1600" b="1" dirty="0">
                        <a:solidFill>
                          <a:srgbClr val="002060"/>
                        </a:solidFill>
                        <a:effectLst/>
                        <a:latin typeface="+mj-lt"/>
                        <a:ea typeface="Calibri"/>
                        <a:cs typeface="Times New Roman"/>
                      </a:endParaRPr>
                    </a:p>
                    <a:p>
                      <a:pPr algn="ctr">
                        <a:lnSpc>
                          <a:spcPct val="100000"/>
                        </a:lnSpc>
                        <a:spcAft>
                          <a:spcPts val="0"/>
                        </a:spcAft>
                      </a:pPr>
                      <a:r>
                        <a:rPr lang="ru-RU" sz="1600" b="1" dirty="0" err="1">
                          <a:solidFill>
                            <a:srgbClr val="002060"/>
                          </a:solidFill>
                          <a:effectLst/>
                          <a:latin typeface="+mj-lt"/>
                          <a:ea typeface="Times New Roman"/>
                          <a:cs typeface="Times New Roman"/>
                        </a:rPr>
                        <a:t>вовали</a:t>
                      </a:r>
                      <a:r>
                        <a:rPr lang="ru-RU" sz="1600" b="1" dirty="0">
                          <a:solidFill>
                            <a:srgbClr val="002060"/>
                          </a:solidFill>
                          <a:effectLst/>
                          <a:latin typeface="+mj-lt"/>
                          <a:ea typeface="Times New Roman"/>
                          <a:cs typeface="Times New Roman"/>
                        </a:rPr>
                        <a:t> и </a:t>
                      </a:r>
                      <a:endParaRPr lang="ru-RU" sz="1600" b="1" dirty="0">
                        <a:solidFill>
                          <a:srgbClr val="002060"/>
                        </a:solidFill>
                        <a:effectLst/>
                        <a:latin typeface="+mj-lt"/>
                        <a:ea typeface="Calibri"/>
                        <a:cs typeface="Times New Roman"/>
                      </a:endParaRPr>
                    </a:p>
                    <a:p>
                      <a:pPr algn="ctr">
                        <a:lnSpc>
                          <a:spcPct val="100000"/>
                        </a:lnSpc>
                        <a:spcAft>
                          <a:spcPts val="0"/>
                        </a:spcAft>
                      </a:pPr>
                      <a:r>
                        <a:rPr lang="ru-RU" sz="1600" b="1" dirty="0">
                          <a:solidFill>
                            <a:srgbClr val="002060"/>
                          </a:solidFill>
                          <a:effectLst/>
                          <a:latin typeface="+mj-lt"/>
                          <a:ea typeface="Times New Roman"/>
                          <a:cs typeface="Times New Roman"/>
                        </a:rPr>
                        <a:t>не</a:t>
                      </a:r>
                      <a:r>
                        <a:rPr lang="en-US" sz="1600" b="1" dirty="0">
                          <a:solidFill>
                            <a:srgbClr val="002060"/>
                          </a:solidFill>
                          <a:effectLst/>
                          <a:latin typeface="+mj-lt"/>
                          <a:ea typeface="Times New Roman"/>
                          <a:cs typeface="Times New Roman"/>
                        </a:rPr>
                        <a:t> </a:t>
                      </a:r>
                      <a:r>
                        <a:rPr lang="ru-RU" sz="1600" b="1" dirty="0" err="1">
                          <a:solidFill>
                            <a:srgbClr val="002060"/>
                          </a:solidFill>
                          <a:effectLst/>
                          <a:latin typeface="+mj-lt"/>
                          <a:ea typeface="Times New Roman"/>
                          <a:cs typeface="Times New Roman"/>
                        </a:rPr>
                        <a:t>собира-ются</a:t>
                      </a:r>
                      <a:r>
                        <a:rPr lang="ru-RU" sz="1600" b="1" dirty="0">
                          <a:solidFill>
                            <a:srgbClr val="002060"/>
                          </a:solidFill>
                          <a:effectLst/>
                          <a:latin typeface="+mj-lt"/>
                          <a:ea typeface="Times New Roman"/>
                          <a:cs typeface="Times New Roman"/>
                        </a:rPr>
                        <a:t>, %</a:t>
                      </a:r>
                      <a:endParaRPr lang="ru-RU" sz="16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002060"/>
                          </a:solidFill>
                          <a:effectLst/>
                          <a:latin typeface="+mj-lt"/>
                          <a:ea typeface="Times New Roman"/>
                          <a:cs typeface="Times New Roman"/>
                        </a:rPr>
                        <a:t>k </a:t>
                      </a:r>
                      <a:r>
                        <a:rPr lang="ru-RU" sz="1600" b="1" dirty="0">
                          <a:solidFill>
                            <a:srgbClr val="002060"/>
                          </a:solidFill>
                          <a:effectLst/>
                          <a:latin typeface="+mj-lt"/>
                          <a:ea typeface="Times New Roman"/>
                          <a:cs typeface="Times New Roman"/>
                        </a:rPr>
                        <a:t>стабиль-</a:t>
                      </a:r>
                      <a:r>
                        <a:rPr lang="ru-RU" sz="1600" b="1" dirty="0" err="1">
                          <a:solidFill>
                            <a:srgbClr val="002060"/>
                          </a:solidFill>
                          <a:effectLst/>
                          <a:latin typeface="+mj-lt"/>
                          <a:ea typeface="Times New Roman"/>
                          <a:cs typeface="Times New Roman"/>
                        </a:rPr>
                        <a:t>ности</a:t>
                      </a:r>
                      <a:endParaRPr lang="ru-RU" sz="16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002060"/>
                          </a:solidFill>
                          <a:effectLst/>
                          <a:latin typeface="+mj-lt"/>
                          <a:ea typeface="Times New Roman"/>
                          <a:cs typeface="Times New Roman"/>
                        </a:rPr>
                        <a:t>k </a:t>
                      </a:r>
                      <a:endParaRPr lang="ru-RU" sz="1600" b="1" dirty="0">
                        <a:solidFill>
                          <a:srgbClr val="002060"/>
                        </a:solidFill>
                        <a:effectLst/>
                        <a:latin typeface="+mj-lt"/>
                        <a:ea typeface="Times New Roman"/>
                        <a:cs typeface="Times New Roman"/>
                      </a:endParaRPr>
                    </a:p>
                    <a:p>
                      <a:pPr algn="ctr">
                        <a:lnSpc>
                          <a:spcPct val="100000"/>
                        </a:lnSpc>
                        <a:spcAft>
                          <a:spcPts val="0"/>
                        </a:spcAft>
                      </a:pPr>
                      <a:r>
                        <a:rPr lang="ru-RU" sz="1600" b="1" dirty="0">
                          <a:solidFill>
                            <a:srgbClr val="002060"/>
                          </a:solidFill>
                          <a:effectLst/>
                          <a:latin typeface="+mj-lt"/>
                          <a:ea typeface="Times New Roman"/>
                          <a:cs typeface="Times New Roman"/>
                        </a:rPr>
                        <a:t>заме-</a:t>
                      </a:r>
                      <a:r>
                        <a:rPr lang="ru-RU" sz="1600" b="1" dirty="0" err="1">
                          <a:solidFill>
                            <a:srgbClr val="002060"/>
                          </a:solidFill>
                          <a:effectLst/>
                          <a:latin typeface="+mj-lt"/>
                          <a:ea typeface="Times New Roman"/>
                          <a:cs typeface="Times New Roman"/>
                        </a:rPr>
                        <a:t>щения</a:t>
                      </a:r>
                      <a:endParaRPr lang="ru-RU" sz="16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48679">
                <a:tc>
                  <a:txBody>
                    <a:bodyPr/>
                    <a:lstStyle/>
                    <a:p>
                      <a:pPr algn="l">
                        <a:lnSpc>
                          <a:spcPct val="100000"/>
                        </a:lnSpc>
                        <a:spcAft>
                          <a:spcPts val="0"/>
                        </a:spcAft>
                      </a:pPr>
                      <a:r>
                        <a:rPr lang="ru-RU" sz="1800" b="1" dirty="0">
                          <a:solidFill>
                            <a:srgbClr val="002060"/>
                          </a:solidFill>
                          <a:effectLst/>
                          <a:latin typeface="+mj-lt"/>
                          <a:ea typeface="Times New Roman"/>
                          <a:cs typeface="Times New Roman"/>
                        </a:rPr>
                        <a:t>Бесплатная ПЕРЕДАЧА ненужной еды /продуктов питания хорошего качества незнакомым людям-членам интернет-сообщества</a:t>
                      </a:r>
                      <a:endParaRPr lang="ru-RU" sz="18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8</a:t>
                      </a:r>
                      <a:endParaRPr lang="ru-RU" sz="2400" dirty="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13</a:t>
                      </a:r>
                      <a:endParaRPr lang="ru-RU" sz="24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85</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0,75</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Times New Roman"/>
                          <a:cs typeface="Times New Roman"/>
                        </a:rPr>
                        <a:t>3,64</a:t>
                      </a:r>
                      <a:endParaRPr lang="ru-RU" sz="2400" dirty="0">
                        <a:solidFill>
                          <a:srgbClr val="FF66CC"/>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48679">
                <a:tc>
                  <a:txBody>
                    <a:bodyPr/>
                    <a:lstStyle/>
                    <a:p>
                      <a:pPr algn="l">
                        <a:lnSpc>
                          <a:spcPct val="100000"/>
                        </a:lnSpc>
                        <a:spcAft>
                          <a:spcPts val="0"/>
                        </a:spcAft>
                      </a:pPr>
                      <a:r>
                        <a:rPr lang="ru-RU" sz="1800" b="1" dirty="0">
                          <a:solidFill>
                            <a:srgbClr val="002060"/>
                          </a:solidFill>
                          <a:effectLst/>
                          <a:latin typeface="+mj-lt"/>
                          <a:ea typeface="Times New Roman"/>
                          <a:cs typeface="Times New Roman"/>
                        </a:rPr>
                        <a:t>Бесплатное ПОЛУЧЕНИЕ от незнакомых людей – членов интернет-сообщества ненужных им </a:t>
                      </a:r>
                      <a:r>
                        <a:rPr lang="ru-RU" sz="1800" b="1" u="sng" dirty="0">
                          <a:solidFill>
                            <a:srgbClr val="002060"/>
                          </a:solidFill>
                          <a:effectLst/>
                          <a:latin typeface="+mj-lt"/>
                          <a:ea typeface="Times New Roman"/>
                          <a:cs typeface="Times New Roman"/>
                        </a:rPr>
                        <a:t>продуктов питания</a:t>
                      </a:r>
                      <a:r>
                        <a:rPr lang="ru-RU" sz="1800" b="1" dirty="0">
                          <a:solidFill>
                            <a:srgbClr val="002060"/>
                          </a:solidFill>
                          <a:effectLst/>
                          <a:latin typeface="+mj-lt"/>
                          <a:ea typeface="Times New Roman"/>
                          <a:cs typeface="Times New Roman"/>
                        </a:rPr>
                        <a:t> хорошего качества</a:t>
                      </a:r>
                      <a:endParaRPr lang="ru-RU" sz="18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5,5</a:t>
                      </a:r>
                      <a:endParaRPr lang="ru-RU" sz="2400" dirty="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7</a:t>
                      </a:r>
                      <a:endParaRPr lang="ru-RU" sz="24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91</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0,60</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Times New Roman"/>
                          <a:cs typeface="Times New Roman"/>
                        </a:rPr>
                        <a:t>1,53</a:t>
                      </a:r>
                      <a:endParaRPr lang="ru-RU" sz="240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48679">
                <a:tc>
                  <a:txBody>
                    <a:bodyPr/>
                    <a:lstStyle/>
                    <a:p>
                      <a:pPr algn="l">
                        <a:lnSpc>
                          <a:spcPct val="100000"/>
                        </a:lnSpc>
                        <a:spcAft>
                          <a:spcPts val="0"/>
                        </a:spcAft>
                      </a:pPr>
                      <a:r>
                        <a:rPr lang="ru-RU" sz="1800" b="1" dirty="0">
                          <a:solidFill>
                            <a:srgbClr val="002060"/>
                          </a:solidFill>
                          <a:effectLst/>
                          <a:latin typeface="+mj-lt"/>
                          <a:ea typeface="Times New Roman"/>
                          <a:cs typeface="Times New Roman"/>
                        </a:rPr>
                        <a:t>ПЕРЕДАЧА ненужных </a:t>
                      </a:r>
                      <a:r>
                        <a:rPr lang="ru-RU" sz="1800" b="1" u="sng" dirty="0">
                          <a:solidFill>
                            <a:srgbClr val="002060"/>
                          </a:solidFill>
                          <a:effectLst/>
                          <a:latin typeface="+mj-lt"/>
                          <a:ea typeface="Times New Roman"/>
                          <a:cs typeface="Times New Roman"/>
                        </a:rPr>
                        <a:t>вещей</a:t>
                      </a:r>
                      <a:r>
                        <a:rPr lang="ru-RU" sz="1800" b="1" dirty="0">
                          <a:solidFill>
                            <a:srgbClr val="002060"/>
                          </a:solidFill>
                          <a:effectLst/>
                          <a:latin typeface="+mj-lt"/>
                          <a:ea typeface="Times New Roman"/>
                          <a:cs typeface="Times New Roman"/>
                        </a:rPr>
                        <a:t> в хорошем состоянии незнакомым людям с помощью специальных интернет-площадок</a:t>
                      </a:r>
                      <a:endParaRPr lang="ru-RU" sz="18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Times New Roman"/>
                          <a:cs typeface="Times New Roman"/>
                        </a:rPr>
                        <a:t>20</a:t>
                      </a:r>
                      <a:endParaRPr lang="ru-RU" sz="240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27</a:t>
                      </a:r>
                      <a:endParaRPr lang="ru-RU" sz="24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68</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0,73</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Times New Roman"/>
                          <a:cs typeface="Times New Roman"/>
                        </a:rPr>
                        <a:t>2,33</a:t>
                      </a:r>
                      <a:endParaRPr lang="ru-RU" sz="2400" dirty="0">
                        <a:solidFill>
                          <a:srgbClr val="FF66CC"/>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1509">
                <a:tc>
                  <a:txBody>
                    <a:bodyPr/>
                    <a:lstStyle/>
                    <a:p>
                      <a:pPr algn="l">
                        <a:lnSpc>
                          <a:spcPct val="100000"/>
                        </a:lnSpc>
                        <a:spcAft>
                          <a:spcPts val="0"/>
                        </a:spcAft>
                      </a:pPr>
                      <a:r>
                        <a:rPr lang="ru-RU" sz="1800" b="1" dirty="0">
                          <a:solidFill>
                            <a:srgbClr val="002060"/>
                          </a:solidFill>
                          <a:effectLst/>
                          <a:latin typeface="+mj-lt"/>
                          <a:ea typeface="Times New Roman"/>
                          <a:cs typeface="Times New Roman"/>
                        </a:rPr>
                        <a:t>ПОЛУЧЕНИЕ нужных </a:t>
                      </a:r>
                      <a:r>
                        <a:rPr lang="ru-RU" sz="1800" b="1" u="sng" dirty="0">
                          <a:solidFill>
                            <a:srgbClr val="002060"/>
                          </a:solidFill>
                          <a:effectLst/>
                          <a:latin typeface="+mj-lt"/>
                          <a:ea typeface="Times New Roman"/>
                          <a:cs typeface="Times New Roman"/>
                        </a:rPr>
                        <a:t>вещей</a:t>
                      </a:r>
                      <a:r>
                        <a:rPr lang="ru-RU" sz="1800" b="1" dirty="0">
                          <a:solidFill>
                            <a:srgbClr val="002060"/>
                          </a:solidFill>
                          <a:effectLst/>
                          <a:latin typeface="+mj-lt"/>
                          <a:ea typeface="Times New Roman"/>
                          <a:cs typeface="Times New Roman"/>
                        </a:rPr>
                        <a:t> в дар от незнакомых людей через Интернет- площадки</a:t>
                      </a:r>
                      <a:endParaRPr lang="ru-RU" sz="18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Times New Roman"/>
                          <a:cs typeface="Times New Roman"/>
                        </a:rPr>
                        <a:t>4</a:t>
                      </a:r>
                      <a:endParaRPr lang="ru-RU" sz="240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Times New Roman"/>
                          <a:cs typeface="Times New Roman"/>
                        </a:rPr>
                        <a:t>5</a:t>
                      </a:r>
                      <a:endParaRPr lang="ru-RU" sz="240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Times New Roman"/>
                          <a:cs typeface="Times New Roman"/>
                        </a:rPr>
                        <a:t>93</a:t>
                      </a:r>
                      <a:endParaRPr lang="ru-RU" sz="240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0,46</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1,44</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Текст 6">
            <a:extLst>
              <a:ext uri="{FF2B5EF4-FFF2-40B4-BE49-F238E27FC236}">
                <a16:creationId xmlns:a16="http://schemas.microsoft.com/office/drawing/2014/main" id="{7A5A96DF-93FC-4F38-9113-CC89BEFD9448}"/>
              </a:ext>
            </a:extLst>
          </p:cNvPr>
          <p:cNvSpPr>
            <a:spLocks noGrp="1"/>
          </p:cNvSpPr>
          <p:nvPr>
            <p:ph type="body" sz="quarter" idx="11"/>
          </p:nvPr>
        </p:nvSpPr>
        <p:spPr>
          <a:xfrm>
            <a:off x="1865098" y="81907"/>
            <a:ext cx="9588716" cy="976672"/>
          </a:xfrm>
        </p:spPr>
        <p:txBody>
          <a:bodyPr/>
          <a:lstStyle/>
          <a:p>
            <a:r>
              <a:rPr lang="ru-RU" dirty="0"/>
              <a:t>Новые практики самоорганизации / кооперации и</a:t>
            </a:r>
            <a:r>
              <a:rPr lang="en-US" dirty="0"/>
              <a:t> </a:t>
            </a:r>
            <a:r>
              <a:rPr lang="ru-RU" dirty="0"/>
              <a:t>Интернет, 2019 г. (1)</a:t>
            </a:r>
          </a:p>
        </p:txBody>
      </p:sp>
    </p:spTree>
    <p:extLst>
      <p:ext uri="{BB962C8B-B14F-4D97-AF65-F5344CB8AC3E}">
        <p14:creationId xmlns:p14="http://schemas.microsoft.com/office/powerpoint/2010/main" val="32919113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a:spcBef>
                <a:spcPct val="20000"/>
              </a:spcBef>
              <a:defRPr/>
            </a:pPr>
            <a:r>
              <a:rPr lang="ru-RU" sz="800" kern="0">
                <a:solidFill>
                  <a:srgbClr val="FFFFFF"/>
                </a:solidFill>
                <a:ea typeface="ＭＳ Ｐゴシック" charset="-128"/>
              </a:rPr>
              <a:t>Высшая школа экономики, Москва, 2011</a:t>
            </a:r>
            <a:endParaRPr kumimoji="1" lang="ru-RU" sz="800" kern="0">
              <a:solidFill>
                <a:srgbClr val="FFFFFF"/>
              </a:solidFill>
              <a:ea typeface="ＭＳ Ｐゴシック" charset="-128"/>
            </a:endParaRPr>
          </a:p>
        </p:txBody>
      </p:sp>
      <p:sp>
        <p:nvSpPr>
          <p:cNvPr id="15363" name="Rectangle 9"/>
          <p:cNvSpPr>
            <a:spLocks noChangeArrowheads="1"/>
          </p:cNvSpPr>
          <p:nvPr/>
        </p:nvSpPr>
        <p:spPr bwMode="auto">
          <a:xfrm>
            <a:off x="8824914" y="2255838"/>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4" name="Rectangle 10"/>
          <p:cNvSpPr>
            <a:spLocks noChangeArrowheads="1"/>
          </p:cNvSpPr>
          <p:nvPr/>
        </p:nvSpPr>
        <p:spPr bwMode="auto">
          <a:xfrm>
            <a:off x="8824914" y="3967163"/>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5" name="Rectangle 11"/>
          <p:cNvSpPr>
            <a:spLocks noChangeArrowheads="1"/>
          </p:cNvSpPr>
          <p:nvPr/>
        </p:nvSpPr>
        <p:spPr bwMode="auto">
          <a:xfrm>
            <a:off x="8824914" y="5591175"/>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5" name="Текст 4">
            <a:extLst>
              <a:ext uri="{FF2B5EF4-FFF2-40B4-BE49-F238E27FC236}">
                <a16:creationId xmlns:a16="http://schemas.microsoft.com/office/drawing/2014/main" id="{269C55F5-F31E-47C2-8C14-F59C0AD22154}"/>
              </a:ext>
            </a:extLst>
          </p:cNvPr>
          <p:cNvSpPr>
            <a:spLocks noGrp="1"/>
          </p:cNvSpPr>
          <p:nvPr>
            <p:ph type="body" sz="quarter" idx="11"/>
          </p:nvPr>
        </p:nvSpPr>
        <p:spPr>
          <a:xfrm>
            <a:off x="1865098" y="81907"/>
            <a:ext cx="9588716" cy="976672"/>
          </a:xfrm>
        </p:spPr>
        <p:txBody>
          <a:bodyPr/>
          <a:lstStyle/>
          <a:p>
            <a:r>
              <a:rPr lang="ru-RU" dirty="0"/>
              <a:t>Новые практики самоорганизации / кооперации</a:t>
            </a:r>
            <a:r>
              <a:rPr lang="en-US" dirty="0"/>
              <a:t> </a:t>
            </a:r>
            <a:r>
              <a:rPr lang="ru-RU" dirty="0"/>
              <a:t>и</a:t>
            </a:r>
            <a:r>
              <a:rPr lang="en-US" dirty="0"/>
              <a:t> </a:t>
            </a:r>
            <a:r>
              <a:rPr lang="ru-RU" dirty="0"/>
              <a:t>Интернет, 2019 г.   (2)</a:t>
            </a:r>
          </a:p>
        </p:txBody>
      </p:sp>
      <p:graphicFrame>
        <p:nvGraphicFramePr>
          <p:cNvPr id="4" name="Таблица 3"/>
          <p:cNvGraphicFramePr>
            <a:graphicFrameLocks noGrp="1"/>
          </p:cNvGraphicFramePr>
          <p:nvPr>
            <p:extLst>
              <p:ext uri="{D42A27DB-BD31-4B8C-83A1-F6EECF244321}">
                <p14:modId xmlns:p14="http://schemas.microsoft.com/office/powerpoint/2010/main" val="3243954159"/>
              </p:ext>
            </p:extLst>
          </p:nvPr>
        </p:nvGraphicFramePr>
        <p:xfrm>
          <a:off x="767408" y="1196752"/>
          <a:ext cx="10686405" cy="5136625"/>
        </p:xfrm>
        <a:graphic>
          <a:graphicData uri="http://schemas.openxmlformats.org/drawingml/2006/table">
            <a:tbl>
              <a:tblPr firstRow="1" firstCol="1" bandRow="1"/>
              <a:tblGrid>
                <a:gridCol w="4920021">
                  <a:extLst>
                    <a:ext uri="{9D8B030D-6E8A-4147-A177-3AD203B41FA5}">
                      <a16:colId xmlns:a16="http://schemas.microsoft.com/office/drawing/2014/main" val="20000"/>
                    </a:ext>
                  </a:extLst>
                </a:gridCol>
                <a:gridCol w="1122072">
                  <a:extLst>
                    <a:ext uri="{9D8B030D-6E8A-4147-A177-3AD203B41FA5}">
                      <a16:colId xmlns:a16="http://schemas.microsoft.com/office/drawing/2014/main" val="20001"/>
                    </a:ext>
                  </a:extLst>
                </a:gridCol>
                <a:gridCol w="1280232">
                  <a:extLst>
                    <a:ext uri="{9D8B030D-6E8A-4147-A177-3AD203B41FA5}">
                      <a16:colId xmlns:a16="http://schemas.microsoft.com/office/drawing/2014/main" val="20002"/>
                    </a:ext>
                  </a:extLst>
                </a:gridCol>
                <a:gridCol w="1280232">
                  <a:extLst>
                    <a:ext uri="{9D8B030D-6E8A-4147-A177-3AD203B41FA5}">
                      <a16:colId xmlns:a16="http://schemas.microsoft.com/office/drawing/2014/main" val="20003"/>
                    </a:ext>
                  </a:extLst>
                </a:gridCol>
                <a:gridCol w="1117797">
                  <a:extLst>
                    <a:ext uri="{9D8B030D-6E8A-4147-A177-3AD203B41FA5}">
                      <a16:colId xmlns:a16="http://schemas.microsoft.com/office/drawing/2014/main" val="20004"/>
                    </a:ext>
                  </a:extLst>
                </a:gridCol>
                <a:gridCol w="966051">
                  <a:extLst>
                    <a:ext uri="{9D8B030D-6E8A-4147-A177-3AD203B41FA5}">
                      <a16:colId xmlns:a16="http://schemas.microsoft.com/office/drawing/2014/main" val="20005"/>
                    </a:ext>
                  </a:extLst>
                </a:gridCol>
              </a:tblGrid>
              <a:tr h="1241541">
                <a:tc>
                  <a:txBody>
                    <a:bodyPr/>
                    <a:lstStyle/>
                    <a:p>
                      <a:pPr>
                        <a:lnSpc>
                          <a:spcPct val="115000"/>
                        </a:lnSpc>
                        <a:spcAft>
                          <a:spcPts val="0"/>
                        </a:spcAft>
                      </a:pPr>
                      <a:r>
                        <a:rPr lang="ru-RU" sz="1600" b="1" dirty="0">
                          <a:solidFill>
                            <a:srgbClr val="002060"/>
                          </a:solidFill>
                          <a:effectLst/>
                          <a:latin typeface="+mj-lt"/>
                          <a:ea typeface="Times New Roman"/>
                          <a:cs typeface="Times New Roman"/>
                        </a:rPr>
                        <a:t>   </a:t>
                      </a:r>
                      <a:endParaRPr lang="ru-RU" sz="16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solidFill>
                            <a:srgbClr val="002060"/>
                          </a:solidFill>
                          <a:effectLst/>
                          <a:latin typeface="+mj-lt"/>
                          <a:ea typeface="Times New Roman"/>
                          <a:cs typeface="Times New Roman"/>
                        </a:rPr>
                        <a:t>Уже </a:t>
                      </a:r>
                      <a:r>
                        <a:rPr lang="ru-RU" sz="1600" b="1" dirty="0" err="1">
                          <a:solidFill>
                            <a:srgbClr val="002060"/>
                          </a:solidFill>
                          <a:effectLst/>
                          <a:latin typeface="+mj-lt"/>
                          <a:ea typeface="Times New Roman"/>
                          <a:cs typeface="Times New Roman"/>
                        </a:rPr>
                        <a:t>участ</a:t>
                      </a:r>
                      <a:r>
                        <a:rPr lang="en-US" sz="1600" b="1" dirty="0">
                          <a:solidFill>
                            <a:srgbClr val="002060"/>
                          </a:solidFill>
                          <a:effectLst/>
                          <a:latin typeface="+mj-lt"/>
                          <a:ea typeface="Times New Roman"/>
                          <a:cs typeface="Times New Roman"/>
                        </a:rPr>
                        <a:t>-</a:t>
                      </a:r>
                      <a:r>
                        <a:rPr lang="ru-RU" sz="1600" b="1" dirty="0" err="1">
                          <a:solidFill>
                            <a:srgbClr val="002060"/>
                          </a:solidFill>
                          <a:effectLst/>
                          <a:latin typeface="+mj-lt"/>
                          <a:ea typeface="Times New Roman"/>
                          <a:cs typeface="Times New Roman"/>
                        </a:rPr>
                        <a:t>вовали</a:t>
                      </a:r>
                      <a:r>
                        <a:rPr lang="ru-RU" sz="1600" b="1" dirty="0">
                          <a:solidFill>
                            <a:srgbClr val="002060"/>
                          </a:solidFill>
                          <a:effectLst/>
                          <a:latin typeface="+mj-lt"/>
                          <a:ea typeface="Times New Roman"/>
                          <a:cs typeface="Times New Roman"/>
                        </a:rPr>
                        <a:t>, %</a:t>
                      </a:r>
                      <a:endParaRPr lang="ru-RU" sz="1600" b="1" dirty="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solidFill>
                            <a:srgbClr val="002060"/>
                          </a:solidFill>
                          <a:effectLst/>
                          <a:latin typeface="+mj-lt"/>
                          <a:ea typeface="Times New Roman"/>
                          <a:cs typeface="Times New Roman"/>
                        </a:rPr>
                        <a:t>Намерены начать/ </a:t>
                      </a:r>
                      <a:r>
                        <a:rPr lang="ru-RU" sz="1600" b="1" dirty="0" err="1">
                          <a:solidFill>
                            <a:srgbClr val="002060"/>
                          </a:solidFill>
                          <a:effectLst/>
                          <a:latin typeface="+mj-lt"/>
                          <a:ea typeface="Times New Roman"/>
                          <a:cs typeface="Times New Roman"/>
                        </a:rPr>
                        <a:t>продол</a:t>
                      </a:r>
                      <a:r>
                        <a:rPr lang="ru-RU" sz="1600" b="1" dirty="0">
                          <a:solidFill>
                            <a:srgbClr val="002060"/>
                          </a:solidFill>
                          <a:effectLst/>
                          <a:latin typeface="+mj-lt"/>
                          <a:ea typeface="Times New Roman"/>
                          <a:cs typeface="Times New Roman"/>
                        </a:rPr>
                        <a:t>-жить, %</a:t>
                      </a:r>
                      <a:endParaRPr lang="ru-RU" sz="16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solidFill>
                            <a:srgbClr val="002060"/>
                          </a:solidFill>
                          <a:effectLst/>
                          <a:latin typeface="+mj-lt"/>
                          <a:ea typeface="Times New Roman"/>
                          <a:cs typeface="Times New Roman"/>
                        </a:rPr>
                        <a:t>Не </a:t>
                      </a:r>
                      <a:r>
                        <a:rPr lang="ru-RU" sz="1600" b="1" dirty="0" err="1">
                          <a:solidFill>
                            <a:srgbClr val="002060"/>
                          </a:solidFill>
                          <a:effectLst/>
                          <a:latin typeface="+mj-lt"/>
                          <a:ea typeface="Times New Roman"/>
                          <a:cs typeface="Times New Roman"/>
                        </a:rPr>
                        <a:t>участ</a:t>
                      </a:r>
                      <a:r>
                        <a:rPr lang="ru-RU" sz="1600" b="1" dirty="0">
                          <a:solidFill>
                            <a:srgbClr val="002060"/>
                          </a:solidFill>
                          <a:effectLst/>
                          <a:latin typeface="+mj-lt"/>
                          <a:ea typeface="Times New Roman"/>
                          <a:cs typeface="Times New Roman"/>
                        </a:rPr>
                        <a:t>-</a:t>
                      </a:r>
                      <a:endParaRPr lang="ru-RU" sz="1600" b="1" dirty="0">
                        <a:solidFill>
                          <a:srgbClr val="002060"/>
                        </a:solidFill>
                        <a:effectLst/>
                        <a:latin typeface="+mj-lt"/>
                        <a:ea typeface="Calibri"/>
                        <a:cs typeface="Times New Roman"/>
                      </a:endParaRPr>
                    </a:p>
                    <a:p>
                      <a:pPr algn="ctr">
                        <a:lnSpc>
                          <a:spcPct val="100000"/>
                        </a:lnSpc>
                        <a:spcAft>
                          <a:spcPts val="0"/>
                        </a:spcAft>
                      </a:pPr>
                      <a:r>
                        <a:rPr lang="ru-RU" sz="1600" b="1" dirty="0" err="1">
                          <a:solidFill>
                            <a:srgbClr val="002060"/>
                          </a:solidFill>
                          <a:effectLst/>
                          <a:latin typeface="+mj-lt"/>
                          <a:ea typeface="Times New Roman"/>
                          <a:cs typeface="Times New Roman"/>
                        </a:rPr>
                        <a:t>вовали</a:t>
                      </a:r>
                      <a:r>
                        <a:rPr lang="ru-RU" sz="1600" b="1" dirty="0">
                          <a:solidFill>
                            <a:srgbClr val="002060"/>
                          </a:solidFill>
                          <a:effectLst/>
                          <a:latin typeface="+mj-lt"/>
                          <a:ea typeface="Times New Roman"/>
                          <a:cs typeface="Times New Roman"/>
                        </a:rPr>
                        <a:t> и </a:t>
                      </a:r>
                      <a:endParaRPr lang="ru-RU" sz="1600" b="1" dirty="0">
                        <a:solidFill>
                          <a:srgbClr val="002060"/>
                        </a:solidFill>
                        <a:effectLst/>
                        <a:latin typeface="+mj-lt"/>
                        <a:ea typeface="Calibri"/>
                        <a:cs typeface="Times New Roman"/>
                      </a:endParaRPr>
                    </a:p>
                    <a:p>
                      <a:pPr algn="ctr">
                        <a:lnSpc>
                          <a:spcPct val="100000"/>
                        </a:lnSpc>
                        <a:spcAft>
                          <a:spcPts val="0"/>
                        </a:spcAft>
                      </a:pPr>
                      <a:r>
                        <a:rPr lang="ru-RU" sz="1600" b="1" dirty="0">
                          <a:solidFill>
                            <a:srgbClr val="002060"/>
                          </a:solidFill>
                          <a:effectLst/>
                          <a:latin typeface="+mj-lt"/>
                          <a:ea typeface="Times New Roman"/>
                          <a:cs typeface="Times New Roman"/>
                        </a:rPr>
                        <a:t>не </a:t>
                      </a:r>
                      <a:r>
                        <a:rPr lang="ru-RU" sz="1600" b="1" dirty="0" err="1">
                          <a:solidFill>
                            <a:srgbClr val="002060"/>
                          </a:solidFill>
                          <a:effectLst/>
                          <a:latin typeface="+mj-lt"/>
                          <a:ea typeface="Times New Roman"/>
                          <a:cs typeface="Times New Roman"/>
                        </a:rPr>
                        <a:t>собира-ются</a:t>
                      </a:r>
                      <a:r>
                        <a:rPr lang="ru-RU" sz="1600" b="1" dirty="0">
                          <a:solidFill>
                            <a:srgbClr val="002060"/>
                          </a:solidFill>
                          <a:effectLst/>
                          <a:latin typeface="+mj-lt"/>
                          <a:ea typeface="Times New Roman"/>
                          <a:cs typeface="Times New Roman"/>
                        </a:rPr>
                        <a:t>, %</a:t>
                      </a:r>
                      <a:endParaRPr lang="ru-RU" sz="16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002060"/>
                          </a:solidFill>
                          <a:effectLst/>
                          <a:latin typeface="+mj-lt"/>
                          <a:ea typeface="Times New Roman"/>
                          <a:cs typeface="Times New Roman"/>
                        </a:rPr>
                        <a:t>k </a:t>
                      </a:r>
                      <a:r>
                        <a:rPr lang="ru-RU" sz="1600" b="1" dirty="0">
                          <a:solidFill>
                            <a:srgbClr val="002060"/>
                          </a:solidFill>
                          <a:effectLst/>
                          <a:latin typeface="+mj-lt"/>
                          <a:ea typeface="Times New Roman"/>
                          <a:cs typeface="Times New Roman"/>
                        </a:rPr>
                        <a:t>стабиль-</a:t>
                      </a:r>
                      <a:r>
                        <a:rPr lang="ru-RU" sz="1600" b="1" dirty="0" err="1">
                          <a:solidFill>
                            <a:srgbClr val="002060"/>
                          </a:solidFill>
                          <a:effectLst/>
                          <a:latin typeface="+mj-lt"/>
                          <a:ea typeface="Times New Roman"/>
                          <a:cs typeface="Times New Roman"/>
                        </a:rPr>
                        <a:t>ности</a:t>
                      </a:r>
                      <a:endParaRPr lang="ru-RU" sz="16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002060"/>
                          </a:solidFill>
                          <a:effectLst/>
                          <a:latin typeface="+mj-lt"/>
                          <a:ea typeface="Times New Roman"/>
                          <a:cs typeface="Times New Roman"/>
                        </a:rPr>
                        <a:t>k </a:t>
                      </a:r>
                      <a:endParaRPr lang="ru-RU" sz="1600" b="1" dirty="0">
                        <a:solidFill>
                          <a:srgbClr val="002060"/>
                        </a:solidFill>
                        <a:effectLst/>
                        <a:latin typeface="+mj-lt"/>
                        <a:ea typeface="Times New Roman"/>
                        <a:cs typeface="Times New Roman"/>
                      </a:endParaRPr>
                    </a:p>
                    <a:p>
                      <a:pPr algn="ctr">
                        <a:lnSpc>
                          <a:spcPct val="100000"/>
                        </a:lnSpc>
                        <a:spcAft>
                          <a:spcPts val="0"/>
                        </a:spcAft>
                      </a:pPr>
                      <a:r>
                        <a:rPr lang="ru-RU" sz="1600" b="1" dirty="0">
                          <a:solidFill>
                            <a:srgbClr val="002060"/>
                          </a:solidFill>
                          <a:effectLst/>
                          <a:latin typeface="+mj-lt"/>
                          <a:ea typeface="Times New Roman"/>
                          <a:cs typeface="Times New Roman"/>
                        </a:rPr>
                        <a:t>заме-</a:t>
                      </a:r>
                      <a:r>
                        <a:rPr lang="ru-RU" sz="1600" b="1" dirty="0" err="1">
                          <a:solidFill>
                            <a:srgbClr val="002060"/>
                          </a:solidFill>
                          <a:effectLst/>
                          <a:latin typeface="+mj-lt"/>
                          <a:ea typeface="Times New Roman"/>
                          <a:cs typeface="Times New Roman"/>
                        </a:rPr>
                        <a:t>щения</a:t>
                      </a:r>
                      <a:endParaRPr lang="ru-RU" sz="16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91101">
                <a:tc>
                  <a:txBody>
                    <a:bodyPr/>
                    <a:lstStyle/>
                    <a:p>
                      <a:pPr algn="l">
                        <a:lnSpc>
                          <a:spcPct val="100000"/>
                        </a:lnSpc>
                        <a:spcAft>
                          <a:spcPts val="0"/>
                        </a:spcAft>
                      </a:pPr>
                      <a:r>
                        <a:rPr lang="ru-RU" sz="1800" b="1" dirty="0">
                          <a:solidFill>
                            <a:srgbClr val="002060"/>
                          </a:solidFill>
                          <a:effectLst/>
                          <a:latin typeface="+mj-lt"/>
                          <a:ea typeface="Times New Roman"/>
                          <a:cs typeface="Times New Roman"/>
                        </a:rPr>
                        <a:t>Аренда у незнакомых лиц (вне организаций) каких-нибудь предметов, которые временно ими не используются (горные лыжи, камеры, палатки, лодки, свадебные платья, костюмы и пр.)</a:t>
                      </a:r>
                      <a:endParaRPr lang="ru-RU" sz="18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2</a:t>
                      </a:r>
                      <a:endParaRPr lang="ru-RU" sz="2400" dirty="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3</a:t>
                      </a:r>
                      <a:endParaRPr lang="ru-RU" sz="24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96</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0,43</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1,44</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3983">
                <a:tc>
                  <a:txBody>
                    <a:bodyPr/>
                    <a:lstStyle/>
                    <a:p>
                      <a:pPr algn="l">
                        <a:lnSpc>
                          <a:spcPct val="100000"/>
                        </a:lnSpc>
                        <a:spcAft>
                          <a:spcPts val="0"/>
                        </a:spcAft>
                      </a:pPr>
                      <a:endParaRPr lang="ru-RU" sz="1800" b="1" dirty="0">
                        <a:solidFill>
                          <a:srgbClr val="002060"/>
                        </a:solidFill>
                        <a:effectLst/>
                        <a:latin typeface="+mj-lt"/>
                        <a:ea typeface="Times New Roman"/>
                        <a:cs typeface="Times New Roman"/>
                      </a:endParaRPr>
                    </a:p>
                    <a:p>
                      <a:pPr algn="l">
                        <a:lnSpc>
                          <a:spcPct val="100000"/>
                        </a:lnSpc>
                        <a:spcAft>
                          <a:spcPts val="0"/>
                        </a:spcAft>
                      </a:pPr>
                      <a:r>
                        <a:rPr lang="ru-RU" sz="1800" b="1" dirty="0">
                          <a:solidFill>
                            <a:srgbClr val="002060"/>
                          </a:solidFill>
                          <a:effectLst/>
                          <a:latin typeface="+mj-lt"/>
                          <a:ea typeface="Times New Roman"/>
                          <a:cs typeface="Times New Roman"/>
                        </a:rPr>
                        <a:t>Передача во временное пользование (за плату) НЕ использующихся в данный момент предметов (горные лыжи, камеры, палатки, лодки, свадебные платья, костюмы и пр.) незнакомым людям с хорошей репутацией в интернет-сообществах</a:t>
                      </a:r>
                    </a:p>
                    <a:p>
                      <a:pPr algn="l">
                        <a:lnSpc>
                          <a:spcPct val="100000"/>
                        </a:lnSpc>
                        <a:spcAft>
                          <a:spcPts val="0"/>
                        </a:spcAft>
                      </a:pPr>
                      <a:endParaRPr lang="ru-RU" sz="18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b="1" dirty="0">
                        <a:solidFill>
                          <a:srgbClr val="002060"/>
                        </a:solidFill>
                        <a:effectLst/>
                        <a:latin typeface="+mj-lt"/>
                        <a:ea typeface="Times New Roman"/>
                        <a:cs typeface="Times New Roman"/>
                      </a:endParaRPr>
                    </a:p>
                    <a:p>
                      <a:pPr algn="ctr">
                        <a:lnSpc>
                          <a:spcPct val="115000"/>
                        </a:lnSpc>
                        <a:spcAft>
                          <a:spcPts val="0"/>
                        </a:spcAft>
                      </a:pPr>
                      <a:r>
                        <a:rPr lang="ru-RU" sz="2400" b="1" dirty="0">
                          <a:solidFill>
                            <a:srgbClr val="002060"/>
                          </a:solidFill>
                          <a:effectLst/>
                          <a:latin typeface="+mj-lt"/>
                          <a:ea typeface="Times New Roman"/>
                          <a:cs typeface="Times New Roman"/>
                        </a:rPr>
                        <a:t>3</a:t>
                      </a:r>
                      <a:endParaRPr lang="ru-RU" sz="2400" dirty="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b="1" dirty="0">
                        <a:solidFill>
                          <a:srgbClr val="002060"/>
                        </a:solidFill>
                        <a:effectLst/>
                        <a:latin typeface="+mj-lt"/>
                        <a:ea typeface="Times New Roman"/>
                        <a:cs typeface="Times New Roman"/>
                      </a:endParaRPr>
                    </a:p>
                    <a:p>
                      <a:pPr algn="ctr">
                        <a:lnSpc>
                          <a:spcPct val="115000"/>
                        </a:lnSpc>
                        <a:spcAft>
                          <a:spcPts val="0"/>
                        </a:spcAft>
                      </a:pPr>
                      <a:r>
                        <a:rPr lang="ru-RU" sz="2400" b="1" dirty="0">
                          <a:solidFill>
                            <a:srgbClr val="002060"/>
                          </a:solidFill>
                          <a:effectLst/>
                          <a:latin typeface="+mj-lt"/>
                          <a:ea typeface="Times New Roman"/>
                          <a:cs typeface="Times New Roman"/>
                        </a:rPr>
                        <a:t>3</a:t>
                      </a:r>
                      <a:endParaRPr lang="ru-RU" sz="24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b="1" dirty="0">
                        <a:solidFill>
                          <a:srgbClr val="002060"/>
                        </a:solidFill>
                        <a:effectLst/>
                        <a:latin typeface="+mj-lt"/>
                        <a:ea typeface="Times New Roman"/>
                        <a:cs typeface="Times New Roman"/>
                      </a:endParaRPr>
                    </a:p>
                    <a:p>
                      <a:pPr algn="ctr">
                        <a:lnSpc>
                          <a:spcPct val="115000"/>
                        </a:lnSpc>
                        <a:spcAft>
                          <a:spcPts val="0"/>
                        </a:spcAft>
                      </a:pPr>
                      <a:r>
                        <a:rPr lang="ru-RU" sz="2400" b="1" dirty="0">
                          <a:solidFill>
                            <a:srgbClr val="002060"/>
                          </a:solidFill>
                          <a:effectLst/>
                          <a:latin typeface="+mj-lt"/>
                          <a:ea typeface="Times New Roman"/>
                          <a:cs typeface="Times New Roman"/>
                        </a:rPr>
                        <a:t>95</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b="1" dirty="0">
                        <a:solidFill>
                          <a:srgbClr val="002060"/>
                        </a:solidFill>
                        <a:effectLst/>
                        <a:latin typeface="+mj-lt"/>
                        <a:ea typeface="Times New Roman"/>
                        <a:cs typeface="Times New Roman"/>
                      </a:endParaRPr>
                    </a:p>
                    <a:p>
                      <a:pPr algn="ctr">
                        <a:lnSpc>
                          <a:spcPct val="115000"/>
                        </a:lnSpc>
                        <a:spcAft>
                          <a:spcPts val="0"/>
                        </a:spcAft>
                      </a:pPr>
                      <a:r>
                        <a:rPr lang="ru-RU" sz="2400" b="1" dirty="0">
                          <a:solidFill>
                            <a:srgbClr val="002060"/>
                          </a:solidFill>
                          <a:effectLst/>
                          <a:latin typeface="+mj-lt"/>
                          <a:ea typeface="Times New Roman"/>
                          <a:cs typeface="Times New Roman"/>
                        </a:rPr>
                        <a:t>0,34</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b="1" dirty="0">
                        <a:solidFill>
                          <a:srgbClr val="002060"/>
                        </a:solidFill>
                        <a:effectLst/>
                        <a:latin typeface="+mj-lt"/>
                        <a:ea typeface="Times New Roman"/>
                        <a:cs typeface="Times New Roman"/>
                      </a:endParaRPr>
                    </a:p>
                    <a:p>
                      <a:pPr algn="ctr">
                        <a:lnSpc>
                          <a:spcPct val="115000"/>
                        </a:lnSpc>
                        <a:spcAft>
                          <a:spcPts val="0"/>
                        </a:spcAft>
                      </a:pPr>
                      <a:r>
                        <a:rPr lang="ru-RU" sz="2400" b="1" dirty="0">
                          <a:solidFill>
                            <a:srgbClr val="002060"/>
                          </a:solidFill>
                          <a:effectLst/>
                          <a:latin typeface="+mj-lt"/>
                          <a:ea typeface="Times New Roman"/>
                          <a:cs typeface="Times New Roman"/>
                        </a:rPr>
                        <a:t>1,02</a:t>
                      </a:r>
                      <a:endParaRPr lang="ru-RU" sz="2400"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961075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a:spcBef>
                <a:spcPct val="20000"/>
              </a:spcBef>
              <a:defRPr/>
            </a:pPr>
            <a:r>
              <a:rPr lang="ru-RU" sz="800" kern="0">
                <a:solidFill>
                  <a:srgbClr val="FFFFFF"/>
                </a:solidFill>
                <a:ea typeface="ＭＳ Ｐゴシック" charset="-128"/>
              </a:rPr>
              <a:t>Высшая школа экономики, Москва, 2011</a:t>
            </a:r>
            <a:endParaRPr kumimoji="1" lang="ru-RU" sz="800" kern="0">
              <a:solidFill>
                <a:srgbClr val="FFFFFF"/>
              </a:solidFill>
              <a:ea typeface="ＭＳ Ｐゴシック" charset="-128"/>
            </a:endParaRPr>
          </a:p>
        </p:txBody>
      </p:sp>
      <p:sp>
        <p:nvSpPr>
          <p:cNvPr id="15363" name="Rectangle 9"/>
          <p:cNvSpPr>
            <a:spLocks noChangeArrowheads="1"/>
          </p:cNvSpPr>
          <p:nvPr/>
        </p:nvSpPr>
        <p:spPr bwMode="auto">
          <a:xfrm>
            <a:off x="8824914" y="2255838"/>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4" name="Rectangle 10"/>
          <p:cNvSpPr>
            <a:spLocks noChangeArrowheads="1"/>
          </p:cNvSpPr>
          <p:nvPr/>
        </p:nvSpPr>
        <p:spPr bwMode="auto">
          <a:xfrm>
            <a:off x="8824914" y="3967163"/>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5" name="Rectangle 11"/>
          <p:cNvSpPr>
            <a:spLocks noChangeArrowheads="1"/>
          </p:cNvSpPr>
          <p:nvPr/>
        </p:nvSpPr>
        <p:spPr bwMode="auto">
          <a:xfrm>
            <a:off x="8824914" y="5591175"/>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5" name="Текст 4">
            <a:extLst>
              <a:ext uri="{FF2B5EF4-FFF2-40B4-BE49-F238E27FC236}">
                <a16:creationId xmlns:a16="http://schemas.microsoft.com/office/drawing/2014/main" id="{3B68F185-056E-4079-A628-195222B8282F}"/>
              </a:ext>
            </a:extLst>
          </p:cNvPr>
          <p:cNvSpPr>
            <a:spLocks noGrp="1"/>
          </p:cNvSpPr>
          <p:nvPr>
            <p:ph type="body" sz="quarter" idx="11"/>
          </p:nvPr>
        </p:nvSpPr>
        <p:spPr>
          <a:xfrm>
            <a:off x="1865098" y="81907"/>
            <a:ext cx="9588716" cy="976672"/>
          </a:xfrm>
        </p:spPr>
        <p:txBody>
          <a:bodyPr/>
          <a:lstStyle/>
          <a:p>
            <a:r>
              <a:rPr lang="ru-RU" dirty="0"/>
              <a:t>Новые практики самоорганизации / кооперации</a:t>
            </a:r>
            <a:r>
              <a:rPr lang="en-US" dirty="0"/>
              <a:t> </a:t>
            </a:r>
            <a:r>
              <a:rPr lang="ru-RU" dirty="0"/>
              <a:t>и</a:t>
            </a:r>
            <a:r>
              <a:rPr lang="en-US" dirty="0"/>
              <a:t> </a:t>
            </a:r>
            <a:r>
              <a:rPr lang="ru-RU" dirty="0"/>
              <a:t>Интернет, 2019 г.   (3)</a:t>
            </a:r>
          </a:p>
        </p:txBody>
      </p:sp>
      <p:graphicFrame>
        <p:nvGraphicFramePr>
          <p:cNvPr id="4" name="Таблица 3"/>
          <p:cNvGraphicFramePr>
            <a:graphicFrameLocks noGrp="1"/>
          </p:cNvGraphicFramePr>
          <p:nvPr>
            <p:extLst>
              <p:ext uri="{D42A27DB-BD31-4B8C-83A1-F6EECF244321}">
                <p14:modId xmlns:p14="http://schemas.microsoft.com/office/powerpoint/2010/main" val="1908658136"/>
              </p:ext>
            </p:extLst>
          </p:nvPr>
        </p:nvGraphicFramePr>
        <p:xfrm>
          <a:off x="767408" y="1196752"/>
          <a:ext cx="10686405" cy="5362791"/>
        </p:xfrm>
        <a:graphic>
          <a:graphicData uri="http://schemas.openxmlformats.org/drawingml/2006/table">
            <a:tbl>
              <a:tblPr firstRow="1" firstCol="1" bandRow="1"/>
              <a:tblGrid>
                <a:gridCol w="4920021">
                  <a:extLst>
                    <a:ext uri="{9D8B030D-6E8A-4147-A177-3AD203B41FA5}">
                      <a16:colId xmlns:a16="http://schemas.microsoft.com/office/drawing/2014/main" val="20000"/>
                    </a:ext>
                  </a:extLst>
                </a:gridCol>
                <a:gridCol w="1122072">
                  <a:extLst>
                    <a:ext uri="{9D8B030D-6E8A-4147-A177-3AD203B41FA5}">
                      <a16:colId xmlns:a16="http://schemas.microsoft.com/office/drawing/2014/main" val="20001"/>
                    </a:ext>
                  </a:extLst>
                </a:gridCol>
                <a:gridCol w="1280232">
                  <a:extLst>
                    <a:ext uri="{9D8B030D-6E8A-4147-A177-3AD203B41FA5}">
                      <a16:colId xmlns:a16="http://schemas.microsoft.com/office/drawing/2014/main" val="20002"/>
                    </a:ext>
                  </a:extLst>
                </a:gridCol>
                <a:gridCol w="1280232">
                  <a:extLst>
                    <a:ext uri="{9D8B030D-6E8A-4147-A177-3AD203B41FA5}">
                      <a16:colId xmlns:a16="http://schemas.microsoft.com/office/drawing/2014/main" val="20003"/>
                    </a:ext>
                  </a:extLst>
                </a:gridCol>
                <a:gridCol w="1117797">
                  <a:extLst>
                    <a:ext uri="{9D8B030D-6E8A-4147-A177-3AD203B41FA5}">
                      <a16:colId xmlns:a16="http://schemas.microsoft.com/office/drawing/2014/main" val="20004"/>
                    </a:ext>
                  </a:extLst>
                </a:gridCol>
                <a:gridCol w="966051">
                  <a:extLst>
                    <a:ext uri="{9D8B030D-6E8A-4147-A177-3AD203B41FA5}">
                      <a16:colId xmlns:a16="http://schemas.microsoft.com/office/drawing/2014/main" val="20005"/>
                    </a:ext>
                  </a:extLst>
                </a:gridCol>
              </a:tblGrid>
              <a:tr h="1187542">
                <a:tc>
                  <a:txBody>
                    <a:bodyPr/>
                    <a:lstStyle/>
                    <a:p>
                      <a:pPr>
                        <a:lnSpc>
                          <a:spcPct val="115000"/>
                        </a:lnSpc>
                        <a:spcAft>
                          <a:spcPts val="0"/>
                        </a:spcAft>
                      </a:pPr>
                      <a:r>
                        <a:rPr lang="ru-RU" sz="1600" b="1" dirty="0">
                          <a:solidFill>
                            <a:srgbClr val="000000"/>
                          </a:solidFill>
                          <a:effectLst/>
                          <a:latin typeface="+mj-lt"/>
                          <a:ea typeface="Times New Roman"/>
                          <a:cs typeface="Times New Roman"/>
                        </a:rPr>
                        <a:t>   </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b="1" dirty="0">
                          <a:solidFill>
                            <a:srgbClr val="002060"/>
                          </a:solidFill>
                          <a:effectLst/>
                          <a:latin typeface="+mj-lt"/>
                          <a:ea typeface="Times New Roman"/>
                          <a:cs typeface="Times New Roman"/>
                        </a:rPr>
                        <a:t>Уже </a:t>
                      </a:r>
                      <a:r>
                        <a:rPr lang="ru-RU" sz="1600" b="1" dirty="0" err="1">
                          <a:solidFill>
                            <a:srgbClr val="002060"/>
                          </a:solidFill>
                          <a:effectLst/>
                          <a:latin typeface="+mj-lt"/>
                          <a:ea typeface="Times New Roman"/>
                          <a:cs typeface="Times New Roman"/>
                        </a:rPr>
                        <a:t>участ</a:t>
                      </a:r>
                      <a:r>
                        <a:rPr lang="en-US" sz="1600" b="1" dirty="0">
                          <a:solidFill>
                            <a:srgbClr val="002060"/>
                          </a:solidFill>
                          <a:effectLst/>
                          <a:latin typeface="+mj-lt"/>
                          <a:ea typeface="Times New Roman"/>
                          <a:cs typeface="Times New Roman"/>
                        </a:rPr>
                        <a:t>-</a:t>
                      </a:r>
                      <a:r>
                        <a:rPr lang="ru-RU" sz="1600" b="1" dirty="0" err="1">
                          <a:solidFill>
                            <a:srgbClr val="002060"/>
                          </a:solidFill>
                          <a:effectLst/>
                          <a:latin typeface="+mj-lt"/>
                          <a:ea typeface="Times New Roman"/>
                          <a:cs typeface="Times New Roman"/>
                        </a:rPr>
                        <a:t>вовали</a:t>
                      </a:r>
                      <a:r>
                        <a:rPr lang="ru-RU" sz="1600" b="1" dirty="0">
                          <a:solidFill>
                            <a:srgbClr val="002060"/>
                          </a:solidFill>
                          <a:effectLst/>
                          <a:latin typeface="+mj-lt"/>
                          <a:ea typeface="Times New Roman"/>
                          <a:cs typeface="Times New Roman"/>
                        </a:rPr>
                        <a:t>, %</a:t>
                      </a:r>
                      <a:endParaRPr lang="ru-RU" sz="1600" b="1" dirty="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ru-RU" sz="1600" b="1" dirty="0">
                          <a:solidFill>
                            <a:srgbClr val="002060"/>
                          </a:solidFill>
                          <a:effectLst/>
                          <a:latin typeface="+mj-lt"/>
                          <a:ea typeface="Times New Roman"/>
                          <a:cs typeface="Times New Roman"/>
                        </a:rPr>
                        <a:t>Намерены начать/ </a:t>
                      </a:r>
                      <a:r>
                        <a:rPr lang="ru-RU" sz="1600" b="1" dirty="0" err="1">
                          <a:solidFill>
                            <a:srgbClr val="002060"/>
                          </a:solidFill>
                          <a:effectLst/>
                          <a:latin typeface="+mj-lt"/>
                          <a:ea typeface="Times New Roman"/>
                          <a:cs typeface="Times New Roman"/>
                        </a:rPr>
                        <a:t>продол</a:t>
                      </a:r>
                      <a:r>
                        <a:rPr lang="ru-RU" sz="1600" b="1" dirty="0">
                          <a:solidFill>
                            <a:srgbClr val="002060"/>
                          </a:solidFill>
                          <a:effectLst/>
                          <a:latin typeface="+mj-lt"/>
                          <a:ea typeface="Times New Roman"/>
                          <a:cs typeface="Times New Roman"/>
                        </a:rPr>
                        <a:t>-жить, %</a:t>
                      </a:r>
                      <a:endParaRPr lang="ru-RU" sz="16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ru-RU" sz="1600" b="1" dirty="0">
                          <a:solidFill>
                            <a:srgbClr val="002060"/>
                          </a:solidFill>
                          <a:effectLst/>
                          <a:latin typeface="+mj-lt"/>
                          <a:ea typeface="Times New Roman"/>
                          <a:cs typeface="Times New Roman"/>
                        </a:rPr>
                        <a:t>Не </a:t>
                      </a:r>
                      <a:r>
                        <a:rPr lang="ru-RU" sz="1600" b="1" dirty="0" err="1">
                          <a:solidFill>
                            <a:srgbClr val="002060"/>
                          </a:solidFill>
                          <a:effectLst/>
                          <a:latin typeface="+mj-lt"/>
                          <a:ea typeface="Times New Roman"/>
                          <a:cs typeface="Times New Roman"/>
                        </a:rPr>
                        <a:t>участ</a:t>
                      </a:r>
                      <a:r>
                        <a:rPr lang="ru-RU" sz="1600" b="1" dirty="0">
                          <a:solidFill>
                            <a:srgbClr val="002060"/>
                          </a:solidFill>
                          <a:effectLst/>
                          <a:latin typeface="+mj-lt"/>
                          <a:ea typeface="Times New Roman"/>
                          <a:cs typeface="Times New Roman"/>
                        </a:rPr>
                        <a:t>-</a:t>
                      </a:r>
                      <a:endParaRPr lang="ru-RU" sz="1600" b="1" dirty="0">
                        <a:solidFill>
                          <a:srgbClr val="002060"/>
                        </a:solidFill>
                        <a:effectLst/>
                        <a:latin typeface="+mj-lt"/>
                        <a:ea typeface="Calibri"/>
                        <a:cs typeface="Times New Roman"/>
                      </a:endParaRPr>
                    </a:p>
                    <a:p>
                      <a:pPr algn="just">
                        <a:lnSpc>
                          <a:spcPct val="100000"/>
                        </a:lnSpc>
                        <a:spcAft>
                          <a:spcPts val="0"/>
                        </a:spcAft>
                      </a:pPr>
                      <a:r>
                        <a:rPr lang="ru-RU" sz="1600" b="1" dirty="0" err="1">
                          <a:solidFill>
                            <a:srgbClr val="002060"/>
                          </a:solidFill>
                          <a:effectLst/>
                          <a:latin typeface="+mj-lt"/>
                          <a:ea typeface="Times New Roman"/>
                          <a:cs typeface="Times New Roman"/>
                        </a:rPr>
                        <a:t>вовали</a:t>
                      </a:r>
                      <a:r>
                        <a:rPr lang="ru-RU" sz="1600" b="1" dirty="0">
                          <a:solidFill>
                            <a:srgbClr val="002060"/>
                          </a:solidFill>
                          <a:effectLst/>
                          <a:latin typeface="+mj-lt"/>
                          <a:ea typeface="Times New Roman"/>
                          <a:cs typeface="Times New Roman"/>
                        </a:rPr>
                        <a:t> и </a:t>
                      </a:r>
                      <a:endParaRPr lang="ru-RU" sz="1600" b="1" dirty="0">
                        <a:solidFill>
                          <a:srgbClr val="002060"/>
                        </a:solidFill>
                        <a:effectLst/>
                        <a:latin typeface="+mj-lt"/>
                        <a:ea typeface="Calibri"/>
                        <a:cs typeface="Times New Roman"/>
                      </a:endParaRPr>
                    </a:p>
                    <a:p>
                      <a:pPr algn="just">
                        <a:lnSpc>
                          <a:spcPct val="100000"/>
                        </a:lnSpc>
                        <a:spcAft>
                          <a:spcPts val="0"/>
                        </a:spcAft>
                      </a:pPr>
                      <a:r>
                        <a:rPr lang="ru-RU" sz="1600" b="1" dirty="0">
                          <a:solidFill>
                            <a:srgbClr val="002060"/>
                          </a:solidFill>
                          <a:effectLst/>
                          <a:latin typeface="+mj-lt"/>
                          <a:ea typeface="Times New Roman"/>
                          <a:cs typeface="Times New Roman"/>
                        </a:rPr>
                        <a:t>не </a:t>
                      </a:r>
                      <a:r>
                        <a:rPr lang="ru-RU" sz="1600" b="1" dirty="0" err="1">
                          <a:solidFill>
                            <a:srgbClr val="002060"/>
                          </a:solidFill>
                          <a:effectLst/>
                          <a:latin typeface="+mj-lt"/>
                          <a:ea typeface="Times New Roman"/>
                          <a:cs typeface="Times New Roman"/>
                        </a:rPr>
                        <a:t>собира-ются</a:t>
                      </a:r>
                      <a:r>
                        <a:rPr lang="ru-RU" sz="1600" b="1" dirty="0">
                          <a:solidFill>
                            <a:srgbClr val="002060"/>
                          </a:solidFill>
                          <a:effectLst/>
                          <a:latin typeface="+mj-lt"/>
                          <a:ea typeface="Times New Roman"/>
                          <a:cs typeface="Times New Roman"/>
                        </a:rPr>
                        <a:t>, %</a:t>
                      </a:r>
                      <a:endParaRPr lang="ru-RU" sz="16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002060"/>
                          </a:solidFill>
                          <a:effectLst/>
                          <a:latin typeface="+mj-lt"/>
                          <a:ea typeface="Times New Roman"/>
                          <a:cs typeface="Times New Roman"/>
                        </a:rPr>
                        <a:t>k </a:t>
                      </a:r>
                      <a:r>
                        <a:rPr lang="ru-RU" sz="1600" b="1" dirty="0">
                          <a:solidFill>
                            <a:srgbClr val="002060"/>
                          </a:solidFill>
                          <a:effectLst/>
                          <a:latin typeface="+mj-lt"/>
                          <a:ea typeface="Times New Roman"/>
                          <a:cs typeface="Times New Roman"/>
                        </a:rPr>
                        <a:t>стабиль-</a:t>
                      </a:r>
                      <a:r>
                        <a:rPr lang="ru-RU" sz="1600" b="1" dirty="0" err="1">
                          <a:solidFill>
                            <a:srgbClr val="002060"/>
                          </a:solidFill>
                          <a:effectLst/>
                          <a:latin typeface="+mj-lt"/>
                          <a:ea typeface="Times New Roman"/>
                          <a:cs typeface="Times New Roman"/>
                        </a:rPr>
                        <a:t>ности</a:t>
                      </a:r>
                      <a:endParaRPr lang="ru-RU" sz="16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600" b="1" dirty="0">
                          <a:solidFill>
                            <a:srgbClr val="002060"/>
                          </a:solidFill>
                          <a:effectLst/>
                          <a:latin typeface="+mj-lt"/>
                          <a:ea typeface="Times New Roman"/>
                          <a:cs typeface="Times New Roman"/>
                        </a:rPr>
                        <a:t>k </a:t>
                      </a:r>
                      <a:endParaRPr lang="ru-RU" sz="1600" b="1" dirty="0">
                        <a:solidFill>
                          <a:srgbClr val="002060"/>
                        </a:solidFill>
                        <a:effectLst/>
                        <a:latin typeface="+mj-lt"/>
                        <a:ea typeface="Times New Roman"/>
                        <a:cs typeface="Times New Roman"/>
                      </a:endParaRPr>
                    </a:p>
                    <a:p>
                      <a:pPr algn="ctr">
                        <a:lnSpc>
                          <a:spcPct val="100000"/>
                        </a:lnSpc>
                        <a:spcAft>
                          <a:spcPts val="0"/>
                        </a:spcAft>
                      </a:pPr>
                      <a:r>
                        <a:rPr lang="ru-RU" sz="1600" b="1" dirty="0">
                          <a:solidFill>
                            <a:srgbClr val="002060"/>
                          </a:solidFill>
                          <a:effectLst/>
                          <a:latin typeface="+mj-lt"/>
                          <a:ea typeface="Times New Roman"/>
                          <a:cs typeface="Times New Roman"/>
                        </a:rPr>
                        <a:t>заме-</a:t>
                      </a:r>
                      <a:r>
                        <a:rPr lang="ru-RU" sz="1600" b="1" dirty="0" err="1">
                          <a:solidFill>
                            <a:srgbClr val="002060"/>
                          </a:solidFill>
                          <a:effectLst/>
                          <a:latin typeface="+mj-lt"/>
                          <a:ea typeface="Times New Roman"/>
                          <a:cs typeface="Times New Roman"/>
                        </a:rPr>
                        <a:t>щения</a:t>
                      </a:r>
                      <a:endParaRPr lang="ru-RU" sz="16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5504">
                <a:tc>
                  <a:txBody>
                    <a:bodyPr/>
                    <a:lstStyle/>
                    <a:p>
                      <a:pPr algn="l">
                        <a:lnSpc>
                          <a:spcPct val="100000"/>
                        </a:lnSpc>
                        <a:spcAft>
                          <a:spcPts val="0"/>
                        </a:spcAft>
                      </a:pPr>
                      <a:r>
                        <a:rPr lang="ru-RU" sz="1800" b="1" dirty="0">
                          <a:solidFill>
                            <a:srgbClr val="002060"/>
                          </a:solidFill>
                          <a:effectLst/>
                          <a:latin typeface="+mj-lt"/>
                          <a:ea typeface="Times New Roman"/>
                          <a:cs typeface="Times New Roman"/>
                        </a:rPr>
                        <a:t>Обмен жильем на несколько дней или недель при путешествиях по России или за рубеж</a:t>
                      </a:r>
                      <a:endParaRPr lang="ru-RU" sz="18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2</a:t>
                      </a:r>
                      <a:endParaRPr lang="ru-RU" sz="2400" b="1" dirty="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4</a:t>
                      </a:r>
                      <a:endParaRPr lang="ru-RU" sz="24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95</a:t>
                      </a: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Times New Roman"/>
                          <a:cs typeface="Times New Roman"/>
                        </a:rPr>
                        <a:t>0,50</a:t>
                      </a:r>
                      <a:endParaRPr lang="ru-RU" sz="2400" b="1">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Times New Roman"/>
                          <a:cs typeface="Times New Roman"/>
                        </a:rPr>
                        <a:t>3,11</a:t>
                      </a:r>
                      <a:endParaRPr lang="ru-RU" sz="2400" b="1" dirty="0">
                        <a:solidFill>
                          <a:srgbClr val="FF66CC"/>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8257">
                <a:tc>
                  <a:txBody>
                    <a:bodyPr/>
                    <a:lstStyle/>
                    <a:p>
                      <a:pPr algn="l">
                        <a:lnSpc>
                          <a:spcPct val="100000"/>
                        </a:lnSpc>
                        <a:spcAft>
                          <a:spcPts val="0"/>
                        </a:spcAft>
                      </a:pPr>
                      <a:r>
                        <a:rPr lang="ru-RU" sz="1800" b="1" dirty="0">
                          <a:solidFill>
                            <a:srgbClr val="002060"/>
                          </a:solidFill>
                          <a:effectLst/>
                          <a:latin typeface="+mj-lt"/>
                          <a:ea typeface="Times New Roman"/>
                          <a:cs typeface="Times New Roman"/>
                        </a:rPr>
                        <a:t>Поиск через Интернет попутчиков для совместного найма такси (частного водителя) для поездки на дальнее расстояние</a:t>
                      </a:r>
                      <a:endParaRPr lang="ru-RU" sz="18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8</a:t>
                      </a:r>
                      <a:endParaRPr lang="ru-RU" sz="2400" b="1" dirty="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9,5</a:t>
                      </a:r>
                      <a:endParaRPr lang="ru-RU" sz="24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87</a:t>
                      </a: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0,60</a:t>
                      </a: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1,33</a:t>
                      </a: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8093">
                <a:tc>
                  <a:txBody>
                    <a:bodyPr/>
                    <a:lstStyle/>
                    <a:p>
                      <a:pPr algn="l">
                        <a:lnSpc>
                          <a:spcPct val="100000"/>
                        </a:lnSpc>
                        <a:spcAft>
                          <a:spcPts val="0"/>
                        </a:spcAft>
                      </a:pPr>
                      <a:r>
                        <a:rPr lang="ru-RU" sz="1800" b="1" dirty="0">
                          <a:solidFill>
                            <a:srgbClr val="002060"/>
                          </a:solidFill>
                          <a:effectLst/>
                          <a:latin typeface="+mj-lt"/>
                          <a:ea typeface="Calibri"/>
                          <a:cs typeface="Times New Roman"/>
                        </a:rPr>
                        <a:t>(+ 1 практика онлайн и/или офлайн)</a:t>
                      </a: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b="1">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13761">
                <a:tc>
                  <a:txBody>
                    <a:bodyPr/>
                    <a:lstStyle/>
                    <a:p>
                      <a:pPr algn="l">
                        <a:lnSpc>
                          <a:spcPct val="100000"/>
                        </a:lnSpc>
                        <a:spcAft>
                          <a:spcPts val="0"/>
                        </a:spcAft>
                      </a:pPr>
                      <a:r>
                        <a:rPr lang="ru-RU" sz="1800" b="1" dirty="0">
                          <a:solidFill>
                            <a:srgbClr val="002060"/>
                          </a:solidFill>
                          <a:effectLst/>
                          <a:latin typeface="+mj-lt"/>
                          <a:ea typeface="Times New Roman"/>
                          <a:cs typeface="Times New Roman"/>
                        </a:rPr>
                        <a:t>Объединение с друзьями, знакомыми, соседями, чтобы купить вещи для совместного потребления (дрель и другие инструменты, палатки, лыжи, камеры, компьютеры и пр.)</a:t>
                      </a:r>
                      <a:endParaRPr lang="ru-RU" sz="18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4</a:t>
                      </a:r>
                      <a:endParaRPr lang="ru-RU" sz="2400" b="1" dirty="0">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7</a:t>
                      </a:r>
                      <a:endParaRPr lang="ru-RU" sz="24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91</a:t>
                      </a: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0,51</a:t>
                      </a: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FF66CC"/>
                          </a:solidFill>
                          <a:effectLst/>
                          <a:latin typeface="+mj-lt"/>
                          <a:ea typeface="Times New Roman"/>
                          <a:cs typeface="Times New Roman"/>
                        </a:rPr>
                        <a:t>2,43</a:t>
                      </a:r>
                      <a:endParaRPr lang="ru-RU" sz="2400" b="1" dirty="0">
                        <a:solidFill>
                          <a:srgbClr val="FF66CC"/>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6130">
                <a:tc>
                  <a:txBody>
                    <a:bodyPr/>
                    <a:lstStyle/>
                    <a:p>
                      <a:pPr algn="l">
                        <a:lnSpc>
                          <a:spcPct val="115000"/>
                        </a:lnSpc>
                        <a:spcAft>
                          <a:spcPts val="0"/>
                        </a:spcAft>
                      </a:pPr>
                      <a:r>
                        <a:rPr lang="ru-RU" sz="1800" b="1" dirty="0">
                          <a:solidFill>
                            <a:srgbClr val="002060"/>
                          </a:solidFill>
                          <a:effectLst/>
                          <a:latin typeface="+mj-lt"/>
                          <a:ea typeface="Times New Roman"/>
                          <a:cs typeface="Times New Roman"/>
                        </a:rPr>
                        <a:t>Ни в одной из перечисленных</a:t>
                      </a:r>
                      <a:endParaRPr lang="ru-RU" sz="18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Times New Roman"/>
                          <a:cs typeface="Times New Roman"/>
                        </a:rPr>
                        <a:t>63</a:t>
                      </a:r>
                      <a:endParaRPr lang="ru-RU" sz="2400" b="1">
                        <a:solidFill>
                          <a:srgbClr val="002060"/>
                        </a:solidFill>
                        <a:effectLst/>
                        <a:latin typeface="+mj-lt"/>
                        <a:ea typeface="Calibri"/>
                        <a:cs typeface="Times New Roman"/>
                      </a:endParaRPr>
                    </a:p>
                  </a:txBody>
                  <a:tcPr marL="68580" marR="6858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46,5</a:t>
                      </a:r>
                      <a:endParaRPr lang="ru-RU" sz="2400" b="1"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35</a:t>
                      </a: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70,5</a:t>
                      </a: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Times New Roman"/>
                          <a:cs typeface="Times New Roman"/>
                        </a:rPr>
                        <a:t> </a:t>
                      </a:r>
                      <a:endParaRPr lang="ru-RU" sz="2400" b="1" dirty="0">
                        <a:solidFill>
                          <a:srgbClr val="002060"/>
                        </a:solidFill>
                        <a:effectLst/>
                        <a:latin typeface="+mj-lt"/>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177733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2952750" y="428625"/>
            <a:ext cx="6645275" cy="412750"/>
          </a:xfrm>
          <a:prstGeom prst="rect">
            <a:avLst/>
          </a:prstGeom>
          <a:noFill/>
          <a:ln w="9525">
            <a:noFill/>
            <a:miter lim="800000"/>
            <a:headEnd/>
            <a:tailEnd/>
          </a:ln>
        </p:spPr>
        <p:txBody>
          <a:bodyPr anchor="ctr"/>
          <a:lstStyle/>
          <a:p>
            <a:pPr defTabSz="457200" fontAlgn="base">
              <a:spcBef>
                <a:spcPct val="0"/>
              </a:spcBef>
              <a:spcAft>
                <a:spcPct val="0"/>
              </a:spcAft>
            </a:pPr>
            <a:endParaRPr lang="en-US" sz="2400" dirty="0">
              <a:solidFill>
                <a:prstClr val="white"/>
              </a:solidFill>
              <a:latin typeface="Myriad Pro"/>
              <a:ea typeface="ＭＳ Ｐゴシック"/>
              <a:cs typeface="ＭＳ Ｐゴシック"/>
            </a:endParaRPr>
          </a:p>
        </p:txBody>
      </p:sp>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dirty="0">
                <a:solidFill>
                  <a:srgbClr val="FFFFFF"/>
                </a:solidFill>
                <a:latin typeface="Myriad Pro"/>
                <a:ea typeface="ＭＳ Ｐゴシック"/>
                <a:cs typeface="ＭＳ Ｐゴシック"/>
              </a:rPr>
              <a:t>photo</a:t>
            </a:r>
            <a:endParaRPr lang="en-US" dirty="0">
              <a:solidFill>
                <a:srgbClr val="FFFFFF"/>
              </a:solidFill>
              <a:latin typeface="Arial" charset="0"/>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defTabSz="457200" fontAlgn="base">
              <a:lnSpc>
                <a:spcPct val="130000"/>
              </a:lnSpc>
              <a:spcBef>
                <a:spcPct val="0"/>
              </a:spcBef>
              <a:spcAft>
                <a:spcPct val="0"/>
              </a:spcAft>
              <a:buFont typeface="+mj-lt"/>
              <a:buAutoNum type="arabicPeriod"/>
            </a:pPr>
            <a:endParaRPr lang="en-US" sz="1600" dirty="0">
              <a:solidFill>
                <a:srgbClr val="1C2A55"/>
              </a:solidFill>
              <a:latin typeface="Arial" charset="0"/>
              <a:ea typeface="ＭＳ Ｐゴシック" charset="-128"/>
            </a:endParaRPr>
          </a:p>
          <a:p>
            <a:pPr defTabSz="457200" fontAlgn="base">
              <a:lnSpc>
                <a:spcPct val="130000"/>
              </a:lnSpc>
              <a:spcBef>
                <a:spcPct val="0"/>
              </a:spcBef>
              <a:spcAft>
                <a:spcPct val="0"/>
              </a:spcAft>
            </a:pPr>
            <a:endParaRPr lang="en-US" sz="1600" dirty="0">
              <a:solidFill>
                <a:srgbClr val="1C2A55"/>
              </a:solidFill>
              <a:latin typeface="Arial" charset="0"/>
              <a:ea typeface="ＭＳ Ｐゴシック" charset="-128"/>
            </a:endParaRPr>
          </a:p>
        </p:txBody>
      </p:sp>
      <p:sp>
        <p:nvSpPr>
          <p:cNvPr id="88065" name="Rectangle 1"/>
          <p:cNvSpPr>
            <a:spLocks noChangeArrowheads="1"/>
          </p:cNvSpPr>
          <p:nvPr/>
        </p:nvSpPr>
        <p:spPr bwMode="auto">
          <a:xfrm>
            <a:off x="1524000" y="3898705"/>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tabLst>
                <a:tab pos="539750" algn="l"/>
              </a:tabLst>
            </a:pPr>
            <a:endParaRPr lang="ru-RU" b="1" dirty="0">
              <a:solidFill>
                <a:srgbClr val="21386F"/>
              </a:solidFill>
              <a:ea typeface="Calibri" pitchFamily="34" charset="0"/>
              <a:cs typeface="Times New Roman" pitchFamily="18" charset="0"/>
            </a:endParaRPr>
          </a:p>
          <a:p>
            <a:pPr algn="just" eaLnBrk="0" fontAlgn="base" hangingPunct="0">
              <a:spcBef>
                <a:spcPct val="0"/>
              </a:spcBef>
              <a:spcAft>
                <a:spcPct val="0"/>
              </a:spcAft>
              <a:tabLst>
                <a:tab pos="539750" algn="l"/>
              </a:tabLst>
            </a:pPr>
            <a:endParaRPr lang="ru-RU" sz="1200" b="1" dirty="0">
              <a:solidFill>
                <a:srgbClr val="21386F"/>
              </a:solidFill>
              <a:ea typeface="ＭＳ Ｐゴシック" charset="-128"/>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540359283"/>
              </p:ext>
            </p:extLst>
          </p:nvPr>
        </p:nvGraphicFramePr>
        <p:xfrm>
          <a:off x="767409" y="1380024"/>
          <a:ext cx="6736148" cy="2280753"/>
        </p:xfrm>
        <a:graphic>
          <a:graphicData uri="http://schemas.openxmlformats.org/drawingml/2006/table">
            <a:tbl>
              <a:tblPr firstRow="1" firstCol="1" bandRow="1"/>
              <a:tblGrid>
                <a:gridCol w="938206">
                  <a:extLst>
                    <a:ext uri="{9D8B030D-6E8A-4147-A177-3AD203B41FA5}">
                      <a16:colId xmlns:a16="http://schemas.microsoft.com/office/drawing/2014/main" val="20000"/>
                    </a:ext>
                  </a:extLst>
                </a:gridCol>
                <a:gridCol w="5797942">
                  <a:extLst>
                    <a:ext uri="{9D8B030D-6E8A-4147-A177-3AD203B41FA5}">
                      <a16:colId xmlns:a16="http://schemas.microsoft.com/office/drawing/2014/main" val="20001"/>
                    </a:ext>
                  </a:extLst>
                </a:gridCol>
              </a:tblGrid>
              <a:tr h="615201">
                <a:tc gridSpan="2">
                  <a:txBody>
                    <a:bodyPr/>
                    <a:lstStyle/>
                    <a:p>
                      <a:pPr>
                        <a:lnSpc>
                          <a:spcPct val="115000"/>
                        </a:lnSpc>
                        <a:spcAft>
                          <a:spcPts val="0"/>
                        </a:spcAft>
                      </a:pPr>
                      <a:r>
                        <a:rPr lang="ru-RU" sz="1800" b="1" dirty="0">
                          <a:solidFill>
                            <a:srgbClr val="002060"/>
                          </a:solidFill>
                          <a:effectLst/>
                          <a:latin typeface="+mj-lt"/>
                          <a:ea typeface="Calibri"/>
                          <a:cs typeface="Times New Roman"/>
                        </a:rPr>
                        <a:t>Экономия энергии и/или воды: главная причина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ru-RU"/>
                    </a:p>
                  </a:txBody>
                  <a:tcPr/>
                </a:tc>
                <a:extLst>
                  <a:ext uri="{0D108BD9-81ED-4DB2-BD59-A6C34878D82A}">
                    <a16:rowId xmlns:a16="http://schemas.microsoft.com/office/drawing/2014/main" val="10000"/>
                  </a:ext>
                </a:extLst>
              </a:tr>
              <a:tr h="609295">
                <a:tc>
                  <a:txBody>
                    <a:bodyPr/>
                    <a:lstStyle/>
                    <a:p>
                      <a:pPr>
                        <a:lnSpc>
                          <a:spcPct val="115000"/>
                        </a:lnSpc>
                        <a:spcAft>
                          <a:spcPts val="0"/>
                        </a:spcAft>
                      </a:pPr>
                      <a:r>
                        <a:rPr lang="ru-RU" sz="2400" b="1" dirty="0">
                          <a:solidFill>
                            <a:srgbClr val="002060"/>
                          </a:solidFill>
                          <a:effectLst/>
                          <a:latin typeface="+mj-lt"/>
                          <a:ea typeface="Calibri"/>
                          <a:cs typeface="Times New Roman"/>
                        </a:rPr>
                        <a:t>69%</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2060"/>
                          </a:solidFill>
                          <a:effectLst/>
                          <a:latin typeface="+mj-lt"/>
                          <a:ea typeface="Calibri"/>
                          <a:cs typeface="Times New Roman"/>
                        </a:rPr>
                        <a:t>Сократить коммунальные платежи</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5633">
                <a:tc>
                  <a:txBody>
                    <a:bodyPr/>
                    <a:lstStyle/>
                    <a:p>
                      <a:pPr>
                        <a:lnSpc>
                          <a:spcPct val="115000"/>
                        </a:lnSpc>
                        <a:spcAft>
                          <a:spcPts val="0"/>
                        </a:spcAft>
                      </a:pPr>
                      <a:r>
                        <a:rPr lang="ru-RU" sz="2400" b="1" dirty="0">
                          <a:solidFill>
                            <a:srgbClr val="002060"/>
                          </a:solidFill>
                          <a:effectLst/>
                          <a:latin typeface="+mj-lt"/>
                          <a:ea typeface="Calibri"/>
                          <a:cs typeface="Times New Roman"/>
                        </a:rPr>
                        <a:t>4%</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2060"/>
                          </a:solidFill>
                          <a:effectLst/>
                          <a:latin typeface="+mj-lt"/>
                          <a:ea typeface="Calibri"/>
                          <a:cs typeface="Times New Roman"/>
                        </a:rPr>
                        <a:t>Внести вклад в сбережение природы, окружающей среды</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4870">
                <a:tc>
                  <a:txBody>
                    <a:bodyPr/>
                    <a:lstStyle/>
                    <a:p>
                      <a:pPr>
                        <a:lnSpc>
                          <a:spcPct val="115000"/>
                        </a:lnSpc>
                        <a:spcAft>
                          <a:spcPts val="0"/>
                        </a:spcAft>
                      </a:pPr>
                      <a:r>
                        <a:rPr lang="ru-RU" sz="2400" b="1" dirty="0">
                          <a:solidFill>
                            <a:srgbClr val="002060"/>
                          </a:solidFill>
                          <a:effectLst/>
                          <a:latin typeface="+mj-lt"/>
                          <a:ea typeface="Calibri"/>
                          <a:cs typeface="Times New Roman"/>
                        </a:rPr>
                        <a:t>24%</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2060"/>
                          </a:solidFill>
                          <a:effectLst/>
                          <a:latin typeface="+mj-lt"/>
                          <a:ea typeface="Calibri"/>
                          <a:cs typeface="Times New Roman"/>
                        </a:rPr>
                        <a:t>И то, и другое в равной степени</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1616086886"/>
              </p:ext>
            </p:extLst>
          </p:nvPr>
        </p:nvGraphicFramePr>
        <p:xfrm>
          <a:off x="4314598" y="4005063"/>
          <a:ext cx="7139216" cy="2523744"/>
        </p:xfrm>
        <a:graphic>
          <a:graphicData uri="http://schemas.openxmlformats.org/drawingml/2006/table">
            <a:tbl>
              <a:tblPr firstRow="1" firstCol="1" bandRow="1"/>
              <a:tblGrid>
                <a:gridCol w="960253">
                  <a:extLst>
                    <a:ext uri="{9D8B030D-6E8A-4147-A177-3AD203B41FA5}">
                      <a16:colId xmlns:a16="http://schemas.microsoft.com/office/drawing/2014/main" val="20000"/>
                    </a:ext>
                  </a:extLst>
                </a:gridCol>
                <a:gridCol w="6178963">
                  <a:extLst>
                    <a:ext uri="{9D8B030D-6E8A-4147-A177-3AD203B41FA5}">
                      <a16:colId xmlns:a16="http://schemas.microsoft.com/office/drawing/2014/main" val="20001"/>
                    </a:ext>
                  </a:extLst>
                </a:gridCol>
              </a:tblGrid>
              <a:tr h="342903">
                <a:tc gridSpan="2">
                  <a:txBody>
                    <a:bodyPr/>
                    <a:lstStyle/>
                    <a:p>
                      <a:pPr>
                        <a:lnSpc>
                          <a:spcPct val="115000"/>
                        </a:lnSpc>
                        <a:spcAft>
                          <a:spcPts val="0"/>
                        </a:spcAft>
                      </a:pPr>
                      <a:r>
                        <a:rPr lang="ru-RU" sz="1800" b="1" dirty="0">
                          <a:solidFill>
                            <a:srgbClr val="002060"/>
                          </a:solidFill>
                          <a:effectLst/>
                          <a:latin typeface="+mj-lt"/>
                          <a:ea typeface="Calibri"/>
                          <a:cs typeface="Times New Roman"/>
                        </a:rPr>
                        <a:t>Отказ от покупок не особо нужных вещей, от избыточного потребления </a:t>
                      </a:r>
                      <a:r>
                        <a:rPr lang="ru-RU" sz="1800" i="1" dirty="0">
                          <a:solidFill>
                            <a:srgbClr val="002060"/>
                          </a:solidFill>
                          <a:effectLst/>
                          <a:latin typeface="+mj-lt"/>
                          <a:ea typeface="Calibri"/>
                          <a:cs typeface="Times New Roman"/>
                        </a:rPr>
                        <a:t>(не более 2-х ответов)</a:t>
                      </a:r>
                      <a:endParaRPr lang="ru-RU"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ru-RU"/>
                    </a:p>
                  </a:txBody>
                  <a:tcPr/>
                </a:tc>
                <a:extLst>
                  <a:ext uri="{0D108BD9-81ED-4DB2-BD59-A6C34878D82A}">
                    <a16:rowId xmlns:a16="http://schemas.microsoft.com/office/drawing/2014/main" val="10000"/>
                  </a:ext>
                </a:extLst>
              </a:tr>
              <a:tr h="439706">
                <a:tc>
                  <a:txBody>
                    <a:bodyPr/>
                    <a:lstStyle/>
                    <a:p>
                      <a:pPr>
                        <a:lnSpc>
                          <a:spcPct val="115000"/>
                        </a:lnSpc>
                        <a:spcAft>
                          <a:spcPts val="0"/>
                        </a:spcAft>
                      </a:pPr>
                      <a:r>
                        <a:rPr lang="ru-RU" sz="2400" b="1" dirty="0">
                          <a:solidFill>
                            <a:srgbClr val="002060"/>
                          </a:solidFill>
                          <a:effectLst/>
                          <a:latin typeface="+mj-lt"/>
                          <a:ea typeface="Calibri"/>
                          <a:cs typeface="Times New Roman"/>
                        </a:rPr>
                        <a:t>76%</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2060"/>
                          </a:solidFill>
                          <a:effectLst/>
                          <a:latin typeface="+mj-lt"/>
                          <a:ea typeface="Calibri"/>
                          <a:cs typeface="Times New Roman"/>
                        </a:rPr>
                        <a:t>Ухудшилось материальное положение, перестало хватать денег на «лишние» вещи</a:t>
                      </a:r>
                      <a:endParaRPr lang="ru-RU"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9706">
                <a:tc>
                  <a:txBody>
                    <a:bodyPr/>
                    <a:lstStyle/>
                    <a:p>
                      <a:pPr>
                        <a:lnSpc>
                          <a:spcPct val="115000"/>
                        </a:lnSpc>
                        <a:spcAft>
                          <a:spcPts val="0"/>
                        </a:spcAft>
                      </a:pPr>
                      <a:r>
                        <a:rPr lang="ru-RU" sz="2400" b="1" dirty="0">
                          <a:solidFill>
                            <a:srgbClr val="002060"/>
                          </a:solidFill>
                          <a:effectLst/>
                          <a:latin typeface="+mj-lt"/>
                          <a:ea typeface="Calibri"/>
                          <a:cs typeface="Times New Roman"/>
                        </a:rPr>
                        <a:t>14%</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2060"/>
                          </a:solidFill>
                          <a:effectLst/>
                          <a:latin typeface="+mj-lt"/>
                          <a:ea typeface="Calibri"/>
                          <a:cs typeface="Times New Roman"/>
                        </a:rPr>
                        <a:t>Хотелось меньше работать, больше времени уделять семье, любимым занятиям</a:t>
                      </a:r>
                      <a:endParaRPr lang="ru-RU"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137">
                <a:tc>
                  <a:txBody>
                    <a:bodyPr/>
                    <a:lstStyle/>
                    <a:p>
                      <a:pPr>
                        <a:lnSpc>
                          <a:spcPct val="115000"/>
                        </a:lnSpc>
                        <a:spcAft>
                          <a:spcPts val="0"/>
                        </a:spcAft>
                      </a:pPr>
                      <a:r>
                        <a:rPr lang="ru-RU" sz="2400" b="1" dirty="0">
                          <a:solidFill>
                            <a:srgbClr val="002060"/>
                          </a:solidFill>
                          <a:effectLst/>
                          <a:latin typeface="+mj-lt"/>
                          <a:ea typeface="Calibri"/>
                          <a:cs typeface="Times New Roman"/>
                        </a:rPr>
                        <a:t>16%</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dirty="0">
                          <a:solidFill>
                            <a:srgbClr val="002060"/>
                          </a:solidFill>
                          <a:effectLst/>
                          <a:latin typeface="+mj-lt"/>
                          <a:ea typeface="Calibri"/>
                          <a:cs typeface="Times New Roman"/>
                        </a:rPr>
                        <a:t>Стремлюсь вносить вклад в сбережение природы, окружающей среды </a:t>
                      </a:r>
                      <a:endParaRPr lang="ru-RU" sz="1800" dirty="0">
                        <a:effectLst/>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Текст 4">
            <a:extLst>
              <a:ext uri="{FF2B5EF4-FFF2-40B4-BE49-F238E27FC236}">
                <a16:creationId xmlns:a16="http://schemas.microsoft.com/office/drawing/2014/main" id="{E2C75EF9-198D-4E2A-8AA0-C62819CFE7CB}"/>
              </a:ext>
            </a:extLst>
          </p:cNvPr>
          <p:cNvSpPr>
            <a:spLocks noGrp="1"/>
          </p:cNvSpPr>
          <p:nvPr>
            <p:ph type="body" sz="quarter" idx="11"/>
          </p:nvPr>
        </p:nvSpPr>
        <p:spPr>
          <a:xfrm>
            <a:off x="1865098" y="297351"/>
            <a:ext cx="9588716" cy="545784"/>
          </a:xfrm>
        </p:spPr>
        <p:txBody>
          <a:bodyPr/>
          <a:lstStyle/>
          <a:p>
            <a:r>
              <a:rPr lang="ru-RU" dirty="0"/>
              <a:t>Мотивы участия в разных практиках</a:t>
            </a:r>
          </a:p>
        </p:txBody>
      </p:sp>
    </p:spTree>
    <p:extLst>
      <p:ext uri="{BB962C8B-B14F-4D97-AF65-F5344CB8AC3E}">
        <p14:creationId xmlns:p14="http://schemas.microsoft.com/office/powerpoint/2010/main" val="366471470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a:spcBef>
                <a:spcPct val="20000"/>
              </a:spcBef>
              <a:defRPr/>
            </a:pPr>
            <a:r>
              <a:rPr lang="ru-RU" sz="800" kern="0">
                <a:solidFill>
                  <a:srgbClr val="FFFFFF"/>
                </a:solidFill>
                <a:ea typeface="ＭＳ Ｐゴシック" charset="-128"/>
              </a:rPr>
              <a:t>Высшая школа экономики, Москва, 2011</a:t>
            </a:r>
            <a:endParaRPr kumimoji="1" lang="ru-RU" sz="800" kern="0">
              <a:solidFill>
                <a:srgbClr val="FFFFFF"/>
              </a:solidFill>
              <a:ea typeface="ＭＳ Ｐゴシック" charset="-128"/>
            </a:endParaRPr>
          </a:p>
        </p:txBody>
      </p:sp>
      <p:sp>
        <p:nvSpPr>
          <p:cNvPr id="15363" name="Rectangle 9"/>
          <p:cNvSpPr>
            <a:spLocks noChangeArrowheads="1"/>
          </p:cNvSpPr>
          <p:nvPr/>
        </p:nvSpPr>
        <p:spPr bwMode="auto">
          <a:xfrm>
            <a:off x="8824914" y="2255838"/>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4" name="Rectangle 10"/>
          <p:cNvSpPr>
            <a:spLocks noChangeArrowheads="1"/>
          </p:cNvSpPr>
          <p:nvPr/>
        </p:nvSpPr>
        <p:spPr bwMode="auto">
          <a:xfrm>
            <a:off x="8824914" y="3967163"/>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5" name="Rectangle 11"/>
          <p:cNvSpPr>
            <a:spLocks noChangeArrowheads="1"/>
          </p:cNvSpPr>
          <p:nvPr/>
        </p:nvSpPr>
        <p:spPr bwMode="auto">
          <a:xfrm>
            <a:off x="8824914" y="5591175"/>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053328714"/>
              </p:ext>
            </p:extLst>
          </p:nvPr>
        </p:nvGraphicFramePr>
        <p:xfrm>
          <a:off x="24209" y="0"/>
          <a:ext cx="12186555" cy="6857997"/>
        </p:xfrm>
        <a:graphic>
          <a:graphicData uri="http://schemas.openxmlformats.org/drawingml/2006/table">
            <a:tbl>
              <a:tblPr firstRow="1" firstCol="1" bandRow="1"/>
              <a:tblGrid>
                <a:gridCol w="5853905">
                  <a:extLst>
                    <a:ext uri="{9D8B030D-6E8A-4147-A177-3AD203B41FA5}">
                      <a16:colId xmlns:a16="http://schemas.microsoft.com/office/drawing/2014/main" val="20000"/>
                    </a:ext>
                  </a:extLst>
                </a:gridCol>
                <a:gridCol w="1504703">
                  <a:extLst>
                    <a:ext uri="{9D8B030D-6E8A-4147-A177-3AD203B41FA5}">
                      <a16:colId xmlns:a16="http://schemas.microsoft.com/office/drawing/2014/main" val="20001"/>
                    </a:ext>
                  </a:extLst>
                </a:gridCol>
                <a:gridCol w="1504703">
                  <a:extLst>
                    <a:ext uri="{9D8B030D-6E8A-4147-A177-3AD203B41FA5}">
                      <a16:colId xmlns:a16="http://schemas.microsoft.com/office/drawing/2014/main" val="20002"/>
                    </a:ext>
                  </a:extLst>
                </a:gridCol>
                <a:gridCol w="1598747">
                  <a:extLst>
                    <a:ext uri="{9D8B030D-6E8A-4147-A177-3AD203B41FA5}">
                      <a16:colId xmlns:a16="http://schemas.microsoft.com/office/drawing/2014/main" val="20003"/>
                    </a:ext>
                  </a:extLst>
                </a:gridCol>
                <a:gridCol w="1724497">
                  <a:extLst>
                    <a:ext uri="{9D8B030D-6E8A-4147-A177-3AD203B41FA5}">
                      <a16:colId xmlns:a16="http://schemas.microsoft.com/office/drawing/2014/main" val="20004"/>
                    </a:ext>
                  </a:extLst>
                </a:gridCol>
              </a:tblGrid>
              <a:tr h="479624">
                <a:tc gridSpan="5">
                  <a:txBody>
                    <a:bodyPr/>
                    <a:lstStyle/>
                    <a:p>
                      <a:pPr marL="0" marR="0" lvl="0" indent="0" algn="ctr" defTabSz="410751" rtl="0" eaLnBrk="1" fontAlgn="auto" latinLnBrk="0" hangingPunct="1">
                        <a:lnSpc>
                          <a:spcPct val="115000"/>
                        </a:lnSpc>
                        <a:spcBef>
                          <a:spcPts val="0"/>
                        </a:spcBef>
                        <a:spcAft>
                          <a:spcPts val="0"/>
                        </a:spcAft>
                        <a:buClrTx/>
                        <a:buSzTx/>
                        <a:buFontTx/>
                        <a:buNone/>
                        <a:tabLst/>
                        <a:defRPr/>
                      </a:pPr>
                      <a:r>
                        <a:rPr lang="ru-RU" sz="2000" b="1" dirty="0">
                          <a:solidFill>
                            <a:schemeClr val="bg1"/>
                          </a:solidFill>
                          <a:latin typeface="+mj-lt"/>
                        </a:rPr>
                        <a:t>Мотивы участия или готовности начать участие в РСБО</a:t>
                      </a:r>
                      <a:r>
                        <a:rPr lang="ru-RU" sz="1800" b="1" dirty="0">
                          <a:solidFill>
                            <a:schemeClr val="bg1"/>
                          </a:solidFill>
                          <a:latin typeface="+mj-lt"/>
                        </a:rPr>
                        <a:t>, </a:t>
                      </a:r>
                      <a:r>
                        <a:rPr lang="ru-RU" sz="1200" i="1" dirty="0">
                          <a:solidFill>
                            <a:schemeClr val="bg1"/>
                          </a:solidFill>
                          <a:latin typeface="+mj-lt"/>
                        </a:rPr>
                        <a:t>% по столбцу</a:t>
                      </a:r>
                      <a:endParaRPr lang="ru-RU" sz="1200" dirty="0">
                        <a:solidFill>
                          <a:schemeClr val="bg1"/>
                        </a:solidFill>
                        <a:latin typeface="+mj-l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hMerge="1">
                  <a:txBody>
                    <a:bodyPr/>
                    <a:lstStyle/>
                    <a:p>
                      <a:pPr algn="just">
                        <a:lnSpc>
                          <a:spcPct val="115000"/>
                        </a:lnSpc>
                        <a:spcAft>
                          <a:spcPts val="0"/>
                        </a:spcAft>
                      </a:pPr>
                      <a:endParaRPr lang="ru-RU" sz="16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hMerge="1">
                  <a:txBody>
                    <a:bodyPr/>
                    <a:lstStyle/>
                    <a:p>
                      <a:pPr algn="just">
                        <a:lnSpc>
                          <a:spcPct val="100000"/>
                        </a:lnSpc>
                        <a:spcAft>
                          <a:spcPts val="0"/>
                        </a:spcAft>
                      </a:pPr>
                      <a:endParaRPr lang="ru-RU" sz="16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hMerge="1">
                  <a:txBody>
                    <a:bodyPr/>
                    <a:lstStyle/>
                    <a:p>
                      <a:pPr algn="just">
                        <a:lnSpc>
                          <a:spcPct val="100000"/>
                        </a:lnSpc>
                        <a:spcAft>
                          <a:spcPts val="0"/>
                        </a:spcAft>
                      </a:pPr>
                      <a:endParaRPr lang="ru-RU" sz="16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hMerge="1">
                  <a:txBody>
                    <a:bodyPr/>
                    <a:lstStyle/>
                    <a:p>
                      <a:pPr algn="just">
                        <a:lnSpc>
                          <a:spcPct val="100000"/>
                        </a:lnSpc>
                        <a:spcAft>
                          <a:spcPts val="0"/>
                        </a:spcAft>
                      </a:pPr>
                      <a:endParaRPr lang="ru-RU" sz="1600"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extLst>
                  <a:ext uri="{0D108BD9-81ED-4DB2-BD59-A6C34878D82A}">
                    <a16:rowId xmlns:a16="http://schemas.microsoft.com/office/drawing/2014/main" val="3848533648"/>
                  </a:ext>
                </a:extLst>
              </a:tr>
              <a:tr h="592793">
                <a:tc>
                  <a:txBody>
                    <a:bodyPr/>
                    <a:lstStyle/>
                    <a:p>
                      <a:pPr algn="ctr">
                        <a:lnSpc>
                          <a:spcPct val="115000"/>
                        </a:lnSpc>
                        <a:spcAft>
                          <a:spcPts val="0"/>
                        </a:spcAft>
                      </a:pPr>
                      <a:r>
                        <a:rPr lang="ru-RU" sz="1600" b="1" dirty="0">
                          <a:solidFill>
                            <a:schemeClr val="bg1"/>
                          </a:solidFill>
                          <a:effectLst/>
                          <a:latin typeface="+mj-lt"/>
                          <a:ea typeface="Calibri"/>
                          <a:cs typeface="Times New Roman"/>
                        </a:rPr>
                        <a:t> </a:t>
                      </a:r>
                      <a:endParaRPr lang="ru-RU" sz="1600" dirty="0">
                        <a:solidFill>
                          <a:schemeClr val="bg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600" b="1" dirty="0">
                          <a:solidFill>
                            <a:schemeClr val="bg1"/>
                          </a:solidFill>
                          <a:effectLst/>
                          <a:latin typeface="+mj-lt"/>
                          <a:ea typeface="Calibri"/>
                          <a:cs typeface="Times New Roman"/>
                        </a:rPr>
                        <a:t>Реальные </a:t>
                      </a:r>
                      <a:endParaRPr lang="ru-RU" sz="1600" dirty="0">
                        <a:solidFill>
                          <a:schemeClr val="bg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00000"/>
                        </a:lnSpc>
                        <a:spcAft>
                          <a:spcPts val="0"/>
                        </a:spcAft>
                      </a:pPr>
                      <a:r>
                        <a:rPr lang="ru-RU" sz="1600" b="1" dirty="0" err="1">
                          <a:solidFill>
                            <a:schemeClr val="bg1"/>
                          </a:solidFill>
                          <a:effectLst/>
                          <a:latin typeface="+mj-lt"/>
                          <a:ea typeface="Calibri"/>
                          <a:cs typeface="Times New Roman"/>
                        </a:rPr>
                        <a:t>Потенци</a:t>
                      </a:r>
                      <a:r>
                        <a:rPr lang="ru-RU" sz="1600" b="1" dirty="0">
                          <a:solidFill>
                            <a:schemeClr val="bg1"/>
                          </a:solidFill>
                          <a:effectLst/>
                          <a:latin typeface="+mj-lt"/>
                          <a:ea typeface="Calibri"/>
                          <a:cs typeface="Times New Roman"/>
                        </a:rPr>
                        <a:t>-</a:t>
                      </a:r>
                      <a:endParaRPr lang="ru-RU" sz="1600" dirty="0">
                        <a:solidFill>
                          <a:schemeClr val="bg1"/>
                        </a:solidFill>
                        <a:effectLst/>
                        <a:latin typeface="+mj-lt"/>
                        <a:ea typeface="Calibri"/>
                        <a:cs typeface="Times New Roman"/>
                      </a:endParaRPr>
                    </a:p>
                    <a:p>
                      <a:pPr algn="ctr">
                        <a:lnSpc>
                          <a:spcPct val="100000"/>
                        </a:lnSpc>
                        <a:spcAft>
                          <a:spcPts val="0"/>
                        </a:spcAft>
                      </a:pPr>
                      <a:r>
                        <a:rPr lang="ru-RU" sz="1600" b="1" dirty="0" err="1">
                          <a:solidFill>
                            <a:schemeClr val="bg1"/>
                          </a:solidFill>
                          <a:effectLst/>
                          <a:latin typeface="+mj-lt"/>
                          <a:ea typeface="Calibri"/>
                          <a:cs typeface="Times New Roman"/>
                        </a:rPr>
                        <a:t>альные</a:t>
                      </a:r>
                      <a:r>
                        <a:rPr lang="ru-RU" sz="1600" b="1" dirty="0">
                          <a:solidFill>
                            <a:schemeClr val="bg1"/>
                          </a:solidFill>
                          <a:effectLst/>
                          <a:latin typeface="+mj-lt"/>
                          <a:ea typeface="Calibri"/>
                          <a:cs typeface="Times New Roman"/>
                        </a:rPr>
                        <a:t> </a:t>
                      </a:r>
                      <a:endParaRPr lang="ru-RU" sz="1600" dirty="0">
                        <a:solidFill>
                          <a:schemeClr val="bg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00000"/>
                        </a:lnSpc>
                        <a:spcAft>
                          <a:spcPts val="0"/>
                        </a:spcAft>
                      </a:pPr>
                      <a:r>
                        <a:rPr lang="ru-RU" sz="1600" b="1" dirty="0" err="1">
                          <a:solidFill>
                            <a:schemeClr val="bg1"/>
                          </a:solidFill>
                          <a:effectLst/>
                          <a:latin typeface="+mj-lt"/>
                          <a:ea typeface="Calibri"/>
                          <a:cs typeface="Times New Roman"/>
                        </a:rPr>
                        <a:t>Индиффе</a:t>
                      </a:r>
                      <a:r>
                        <a:rPr lang="ru-RU" sz="1600" b="1" dirty="0">
                          <a:solidFill>
                            <a:schemeClr val="bg1"/>
                          </a:solidFill>
                          <a:effectLst/>
                          <a:latin typeface="+mj-lt"/>
                          <a:ea typeface="Calibri"/>
                          <a:cs typeface="Times New Roman"/>
                        </a:rPr>
                        <a:t>-</a:t>
                      </a:r>
                      <a:endParaRPr lang="ru-RU" sz="1600" dirty="0">
                        <a:solidFill>
                          <a:schemeClr val="bg1"/>
                        </a:solidFill>
                        <a:effectLst/>
                        <a:latin typeface="+mj-lt"/>
                        <a:ea typeface="Calibri"/>
                        <a:cs typeface="Times New Roman"/>
                      </a:endParaRPr>
                    </a:p>
                    <a:p>
                      <a:pPr algn="ctr">
                        <a:lnSpc>
                          <a:spcPct val="100000"/>
                        </a:lnSpc>
                        <a:spcAft>
                          <a:spcPts val="0"/>
                        </a:spcAft>
                      </a:pPr>
                      <a:r>
                        <a:rPr lang="ru-RU" sz="1600" b="1" dirty="0">
                          <a:solidFill>
                            <a:schemeClr val="bg1"/>
                          </a:solidFill>
                          <a:effectLst/>
                          <a:latin typeface="+mj-lt"/>
                          <a:ea typeface="Calibri"/>
                          <a:cs typeface="Times New Roman"/>
                        </a:rPr>
                        <a:t>рентные</a:t>
                      </a:r>
                      <a:endParaRPr lang="ru-RU" sz="1600" dirty="0">
                        <a:solidFill>
                          <a:schemeClr val="bg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00000"/>
                        </a:lnSpc>
                        <a:spcAft>
                          <a:spcPts val="0"/>
                        </a:spcAft>
                      </a:pPr>
                      <a:r>
                        <a:rPr lang="ru-RU" sz="1600" b="1" dirty="0">
                          <a:solidFill>
                            <a:schemeClr val="bg1"/>
                          </a:solidFill>
                          <a:effectLst/>
                          <a:latin typeface="+mj-lt"/>
                          <a:ea typeface="Calibri"/>
                          <a:cs typeface="Times New Roman"/>
                        </a:rPr>
                        <a:t>Всего</a:t>
                      </a:r>
                      <a:endParaRPr lang="ru-RU" sz="1600" dirty="0">
                        <a:solidFill>
                          <a:schemeClr val="bg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extLst>
                  <a:ext uri="{0D108BD9-81ED-4DB2-BD59-A6C34878D82A}">
                    <a16:rowId xmlns:a16="http://schemas.microsoft.com/office/drawing/2014/main" val="10000"/>
                  </a:ext>
                </a:extLst>
              </a:tr>
              <a:tr h="540271">
                <a:tc>
                  <a:txBody>
                    <a:bodyPr/>
                    <a:lstStyle/>
                    <a:p>
                      <a:pPr algn="l">
                        <a:lnSpc>
                          <a:spcPct val="100000"/>
                        </a:lnSpc>
                        <a:spcAft>
                          <a:spcPts val="0"/>
                        </a:spcAft>
                      </a:pPr>
                      <a:r>
                        <a:rPr lang="ru-RU" sz="1600" b="1" dirty="0">
                          <a:solidFill>
                            <a:srgbClr val="002060"/>
                          </a:solidFill>
                          <a:effectLst/>
                          <a:latin typeface="+mj-lt"/>
                          <a:ea typeface="Calibri"/>
                          <a:cs typeface="Times New Roman"/>
                        </a:rPr>
                        <a:t>1. Хочу ощущать себя ответственным человеком за состояние окружающей среды</a:t>
                      </a:r>
                      <a:endParaRPr lang="ru-RU" sz="16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47</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35</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21.5</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27</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33137">
                <a:tc>
                  <a:txBody>
                    <a:bodyPr/>
                    <a:lstStyle/>
                    <a:p>
                      <a:pPr algn="l">
                        <a:lnSpc>
                          <a:spcPct val="100000"/>
                        </a:lnSpc>
                        <a:spcAft>
                          <a:spcPts val="0"/>
                        </a:spcAft>
                      </a:pPr>
                      <a:r>
                        <a:rPr lang="ru-RU" sz="1600" b="1" dirty="0">
                          <a:solidFill>
                            <a:srgbClr val="002060"/>
                          </a:solidFill>
                          <a:effectLst/>
                          <a:latin typeface="+mj-lt"/>
                          <a:ea typeface="Calibri"/>
                          <a:cs typeface="Times New Roman"/>
                        </a:rPr>
                        <a:t>2. Хочу вносить вклад в улучшение экологии, благополучие нынешних и будущих поколений</a:t>
                      </a:r>
                      <a:endParaRPr lang="ru-RU" sz="16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36</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29</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21</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24</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33137">
                <a:tc>
                  <a:txBody>
                    <a:bodyPr/>
                    <a:lstStyle/>
                    <a:p>
                      <a:pPr algn="l">
                        <a:lnSpc>
                          <a:spcPct val="100000"/>
                        </a:lnSpc>
                        <a:spcAft>
                          <a:spcPts val="0"/>
                        </a:spcAft>
                      </a:pPr>
                      <a:r>
                        <a:rPr lang="ru-RU" sz="1600" b="1" dirty="0">
                          <a:solidFill>
                            <a:srgbClr val="002060"/>
                          </a:solidFill>
                          <a:effectLst/>
                          <a:latin typeface="+mj-lt"/>
                          <a:ea typeface="Calibri"/>
                          <a:cs typeface="Times New Roman"/>
                        </a:rPr>
                        <a:t>3. Считаю, что это экономически выгодно для общества в целом</a:t>
                      </a:r>
                      <a:endParaRPr lang="ru-RU" sz="16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29</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31</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19</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23</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33137">
                <a:tc>
                  <a:txBody>
                    <a:bodyPr/>
                    <a:lstStyle/>
                    <a:p>
                      <a:pPr algn="l">
                        <a:lnSpc>
                          <a:spcPct val="100000"/>
                        </a:lnSpc>
                        <a:spcAft>
                          <a:spcPts val="0"/>
                        </a:spcAft>
                      </a:pPr>
                      <a:r>
                        <a:rPr lang="ru-RU" sz="1600" b="1" dirty="0">
                          <a:solidFill>
                            <a:srgbClr val="002060"/>
                          </a:solidFill>
                          <a:effectLst/>
                          <a:latin typeface="+mj-lt"/>
                          <a:ea typeface="Calibri"/>
                          <a:cs typeface="Times New Roman"/>
                        </a:rPr>
                        <a:t>4. Стараюсь делать то, что, по моему мнению, должны делать все</a:t>
                      </a:r>
                      <a:endParaRPr lang="ru-RU" sz="16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37</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22</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18</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21</a:t>
                      </a:r>
                      <a:endParaRPr lang="ru-RU" sz="2000" dirty="0">
                        <a:solidFill>
                          <a:srgbClr val="002060"/>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58896">
                <a:tc>
                  <a:txBody>
                    <a:bodyPr/>
                    <a:lstStyle/>
                    <a:p>
                      <a:pPr>
                        <a:lnSpc>
                          <a:spcPct val="115000"/>
                        </a:lnSpc>
                        <a:spcAft>
                          <a:spcPts val="0"/>
                        </a:spcAft>
                      </a:pPr>
                      <a:r>
                        <a:rPr lang="ru-RU" sz="1600" b="1" dirty="0">
                          <a:solidFill>
                            <a:srgbClr val="002060"/>
                          </a:solidFill>
                          <a:effectLst/>
                          <a:latin typeface="+mj-lt"/>
                          <a:ea typeface="Calibri"/>
                          <a:cs typeface="Times New Roman"/>
                        </a:rPr>
                        <a:t>Итого – хотя бы один пункт из </a:t>
                      </a:r>
                      <a:r>
                        <a:rPr lang="ru-RU" sz="1600" b="1" dirty="0" err="1">
                          <a:solidFill>
                            <a:srgbClr val="002060"/>
                          </a:solidFill>
                          <a:effectLst/>
                          <a:latin typeface="+mj-lt"/>
                          <a:ea typeface="Calibri"/>
                          <a:cs typeface="Times New Roman"/>
                        </a:rPr>
                        <a:t>пп</a:t>
                      </a:r>
                      <a:r>
                        <a:rPr lang="ru-RU" sz="1600" b="1" dirty="0">
                          <a:solidFill>
                            <a:srgbClr val="002060"/>
                          </a:solidFill>
                          <a:effectLst/>
                          <a:latin typeface="+mj-lt"/>
                          <a:ea typeface="Calibri"/>
                          <a:cs typeface="Times New Roman"/>
                        </a:rPr>
                        <a:t>. 1-4</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2000" b="1" dirty="0">
                          <a:solidFill>
                            <a:srgbClr val="FF66CC"/>
                          </a:solidFill>
                          <a:effectLst/>
                          <a:latin typeface="+mj-lt"/>
                          <a:ea typeface="Calibri"/>
                          <a:cs typeface="Times New Roman"/>
                        </a:rPr>
                        <a:t>88</a:t>
                      </a:r>
                      <a:endParaRPr lang="ru-RU" sz="20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80</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60</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67</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533137">
                <a:tc>
                  <a:txBody>
                    <a:bodyPr/>
                    <a:lstStyle/>
                    <a:p>
                      <a:pPr algn="l">
                        <a:lnSpc>
                          <a:spcPct val="100000"/>
                        </a:lnSpc>
                        <a:spcAft>
                          <a:spcPts val="0"/>
                        </a:spcAft>
                      </a:pPr>
                      <a:r>
                        <a:rPr lang="ru-RU" sz="1600" b="1" dirty="0">
                          <a:solidFill>
                            <a:srgbClr val="002060"/>
                          </a:solidFill>
                          <a:effectLst/>
                          <a:latin typeface="+mj-lt"/>
                          <a:ea typeface="Calibri"/>
                          <a:cs typeface="Times New Roman"/>
                        </a:rPr>
                        <a:t>5. Верю, что мои усилия не напрасны, и я могу влиять на решение важной проблемы</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20</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2000" b="1" dirty="0">
                          <a:solidFill>
                            <a:srgbClr val="FF66CC"/>
                          </a:solidFill>
                          <a:effectLst/>
                          <a:latin typeface="+mj-lt"/>
                          <a:ea typeface="Calibri"/>
                          <a:cs typeface="Times New Roman"/>
                        </a:rPr>
                        <a:t>34</a:t>
                      </a:r>
                      <a:endParaRPr lang="ru-RU" sz="20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17</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21</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490701">
                <a:tc>
                  <a:txBody>
                    <a:bodyPr/>
                    <a:lstStyle/>
                    <a:p>
                      <a:pPr algn="l">
                        <a:lnSpc>
                          <a:spcPct val="100000"/>
                        </a:lnSpc>
                        <a:spcAft>
                          <a:spcPts val="0"/>
                        </a:spcAft>
                      </a:pPr>
                      <a:r>
                        <a:rPr lang="ru-RU" sz="1600" b="1" dirty="0">
                          <a:solidFill>
                            <a:srgbClr val="002060"/>
                          </a:solidFill>
                          <a:effectLst/>
                          <a:latin typeface="+mj-lt"/>
                          <a:ea typeface="Calibri"/>
                          <a:cs typeface="Times New Roman"/>
                        </a:rPr>
                        <a:t>6. Это экономически выгодно лично для меня (моей семьи)</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10</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9</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8</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8</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33137">
                <a:tc>
                  <a:txBody>
                    <a:bodyPr/>
                    <a:lstStyle/>
                    <a:p>
                      <a:pPr algn="l">
                        <a:lnSpc>
                          <a:spcPct val="100000"/>
                        </a:lnSpc>
                        <a:spcAft>
                          <a:spcPts val="0"/>
                        </a:spcAft>
                      </a:pPr>
                      <a:r>
                        <a:rPr lang="ru-RU" sz="1600" b="1" dirty="0">
                          <a:solidFill>
                            <a:srgbClr val="002060"/>
                          </a:solidFill>
                          <a:effectLst/>
                          <a:latin typeface="+mj-lt"/>
                          <a:ea typeface="Calibri"/>
                          <a:cs typeface="Times New Roman"/>
                        </a:rPr>
                        <a:t>7. Хочу создать у людей впечатление о себе как об ответственном человеке</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4</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4</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4</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4</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58896">
                <a:tc>
                  <a:txBody>
                    <a:bodyPr/>
                    <a:lstStyle/>
                    <a:p>
                      <a:pPr>
                        <a:lnSpc>
                          <a:spcPct val="100000"/>
                        </a:lnSpc>
                        <a:spcAft>
                          <a:spcPts val="0"/>
                        </a:spcAft>
                      </a:pPr>
                      <a:r>
                        <a:rPr lang="ru-RU" sz="1600" b="1" dirty="0">
                          <a:solidFill>
                            <a:srgbClr val="002060"/>
                          </a:solidFill>
                          <a:effectLst/>
                          <a:latin typeface="+mj-lt"/>
                          <a:ea typeface="Calibri"/>
                          <a:cs typeface="Times New Roman"/>
                        </a:rPr>
                        <a:t>Итого – хотя бы один пункт из </a:t>
                      </a:r>
                      <a:r>
                        <a:rPr lang="ru-RU" sz="1600" b="1" dirty="0" err="1">
                          <a:solidFill>
                            <a:srgbClr val="002060"/>
                          </a:solidFill>
                          <a:effectLst/>
                          <a:latin typeface="+mj-lt"/>
                          <a:ea typeface="Calibri"/>
                          <a:cs typeface="Times New Roman"/>
                        </a:rPr>
                        <a:t>пп</a:t>
                      </a:r>
                      <a:r>
                        <a:rPr lang="ru-RU" sz="1600" b="1" dirty="0">
                          <a:solidFill>
                            <a:srgbClr val="002060"/>
                          </a:solidFill>
                          <a:effectLst/>
                          <a:latin typeface="+mj-lt"/>
                          <a:ea typeface="Calibri"/>
                          <a:cs typeface="Times New Roman"/>
                        </a:rPr>
                        <a:t>. 6, 7 </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2000" b="1" dirty="0">
                          <a:solidFill>
                            <a:srgbClr val="FF66CC"/>
                          </a:solidFill>
                          <a:effectLst/>
                          <a:latin typeface="+mj-lt"/>
                          <a:ea typeface="Calibri"/>
                          <a:cs typeface="Times New Roman"/>
                        </a:rPr>
                        <a:t>14</a:t>
                      </a:r>
                      <a:endParaRPr lang="ru-RU" sz="20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11.5</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10.5</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11</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724806">
                <a:tc>
                  <a:txBody>
                    <a:bodyPr/>
                    <a:lstStyle/>
                    <a:p>
                      <a:pPr algn="l">
                        <a:lnSpc>
                          <a:spcPct val="100000"/>
                        </a:lnSpc>
                        <a:spcAft>
                          <a:spcPts val="0"/>
                        </a:spcAft>
                      </a:pPr>
                      <a:r>
                        <a:rPr lang="ru-RU" sz="1600" b="1" dirty="0">
                          <a:solidFill>
                            <a:srgbClr val="002060"/>
                          </a:solidFill>
                          <a:effectLst/>
                          <a:latin typeface="+mj-lt"/>
                          <a:ea typeface="Calibri"/>
                          <a:cs typeface="Times New Roman"/>
                        </a:rPr>
                        <a:t>8. Получаю от этих действий особое удовлетворение, мне приятна причастность к этому делу</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9</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8</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5</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6</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46325">
                <a:tc>
                  <a:txBody>
                    <a:bodyPr/>
                    <a:lstStyle/>
                    <a:p>
                      <a:pPr algn="l">
                        <a:lnSpc>
                          <a:spcPct val="100000"/>
                        </a:lnSpc>
                        <a:spcAft>
                          <a:spcPts val="0"/>
                        </a:spcAft>
                      </a:pPr>
                      <a:r>
                        <a:rPr lang="ru-RU" sz="1600" b="1" dirty="0">
                          <a:solidFill>
                            <a:srgbClr val="002060"/>
                          </a:solidFill>
                          <a:effectLst/>
                          <a:latin typeface="+mj-lt"/>
                          <a:ea typeface="Calibri"/>
                          <a:cs typeface="Times New Roman"/>
                        </a:rPr>
                        <a:t>9. Не участвую и/или не собираюсь участвовать в раздельном сборе мусора</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4.5</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FF66CC"/>
                          </a:solidFill>
                          <a:effectLst/>
                          <a:latin typeface="+mj-lt"/>
                          <a:ea typeface="Calibri"/>
                          <a:cs typeface="Times New Roman"/>
                        </a:rPr>
                        <a:t>23</a:t>
                      </a:r>
                      <a:endParaRPr lang="ru-RU" sz="20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17</a:t>
                      </a:r>
                      <a:endParaRPr lang="ru-RU" sz="20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0675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a:spcBef>
                <a:spcPct val="20000"/>
              </a:spcBef>
              <a:defRPr/>
            </a:pPr>
            <a:r>
              <a:rPr lang="ru-RU" sz="800" kern="0">
                <a:solidFill>
                  <a:srgbClr val="FFFFFF"/>
                </a:solidFill>
                <a:ea typeface="ＭＳ Ｐゴシック" charset="-128"/>
              </a:rPr>
              <a:t>Высшая школа экономики, Москва, 2011</a:t>
            </a:r>
            <a:endParaRPr kumimoji="1" lang="ru-RU" sz="800" kern="0">
              <a:solidFill>
                <a:srgbClr val="FFFFFF"/>
              </a:solidFill>
              <a:ea typeface="ＭＳ Ｐゴシック" charset="-128"/>
            </a:endParaRPr>
          </a:p>
        </p:txBody>
      </p:sp>
      <p:sp>
        <p:nvSpPr>
          <p:cNvPr id="15363" name="Rectangle 9"/>
          <p:cNvSpPr>
            <a:spLocks noChangeArrowheads="1"/>
          </p:cNvSpPr>
          <p:nvPr/>
        </p:nvSpPr>
        <p:spPr bwMode="auto">
          <a:xfrm>
            <a:off x="8824914" y="2255838"/>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4" name="Rectangle 10"/>
          <p:cNvSpPr>
            <a:spLocks noChangeArrowheads="1"/>
          </p:cNvSpPr>
          <p:nvPr/>
        </p:nvSpPr>
        <p:spPr bwMode="auto">
          <a:xfrm>
            <a:off x="8824914" y="3967163"/>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5" name="Rectangle 11"/>
          <p:cNvSpPr>
            <a:spLocks noChangeArrowheads="1"/>
          </p:cNvSpPr>
          <p:nvPr/>
        </p:nvSpPr>
        <p:spPr bwMode="auto">
          <a:xfrm>
            <a:off x="8824914" y="5591175"/>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5" name="Текст 4">
            <a:extLst>
              <a:ext uri="{FF2B5EF4-FFF2-40B4-BE49-F238E27FC236}">
                <a16:creationId xmlns:a16="http://schemas.microsoft.com/office/drawing/2014/main" id="{7874C2E6-23B1-4BF2-8144-66CED2155AE4}"/>
              </a:ext>
            </a:extLst>
          </p:cNvPr>
          <p:cNvSpPr>
            <a:spLocks noGrp="1"/>
          </p:cNvSpPr>
          <p:nvPr>
            <p:ph type="body" sz="quarter" idx="11"/>
          </p:nvPr>
        </p:nvSpPr>
        <p:spPr>
          <a:xfrm>
            <a:off x="1865098" y="51129"/>
            <a:ext cx="9588716" cy="1038227"/>
          </a:xfrm>
        </p:spPr>
        <p:txBody>
          <a:bodyPr/>
          <a:lstStyle/>
          <a:p>
            <a:r>
              <a:rPr lang="ru-RU" sz="2000" dirty="0"/>
              <a:t>Представления разных групп россиян об УСЛОВИЯХ, при которых они согласились бы участвовать (или продолжили участие) в раздельном сборе бытовых отходов, </a:t>
            </a:r>
            <a:r>
              <a:rPr lang="ru-RU" sz="2000" b="0" dirty="0"/>
              <a:t>% по столбцу </a:t>
            </a:r>
          </a:p>
        </p:txBody>
      </p:sp>
      <p:graphicFrame>
        <p:nvGraphicFramePr>
          <p:cNvPr id="3" name="Таблица 2"/>
          <p:cNvGraphicFramePr>
            <a:graphicFrameLocks noGrp="1"/>
          </p:cNvGraphicFramePr>
          <p:nvPr>
            <p:extLst>
              <p:ext uri="{D42A27DB-BD31-4B8C-83A1-F6EECF244321}">
                <p14:modId xmlns:p14="http://schemas.microsoft.com/office/powerpoint/2010/main" val="3847901782"/>
              </p:ext>
            </p:extLst>
          </p:nvPr>
        </p:nvGraphicFramePr>
        <p:xfrm>
          <a:off x="767408" y="1340767"/>
          <a:ext cx="10686406" cy="5074321"/>
        </p:xfrm>
        <a:graphic>
          <a:graphicData uri="http://schemas.openxmlformats.org/drawingml/2006/table">
            <a:tbl>
              <a:tblPr firstRow="1" firstCol="1" bandRow="1"/>
              <a:tblGrid>
                <a:gridCol w="5404202">
                  <a:extLst>
                    <a:ext uri="{9D8B030D-6E8A-4147-A177-3AD203B41FA5}">
                      <a16:colId xmlns:a16="http://schemas.microsoft.com/office/drawing/2014/main" val="20000"/>
                    </a:ext>
                  </a:extLst>
                </a:gridCol>
                <a:gridCol w="1383803">
                  <a:extLst>
                    <a:ext uri="{9D8B030D-6E8A-4147-A177-3AD203B41FA5}">
                      <a16:colId xmlns:a16="http://schemas.microsoft.com/office/drawing/2014/main" val="20001"/>
                    </a:ext>
                  </a:extLst>
                </a:gridCol>
                <a:gridCol w="1438390">
                  <a:extLst>
                    <a:ext uri="{9D8B030D-6E8A-4147-A177-3AD203B41FA5}">
                      <a16:colId xmlns:a16="http://schemas.microsoft.com/office/drawing/2014/main" val="20002"/>
                    </a:ext>
                  </a:extLst>
                </a:gridCol>
                <a:gridCol w="1438390">
                  <a:extLst>
                    <a:ext uri="{9D8B030D-6E8A-4147-A177-3AD203B41FA5}">
                      <a16:colId xmlns:a16="http://schemas.microsoft.com/office/drawing/2014/main" val="20003"/>
                    </a:ext>
                  </a:extLst>
                </a:gridCol>
                <a:gridCol w="1021621">
                  <a:extLst>
                    <a:ext uri="{9D8B030D-6E8A-4147-A177-3AD203B41FA5}">
                      <a16:colId xmlns:a16="http://schemas.microsoft.com/office/drawing/2014/main" val="20004"/>
                    </a:ext>
                  </a:extLst>
                </a:gridCol>
              </a:tblGrid>
              <a:tr h="638489">
                <a:tc>
                  <a:txBody>
                    <a:bodyPr/>
                    <a:lstStyle/>
                    <a:p>
                      <a:pPr algn="l">
                        <a:lnSpc>
                          <a:spcPct val="115000"/>
                        </a:lnSpc>
                        <a:spcBef>
                          <a:spcPts val="600"/>
                        </a:spcBef>
                        <a:spcAft>
                          <a:spcPts val="0"/>
                        </a:spcAft>
                      </a:pPr>
                      <a:r>
                        <a:rPr lang="ru-RU" sz="1800" b="1" dirty="0">
                          <a:solidFill>
                            <a:schemeClr val="bg1"/>
                          </a:solidFill>
                          <a:effectLst/>
                          <a:latin typeface="+mj-lt"/>
                          <a:ea typeface="Calibri"/>
                          <a:cs typeface="Times New Roman"/>
                        </a:rPr>
                        <a:t> Условия участия/включения</a:t>
                      </a:r>
                      <a:endParaRPr lang="ru-RU" sz="1800" dirty="0">
                        <a:solidFill>
                          <a:schemeClr val="bg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800" b="1" dirty="0">
                          <a:solidFill>
                            <a:schemeClr val="bg1"/>
                          </a:solidFill>
                          <a:effectLst/>
                          <a:latin typeface="+mj-lt"/>
                          <a:ea typeface="Calibri"/>
                          <a:cs typeface="Times New Roman"/>
                        </a:rPr>
                        <a:t>Реальные</a:t>
                      </a:r>
                      <a:endParaRPr lang="ru-RU" sz="1800" dirty="0">
                        <a:solidFill>
                          <a:schemeClr val="bg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800" b="1" dirty="0" err="1">
                          <a:solidFill>
                            <a:schemeClr val="bg1"/>
                          </a:solidFill>
                          <a:effectLst/>
                          <a:latin typeface="+mj-lt"/>
                          <a:ea typeface="Calibri"/>
                          <a:cs typeface="Times New Roman"/>
                        </a:rPr>
                        <a:t>Потенци-альные</a:t>
                      </a:r>
                      <a:r>
                        <a:rPr lang="ru-RU" sz="1800" b="1" dirty="0">
                          <a:solidFill>
                            <a:schemeClr val="bg1"/>
                          </a:solidFill>
                          <a:effectLst/>
                          <a:latin typeface="+mj-lt"/>
                          <a:ea typeface="Calibri"/>
                          <a:cs typeface="Times New Roman"/>
                        </a:rPr>
                        <a:t> </a:t>
                      </a:r>
                      <a:endParaRPr lang="ru-RU" sz="1800" dirty="0">
                        <a:solidFill>
                          <a:schemeClr val="bg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800" b="1" dirty="0" err="1">
                          <a:solidFill>
                            <a:schemeClr val="bg1"/>
                          </a:solidFill>
                          <a:effectLst/>
                          <a:latin typeface="+mj-lt"/>
                          <a:ea typeface="Calibri"/>
                          <a:cs typeface="Times New Roman"/>
                        </a:rPr>
                        <a:t>Индиффе</a:t>
                      </a:r>
                      <a:r>
                        <a:rPr lang="ru-RU" sz="1800" b="1" dirty="0">
                          <a:solidFill>
                            <a:schemeClr val="bg1"/>
                          </a:solidFill>
                          <a:effectLst/>
                          <a:latin typeface="+mj-lt"/>
                          <a:ea typeface="Calibri"/>
                          <a:cs typeface="Times New Roman"/>
                        </a:rPr>
                        <a:t>-рентные </a:t>
                      </a:r>
                      <a:endParaRPr lang="ru-RU" sz="1800" dirty="0">
                        <a:solidFill>
                          <a:schemeClr val="bg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800" b="1" dirty="0">
                          <a:solidFill>
                            <a:schemeClr val="bg1"/>
                          </a:solidFill>
                          <a:effectLst/>
                          <a:latin typeface="+mj-lt"/>
                          <a:ea typeface="Calibri"/>
                          <a:cs typeface="Times New Roman"/>
                        </a:rPr>
                        <a:t>Всего</a:t>
                      </a:r>
                      <a:endParaRPr lang="ru-RU" sz="1800" dirty="0">
                        <a:solidFill>
                          <a:schemeClr val="bg1"/>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extLst>
                  <a:ext uri="{0D108BD9-81ED-4DB2-BD59-A6C34878D82A}">
                    <a16:rowId xmlns:a16="http://schemas.microsoft.com/office/drawing/2014/main" val="10000"/>
                  </a:ext>
                </a:extLst>
              </a:tr>
              <a:tr h="579835">
                <a:tc>
                  <a:txBody>
                    <a:bodyPr/>
                    <a:lstStyle/>
                    <a:p>
                      <a:pPr algn="l">
                        <a:lnSpc>
                          <a:spcPct val="100000"/>
                        </a:lnSpc>
                        <a:spcBef>
                          <a:spcPts val="600"/>
                        </a:spcBef>
                        <a:spcAft>
                          <a:spcPts val="600"/>
                        </a:spcAft>
                      </a:pPr>
                      <a:r>
                        <a:rPr lang="ru-RU" sz="1800" b="1" dirty="0">
                          <a:solidFill>
                            <a:srgbClr val="002060"/>
                          </a:solidFill>
                          <a:effectLst/>
                          <a:latin typeface="+mj-lt"/>
                          <a:ea typeface="Calibri"/>
                          <a:cs typeface="Times New Roman"/>
                        </a:rPr>
                        <a:t>1.Установка контейнеров для раздельного сбора мусора вблизи дома</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79</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89</a:t>
                      </a:r>
                      <a:endParaRPr lang="ru-RU" sz="24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61</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69</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97297">
                <a:tc>
                  <a:txBody>
                    <a:bodyPr/>
                    <a:lstStyle/>
                    <a:p>
                      <a:pPr algn="l">
                        <a:lnSpc>
                          <a:spcPct val="100000"/>
                        </a:lnSpc>
                        <a:spcBef>
                          <a:spcPts val="600"/>
                        </a:spcBef>
                        <a:spcAft>
                          <a:spcPts val="0"/>
                        </a:spcAft>
                      </a:pPr>
                      <a:r>
                        <a:rPr lang="ru-RU" sz="1800" b="1" dirty="0">
                          <a:solidFill>
                            <a:srgbClr val="002060"/>
                          </a:solidFill>
                          <a:effectLst/>
                          <a:latin typeface="+mj-lt"/>
                          <a:ea typeface="Calibri"/>
                          <a:cs typeface="Times New Roman"/>
                        </a:rPr>
                        <a:t>2. Уверенность в том, что раздельно собранный мусор пройдет вторичную переработку </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30</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32.5</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24</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26</a:t>
                      </a:r>
                      <a:endParaRPr lang="ru-RU" sz="240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1740">
                <a:tc>
                  <a:txBody>
                    <a:bodyPr/>
                    <a:lstStyle/>
                    <a:p>
                      <a:pPr algn="l">
                        <a:lnSpc>
                          <a:spcPct val="100000"/>
                        </a:lnSpc>
                        <a:spcBef>
                          <a:spcPts val="600"/>
                        </a:spcBef>
                        <a:spcAft>
                          <a:spcPts val="0"/>
                        </a:spcAft>
                      </a:pPr>
                      <a:r>
                        <a:rPr lang="ru-RU" sz="1800" b="1" dirty="0">
                          <a:solidFill>
                            <a:srgbClr val="002060"/>
                          </a:solidFill>
                          <a:effectLst/>
                          <a:latin typeface="+mj-lt"/>
                          <a:ea typeface="Calibri"/>
                          <a:cs typeface="Times New Roman"/>
                        </a:rPr>
                        <a:t>3. Организация своевременного и правильного вывоза мусора</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20</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23</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17</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19</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91740">
                <a:tc>
                  <a:txBody>
                    <a:bodyPr/>
                    <a:lstStyle/>
                    <a:p>
                      <a:pPr algn="l">
                        <a:lnSpc>
                          <a:spcPct val="100000"/>
                        </a:lnSpc>
                        <a:spcBef>
                          <a:spcPts val="600"/>
                        </a:spcBef>
                        <a:spcAft>
                          <a:spcPts val="0"/>
                        </a:spcAft>
                      </a:pPr>
                      <a:r>
                        <a:rPr lang="ru-RU" sz="1800" b="1" dirty="0">
                          <a:solidFill>
                            <a:srgbClr val="002060"/>
                          </a:solidFill>
                          <a:effectLst/>
                          <a:latin typeface="+mj-lt"/>
                          <a:ea typeface="Calibri"/>
                          <a:cs typeface="Times New Roman"/>
                        </a:rPr>
                        <a:t>4. Приемлемое время на доставку мусора в спец. пункты или раздельные контейнеры </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20</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15</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17</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a:solidFill>
                            <a:srgbClr val="002060"/>
                          </a:solidFill>
                          <a:effectLst/>
                          <a:latin typeface="+mj-lt"/>
                          <a:ea typeface="Calibri"/>
                          <a:cs typeface="Times New Roman"/>
                        </a:rPr>
                        <a:t>17</a:t>
                      </a:r>
                      <a:endParaRPr lang="ru-RU" sz="240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91740">
                <a:tc>
                  <a:txBody>
                    <a:bodyPr/>
                    <a:lstStyle/>
                    <a:p>
                      <a:pPr algn="l">
                        <a:lnSpc>
                          <a:spcPct val="100000"/>
                        </a:lnSpc>
                        <a:spcBef>
                          <a:spcPts val="600"/>
                        </a:spcBef>
                        <a:spcAft>
                          <a:spcPts val="0"/>
                        </a:spcAft>
                      </a:pPr>
                      <a:r>
                        <a:rPr lang="ru-RU" sz="1800" b="1" dirty="0">
                          <a:solidFill>
                            <a:srgbClr val="002060"/>
                          </a:solidFill>
                          <a:effectLst/>
                          <a:latin typeface="+mj-lt"/>
                          <a:ea typeface="Calibri"/>
                          <a:cs typeface="Times New Roman"/>
                        </a:rPr>
                        <a:t>5. Наличие информации о том, куда можно отвезти раздельно собранный мусор</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15</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FF66CC"/>
                          </a:solidFill>
                          <a:effectLst/>
                          <a:latin typeface="+mj-lt"/>
                          <a:ea typeface="Calibri"/>
                          <a:cs typeface="Times New Roman"/>
                        </a:rPr>
                        <a:t>21</a:t>
                      </a:r>
                      <a:endParaRPr lang="ru-RU" sz="24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15</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16</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591740">
                <a:tc>
                  <a:txBody>
                    <a:bodyPr/>
                    <a:lstStyle/>
                    <a:p>
                      <a:pPr algn="l">
                        <a:lnSpc>
                          <a:spcPct val="100000"/>
                        </a:lnSpc>
                        <a:spcBef>
                          <a:spcPts val="600"/>
                        </a:spcBef>
                        <a:spcAft>
                          <a:spcPts val="0"/>
                        </a:spcAft>
                      </a:pPr>
                      <a:r>
                        <a:rPr lang="ru-RU" sz="1800" b="1" dirty="0">
                          <a:solidFill>
                            <a:srgbClr val="002060"/>
                          </a:solidFill>
                          <a:effectLst/>
                          <a:latin typeface="+mj-lt"/>
                          <a:ea typeface="Calibri"/>
                          <a:cs typeface="Times New Roman"/>
                        </a:rPr>
                        <a:t>6. Участие большинства соседей в раздельном сборе мусора</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17</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12</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12</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13</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1740">
                <a:tc>
                  <a:txBody>
                    <a:bodyPr/>
                    <a:lstStyle/>
                    <a:p>
                      <a:pPr algn="l">
                        <a:lnSpc>
                          <a:spcPct val="100000"/>
                        </a:lnSpc>
                        <a:spcBef>
                          <a:spcPts val="600"/>
                        </a:spcBef>
                        <a:spcAft>
                          <a:spcPts val="0"/>
                        </a:spcAft>
                      </a:pPr>
                      <a:r>
                        <a:rPr lang="ru-RU" sz="1800" b="1" dirty="0">
                          <a:solidFill>
                            <a:srgbClr val="002060"/>
                          </a:solidFill>
                          <a:effectLst/>
                          <a:latin typeface="+mj-lt"/>
                          <a:ea typeface="Calibri"/>
                          <a:cs typeface="Times New Roman"/>
                        </a:rPr>
                        <a:t>7. Введение штрафов или дополнительной платы за отказ от сортировки мусора</a:t>
                      </a:r>
                      <a:endParaRPr lang="ru-RU" sz="18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13</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11.5</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400" b="1" dirty="0">
                          <a:solidFill>
                            <a:srgbClr val="002060"/>
                          </a:solidFill>
                          <a:effectLst/>
                          <a:latin typeface="+mj-lt"/>
                          <a:ea typeface="Calibri"/>
                          <a:cs typeface="Times New Roman"/>
                        </a:rPr>
                        <a:t>10</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ru-RU" sz="2400" b="1" dirty="0">
                          <a:solidFill>
                            <a:srgbClr val="002060"/>
                          </a:solidFill>
                          <a:effectLst/>
                          <a:latin typeface="+mj-lt"/>
                          <a:ea typeface="Calibri"/>
                          <a:cs typeface="Times New Roman"/>
                        </a:rPr>
                        <a:t>  11</a:t>
                      </a:r>
                      <a:endParaRPr lang="ru-RU"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927083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2" y="18417"/>
            <a:ext cx="8460432" cy="304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556" y="3059298"/>
            <a:ext cx="8388424" cy="342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6319808"/>
            <a:ext cx="12192000" cy="400110"/>
          </a:xfrm>
          <a:prstGeom prst="rect">
            <a:avLst/>
          </a:prstGeom>
        </p:spPr>
        <p:txBody>
          <a:bodyPr wrap="square">
            <a:spAutoFit/>
          </a:bodyPr>
          <a:lstStyle/>
          <a:p>
            <a:pPr lvl="0" algn="ctr"/>
            <a:r>
              <a:rPr lang="ru-RU" sz="2000" b="1" dirty="0">
                <a:solidFill>
                  <a:srgbClr val="002060"/>
                </a:solidFill>
                <a:ea typeface="Calibri"/>
                <a:cs typeface="Times New Roman"/>
              </a:rPr>
              <a:t>Что делать с мусором в России.  Доклад </a:t>
            </a:r>
            <a:r>
              <a:rPr lang="en-US" sz="2000" b="1" dirty="0">
                <a:solidFill>
                  <a:srgbClr val="002060"/>
                </a:solidFill>
                <a:ea typeface="Calibri"/>
                <a:cs typeface="Times New Roman"/>
              </a:rPr>
              <a:t>Greenpeace </a:t>
            </a:r>
            <a:r>
              <a:rPr lang="ru-RU" sz="2000" b="1" dirty="0">
                <a:solidFill>
                  <a:srgbClr val="002060"/>
                </a:solidFill>
                <a:ea typeface="Calibri"/>
                <a:cs typeface="Times New Roman"/>
              </a:rPr>
              <a:t>2016: 5, 8</a:t>
            </a:r>
            <a:endParaRPr lang="ru-RU" sz="2000" dirty="0">
              <a:solidFill>
                <a:prstClr val="black"/>
              </a:solidFill>
              <a:ea typeface="Calibri"/>
              <a:cs typeface="Times New Roman"/>
            </a:endParaRPr>
          </a:p>
        </p:txBody>
      </p:sp>
    </p:spTree>
    <p:extLst>
      <p:ext uri="{BB962C8B-B14F-4D97-AF65-F5344CB8AC3E}">
        <p14:creationId xmlns:p14="http://schemas.microsoft.com/office/powerpoint/2010/main" val="194658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1779589" y="6415088"/>
            <a:ext cx="4143375" cy="246062"/>
          </a:xfrm>
          <a:prstGeom prst="rect">
            <a:avLst/>
          </a:prstGeom>
          <a:noFill/>
          <a:ln w="9525">
            <a:noFill/>
            <a:miter lim="800000"/>
            <a:headEnd/>
            <a:tailEnd/>
          </a:ln>
        </p:spPr>
        <p:txBody>
          <a:bodyPr/>
          <a:lstStyle/>
          <a:p>
            <a:pPr>
              <a:spcBef>
                <a:spcPct val="20000"/>
              </a:spcBef>
              <a:defRPr/>
            </a:pPr>
            <a:r>
              <a:rPr lang="ru-RU" sz="800" kern="0">
                <a:solidFill>
                  <a:srgbClr val="FFFFFF"/>
                </a:solidFill>
                <a:ea typeface="ＭＳ Ｐゴシック" charset="-128"/>
              </a:rPr>
              <a:t>Высшая школа экономики, Москва, 2011</a:t>
            </a:r>
            <a:endParaRPr kumimoji="1" lang="ru-RU" sz="800" kern="0">
              <a:solidFill>
                <a:srgbClr val="FFFFFF"/>
              </a:solidFill>
              <a:ea typeface="ＭＳ Ｐゴシック" charset="-128"/>
            </a:endParaRPr>
          </a:p>
        </p:txBody>
      </p:sp>
      <p:sp>
        <p:nvSpPr>
          <p:cNvPr id="15363" name="Rectangle 9"/>
          <p:cNvSpPr>
            <a:spLocks noChangeArrowheads="1"/>
          </p:cNvSpPr>
          <p:nvPr/>
        </p:nvSpPr>
        <p:spPr bwMode="auto">
          <a:xfrm>
            <a:off x="8824914" y="2255838"/>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4" name="Rectangle 10"/>
          <p:cNvSpPr>
            <a:spLocks noChangeArrowheads="1"/>
          </p:cNvSpPr>
          <p:nvPr/>
        </p:nvSpPr>
        <p:spPr bwMode="auto">
          <a:xfrm>
            <a:off x="8824914" y="3967163"/>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15365" name="Rectangle 11"/>
          <p:cNvSpPr>
            <a:spLocks noChangeArrowheads="1"/>
          </p:cNvSpPr>
          <p:nvPr/>
        </p:nvSpPr>
        <p:spPr bwMode="auto">
          <a:xfrm>
            <a:off x="8824914" y="5591175"/>
            <a:ext cx="736099" cy="369332"/>
          </a:xfrm>
          <a:prstGeom prst="rect">
            <a:avLst/>
          </a:prstGeom>
          <a:noFill/>
          <a:ln w="9525">
            <a:noFill/>
            <a:miter lim="800000"/>
            <a:headEnd/>
            <a:tailEnd/>
          </a:ln>
        </p:spPr>
        <p:txBody>
          <a:bodyPr wrap="none">
            <a:spAutoFit/>
          </a:bodyPr>
          <a:lstStyle/>
          <a:p>
            <a:pPr>
              <a:defRPr/>
            </a:pPr>
            <a:r>
              <a:rPr lang="ru-RU" kern="0">
                <a:solidFill>
                  <a:srgbClr val="FFFFFF"/>
                </a:solidFill>
                <a:ea typeface="ＭＳ Ｐゴシック" charset="-128"/>
              </a:rPr>
              <a:t>фото</a:t>
            </a:r>
            <a:endParaRPr lang="en-US" kern="0">
              <a:solidFill>
                <a:srgbClr val="FFFFFF"/>
              </a:solidFill>
              <a:ea typeface="ＭＳ Ｐゴシック" charset="-128"/>
            </a:endParaRPr>
          </a:p>
        </p:txBody>
      </p:sp>
      <p:sp>
        <p:nvSpPr>
          <p:cNvPr id="4" name="Текст 3">
            <a:extLst>
              <a:ext uri="{FF2B5EF4-FFF2-40B4-BE49-F238E27FC236}">
                <a16:creationId xmlns:a16="http://schemas.microsoft.com/office/drawing/2014/main" id="{F521D68B-869F-4C72-A19A-4FF51BA24C21}"/>
              </a:ext>
            </a:extLst>
          </p:cNvPr>
          <p:cNvSpPr>
            <a:spLocks noGrp="1"/>
          </p:cNvSpPr>
          <p:nvPr>
            <p:ph type="body" sz="quarter" idx="11"/>
          </p:nvPr>
        </p:nvSpPr>
        <p:spPr>
          <a:xfrm>
            <a:off x="1865098" y="51129"/>
            <a:ext cx="9588716" cy="1038227"/>
          </a:xfrm>
        </p:spPr>
        <p:txBody>
          <a:bodyPr/>
          <a:lstStyle/>
          <a:p>
            <a:r>
              <a:rPr lang="ru-RU" sz="2000" dirty="0"/>
              <a:t>Приемлемое время на сортировку и доставку мусора в специально установленные раздельные контейнеры,  </a:t>
            </a:r>
            <a:r>
              <a:rPr lang="en-US" sz="2000" dirty="0"/>
              <a:t/>
            </a:r>
            <a:br>
              <a:rPr lang="en-US" sz="2000" dirty="0"/>
            </a:br>
            <a:r>
              <a:rPr lang="ru-RU" sz="2000" dirty="0"/>
              <a:t>пункты сбора отходов</a:t>
            </a:r>
          </a:p>
        </p:txBody>
      </p:sp>
      <p:graphicFrame>
        <p:nvGraphicFramePr>
          <p:cNvPr id="13" name="Диаграмма 12"/>
          <p:cNvGraphicFramePr>
            <a:graphicFrameLocks/>
          </p:cNvGraphicFramePr>
          <p:nvPr>
            <p:extLst>
              <p:ext uri="{D42A27DB-BD31-4B8C-83A1-F6EECF244321}">
                <p14:modId xmlns:p14="http://schemas.microsoft.com/office/powerpoint/2010/main" val="2079041691"/>
              </p:ext>
            </p:extLst>
          </p:nvPr>
        </p:nvGraphicFramePr>
        <p:xfrm>
          <a:off x="2063552" y="1165272"/>
          <a:ext cx="8064896" cy="43265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3820301508"/>
              </p:ext>
            </p:extLst>
          </p:nvPr>
        </p:nvGraphicFramePr>
        <p:xfrm>
          <a:off x="767408" y="5591175"/>
          <a:ext cx="10686407" cy="1064887"/>
        </p:xfrm>
        <a:graphic>
          <a:graphicData uri="http://schemas.openxmlformats.org/drawingml/2006/table">
            <a:tbl>
              <a:tblPr firstRow="1" firstCol="1" bandRow="1"/>
              <a:tblGrid>
                <a:gridCol w="2970821">
                  <a:extLst>
                    <a:ext uri="{9D8B030D-6E8A-4147-A177-3AD203B41FA5}">
                      <a16:colId xmlns:a16="http://schemas.microsoft.com/office/drawing/2014/main" val="20000"/>
                    </a:ext>
                  </a:extLst>
                </a:gridCol>
                <a:gridCol w="1792292">
                  <a:extLst>
                    <a:ext uri="{9D8B030D-6E8A-4147-A177-3AD203B41FA5}">
                      <a16:colId xmlns:a16="http://schemas.microsoft.com/office/drawing/2014/main" val="20001"/>
                    </a:ext>
                  </a:extLst>
                </a:gridCol>
                <a:gridCol w="2129619">
                  <a:extLst>
                    <a:ext uri="{9D8B030D-6E8A-4147-A177-3AD203B41FA5}">
                      <a16:colId xmlns:a16="http://schemas.microsoft.com/office/drawing/2014/main" val="20002"/>
                    </a:ext>
                  </a:extLst>
                </a:gridCol>
                <a:gridCol w="2421540">
                  <a:extLst>
                    <a:ext uri="{9D8B030D-6E8A-4147-A177-3AD203B41FA5}">
                      <a16:colId xmlns:a16="http://schemas.microsoft.com/office/drawing/2014/main" val="20003"/>
                    </a:ext>
                  </a:extLst>
                </a:gridCol>
                <a:gridCol w="1372135">
                  <a:extLst>
                    <a:ext uri="{9D8B030D-6E8A-4147-A177-3AD203B41FA5}">
                      <a16:colId xmlns:a16="http://schemas.microsoft.com/office/drawing/2014/main" val="20004"/>
                    </a:ext>
                  </a:extLst>
                </a:gridCol>
              </a:tblGrid>
              <a:tr h="504055">
                <a:tc>
                  <a:txBody>
                    <a:bodyPr/>
                    <a:lstStyle/>
                    <a:p>
                      <a:pPr algn="just">
                        <a:lnSpc>
                          <a:spcPct val="115000"/>
                        </a:lnSpc>
                        <a:spcAft>
                          <a:spcPts val="0"/>
                        </a:spcAft>
                      </a:pPr>
                      <a:r>
                        <a:rPr lang="ru-RU" sz="1600" b="1" dirty="0">
                          <a:solidFill>
                            <a:srgbClr val="002060"/>
                          </a:solidFill>
                          <a:effectLst/>
                          <a:latin typeface="+mj-lt"/>
                          <a:ea typeface="Calibri"/>
                          <a:cs typeface="Times New Roman"/>
                        </a:rPr>
                        <a:t> </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Реальные</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Потенциальные</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Индифферентные</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Всего</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5895">
                <a:tc>
                  <a:txBody>
                    <a:bodyPr/>
                    <a:lstStyle/>
                    <a:p>
                      <a:pPr algn="l">
                        <a:lnSpc>
                          <a:spcPct val="115000"/>
                        </a:lnSpc>
                        <a:spcAft>
                          <a:spcPts val="0"/>
                        </a:spcAft>
                      </a:pPr>
                      <a:r>
                        <a:rPr lang="ru-RU" sz="1600" b="1" dirty="0">
                          <a:solidFill>
                            <a:srgbClr val="002060"/>
                          </a:solidFill>
                          <a:effectLst/>
                          <a:latin typeface="+mj-lt"/>
                          <a:ea typeface="Calibri"/>
                          <a:cs typeface="Times New Roman"/>
                        </a:rPr>
                        <a:t>Среднее время, минут</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600" b="1" dirty="0">
                          <a:solidFill>
                            <a:srgbClr val="FF66CC"/>
                          </a:solidFill>
                          <a:effectLst/>
                          <a:latin typeface="+mj-lt"/>
                          <a:ea typeface="Calibri"/>
                          <a:cs typeface="Times New Roman"/>
                        </a:rPr>
                        <a:t>14.13</a:t>
                      </a:r>
                      <a:endParaRPr lang="ru-RU" sz="1600" dirty="0">
                        <a:solidFill>
                          <a:srgbClr val="FF66CC"/>
                        </a:solidFill>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10.78</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10.15</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10.85</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9550">
                <a:tc>
                  <a:txBody>
                    <a:bodyPr/>
                    <a:lstStyle/>
                    <a:p>
                      <a:pPr algn="l">
                        <a:lnSpc>
                          <a:spcPct val="115000"/>
                        </a:lnSpc>
                        <a:spcAft>
                          <a:spcPts val="0"/>
                        </a:spcAft>
                      </a:pPr>
                      <a:r>
                        <a:rPr lang="ru-RU" sz="1600" b="1" dirty="0">
                          <a:solidFill>
                            <a:srgbClr val="002060"/>
                          </a:solidFill>
                          <a:effectLst/>
                          <a:latin typeface="+mj-lt"/>
                          <a:ea typeface="Calibri"/>
                          <a:cs typeface="Times New Roman"/>
                        </a:rPr>
                        <a:t>Медиана, минут</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10.00</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10.00</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10.00</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10.00</a:t>
                      </a:r>
                      <a:endParaRPr lang="ru-RU" sz="16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72677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2952750" y="428625"/>
            <a:ext cx="6645275" cy="412750"/>
          </a:xfrm>
          <a:prstGeom prst="rect">
            <a:avLst/>
          </a:prstGeom>
          <a:noFill/>
          <a:ln w="9525">
            <a:noFill/>
            <a:miter lim="800000"/>
            <a:headEnd/>
            <a:tailEnd/>
          </a:ln>
        </p:spPr>
        <p:txBody>
          <a:bodyPr anchor="ctr"/>
          <a:lstStyle/>
          <a:p>
            <a:pPr defTabSz="457200" fontAlgn="base">
              <a:spcBef>
                <a:spcPct val="0"/>
              </a:spcBef>
              <a:spcAft>
                <a:spcPct val="0"/>
              </a:spcAft>
            </a:pPr>
            <a:endParaRPr lang="en-US" sz="2400" dirty="0">
              <a:solidFill>
                <a:prstClr val="white"/>
              </a:solidFill>
              <a:latin typeface="Myriad Pro"/>
              <a:ea typeface="ＭＳ Ｐゴシック"/>
              <a:cs typeface="ＭＳ Ｐゴシック"/>
            </a:endParaRPr>
          </a:p>
        </p:txBody>
      </p:sp>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dirty="0">
                <a:solidFill>
                  <a:srgbClr val="FFFFFF"/>
                </a:solidFill>
                <a:latin typeface="Myriad Pro"/>
                <a:ea typeface="ＭＳ Ｐゴシック"/>
                <a:cs typeface="ＭＳ Ｐゴシック"/>
              </a:rPr>
              <a:t>photo</a:t>
            </a:r>
            <a:endParaRPr lang="en-US" dirty="0">
              <a:solidFill>
                <a:srgbClr val="FFFFFF"/>
              </a:solidFill>
              <a:latin typeface="Arial" charset="0"/>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defTabSz="457200" fontAlgn="base">
              <a:lnSpc>
                <a:spcPct val="130000"/>
              </a:lnSpc>
              <a:spcBef>
                <a:spcPct val="0"/>
              </a:spcBef>
              <a:spcAft>
                <a:spcPct val="0"/>
              </a:spcAft>
              <a:buFont typeface="+mj-lt"/>
              <a:buAutoNum type="arabicPeriod"/>
            </a:pPr>
            <a:endParaRPr lang="en-US" sz="1600" dirty="0">
              <a:solidFill>
                <a:srgbClr val="1C2A55"/>
              </a:solidFill>
              <a:latin typeface="Arial" charset="0"/>
              <a:ea typeface="ＭＳ Ｐゴシック" charset="-128"/>
            </a:endParaRPr>
          </a:p>
          <a:p>
            <a:pPr defTabSz="457200" fontAlgn="base">
              <a:lnSpc>
                <a:spcPct val="130000"/>
              </a:lnSpc>
              <a:spcBef>
                <a:spcPct val="0"/>
              </a:spcBef>
              <a:spcAft>
                <a:spcPct val="0"/>
              </a:spcAft>
            </a:pPr>
            <a:endParaRPr lang="en-US" sz="1600" dirty="0">
              <a:solidFill>
                <a:srgbClr val="1C2A55"/>
              </a:solidFill>
              <a:latin typeface="Arial" charset="0"/>
              <a:ea typeface="ＭＳ Ｐゴシック" charset="-128"/>
            </a:endParaRPr>
          </a:p>
        </p:txBody>
      </p:sp>
      <p:sp>
        <p:nvSpPr>
          <p:cNvPr id="88065" name="Rectangle 1"/>
          <p:cNvSpPr>
            <a:spLocks noChangeArrowheads="1"/>
          </p:cNvSpPr>
          <p:nvPr/>
        </p:nvSpPr>
        <p:spPr bwMode="auto">
          <a:xfrm>
            <a:off x="1524000" y="3898705"/>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tabLst>
                <a:tab pos="539750" algn="l"/>
              </a:tabLst>
            </a:pPr>
            <a:endParaRPr lang="ru-RU" b="1" dirty="0">
              <a:solidFill>
                <a:srgbClr val="21386F"/>
              </a:solidFill>
              <a:ea typeface="Calibri" pitchFamily="34" charset="0"/>
              <a:cs typeface="Times New Roman" pitchFamily="18" charset="0"/>
            </a:endParaRPr>
          </a:p>
          <a:p>
            <a:pPr algn="just" eaLnBrk="0" fontAlgn="base" hangingPunct="0">
              <a:spcBef>
                <a:spcPct val="0"/>
              </a:spcBef>
              <a:spcAft>
                <a:spcPct val="0"/>
              </a:spcAft>
              <a:tabLst>
                <a:tab pos="539750" algn="l"/>
              </a:tabLst>
            </a:pPr>
            <a:endParaRPr lang="ru-RU" sz="1200" b="1" dirty="0">
              <a:solidFill>
                <a:srgbClr val="21386F"/>
              </a:solidFill>
              <a:ea typeface="ＭＳ Ｐゴシック" charset="-128"/>
              <a:cs typeface="Arial" pitchFamily="34" charset="0"/>
            </a:endParaRPr>
          </a:p>
        </p:txBody>
      </p:sp>
      <p:sp>
        <p:nvSpPr>
          <p:cNvPr id="6" name="Текст 5">
            <a:extLst>
              <a:ext uri="{FF2B5EF4-FFF2-40B4-BE49-F238E27FC236}">
                <a16:creationId xmlns:a16="http://schemas.microsoft.com/office/drawing/2014/main" id="{7F3D0EE3-E9B1-43AF-BE88-35EE11463C60}"/>
              </a:ext>
            </a:extLst>
          </p:cNvPr>
          <p:cNvSpPr>
            <a:spLocks noGrp="1"/>
          </p:cNvSpPr>
          <p:nvPr>
            <p:ph type="body" sz="quarter" idx="11"/>
          </p:nvPr>
        </p:nvSpPr>
        <p:spPr>
          <a:xfrm>
            <a:off x="1865098" y="81907"/>
            <a:ext cx="9588716" cy="976672"/>
          </a:xfrm>
        </p:spPr>
        <p:txBody>
          <a:bodyPr/>
          <a:lstStyle/>
          <a:p>
            <a:r>
              <a:rPr lang="ru-RU" dirty="0"/>
              <a:t>Позиции в отношении РСБО участников / </a:t>
            </a:r>
            <a:r>
              <a:rPr lang="en-US" dirty="0"/>
              <a:t/>
            </a:r>
            <a:br>
              <a:rPr lang="en-US" dirty="0"/>
            </a:br>
            <a:r>
              <a:rPr lang="ru-RU" dirty="0"/>
              <a:t>НЕ-участников разных практик,  </a:t>
            </a:r>
            <a:r>
              <a:rPr lang="ru-RU" b="0" dirty="0"/>
              <a:t>% по строке</a:t>
            </a:r>
          </a:p>
        </p:txBody>
      </p:sp>
      <p:graphicFrame>
        <p:nvGraphicFramePr>
          <p:cNvPr id="2" name="Таблица 1"/>
          <p:cNvGraphicFramePr>
            <a:graphicFrameLocks noGrp="1"/>
          </p:cNvGraphicFramePr>
          <p:nvPr>
            <p:extLst>
              <p:ext uri="{D42A27DB-BD31-4B8C-83A1-F6EECF244321}">
                <p14:modId xmlns:p14="http://schemas.microsoft.com/office/powerpoint/2010/main" val="1303432391"/>
              </p:ext>
            </p:extLst>
          </p:nvPr>
        </p:nvGraphicFramePr>
        <p:xfrm>
          <a:off x="767408" y="1284732"/>
          <a:ext cx="10686406" cy="5465812"/>
        </p:xfrm>
        <a:graphic>
          <a:graphicData uri="http://schemas.openxmlformats.org/drawingml/2006/table">
            <a:tbl>
              <a:tblPr firstRow="1" firstCol="1" bandRow="1"/>
              <a:tblGrid>
                <a:gridCol w="3294306">
                  <a:extLst>
                    <a:ext uri="{9D8B030D-6E8A-4147-A177-3AD203B41FA5}">
                      <a16:colId xmlns:a16="http://schemas.microsoft.com/office/drawing/2014/main" val="20000"/>
                    </a:ext>
                  </a:extLst>
                </a:gridCol>
                <a:gridCol w="1821500">
                  <a:extLst>
                    <a:ext uri="{9D8B030D-6E8A-4147-A177-3AD203B41FA5}">
                      <a16:colId xmlns:a16="http://schemas.microsoft.com/office/drawing/2014/main" val="20001"/>
                    </a:ext>
                  </a:extLst>
                </a:gridCol>
                <a:gridCol w="2163902">
                  <a:extLst>
                    <a:ext uri="{9D8B030D-6E8A-4147-A177-3AD203B41FA5}">
                      <a16:colId xmlns:a16="http://schemas.microsoft.com/office/drawing/2014/main" val="20002"/>
                    </a:ext>
                  </a:extLst>
                </a:gridCol>
                <a:gridCol w="2431461">
                  <a:extLst>
                    <a:ext uri="{9D8B030D-6E8A-4147-A177-3AD203B41FA5}">
                      <a16:colId xmlns:a16="http://schemas.microsoft.com/office/drawing/2014/main" val="20003"/>
                    </a:ext>
                  </a:extLst>
                </a:gridCol>
                <a:gridCol w="975237">
                  <a:extLst>
                    <a:ext uri="{9D8B030D-6E8A-4147-A177-3AD203B41FA5}">
                      <a16:colId xmlns:a16="http://schemas.microsoft.com/office/drawing/2014/main" val="20004"/>
                    </a:ext>
                  </a:extLst>
                </a:gridCol>
              </a:tblGrid>
              <a:tr h="175895">
                <a:tc rowSpan="2">
                  <a:txBody>
                    <a:bodyPr/>
                    <a:lstStyle/>
                    <a:p>
                      <a:pPr algn="ctr">
                        <a:lnSpc>
                          <a:spcPct val="115000"/>
                        </a:lnSpc>
                        <a:spcAft>
                          <a:spcPts val="0"/>
                        </a:spcAft>
                      </a:pPr>
                      <a:r>
                        <a:rPr lang="ru-RU" sz="2200" b="1" dirty="0">
                          <a:solidFill>
                            <a:srgbClr val="002060"/>
                          </a:solidFill>
                          <a:effectLst/>
                          <a:latin typeface="+mn-lt"/>
                          <a:ea typeface="Calibri"/>
                          <a:cs typeface="Times New Roman"/>
                        </a:rPr>
                        <a:t> Практики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ru-RU" sz="2000" b="1" dirty="0">
                          <a:solidFill>
                            <a:srgbClr val="33415C"/>
                          </a:solidFill>
                          <a:effectLst/>
                          <a:latin typeface="+mn-lt"/>
                          <a:ea typeface="Calibri"/>
                          <a:cs typeface="Times New Roman"/>
                        </a:rPr>
                        <a:t>Позиции в отношении РСБО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lang="ru-RU" sz="2000" dirty="0">
                          <a:solidFill>
                            <a:srgbClr val="002060"/>
                          </a:solidFill>
                          <a:effectLst/>
                          <a:latin typeface="+mn-lt"/>
                          <a:ea typeface="Calibri"/>
                          <a:cs typeface="Times New Roman"/>
                        </a:rPr>
                        <a:t>Всего</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175895">
                <a:tc vMerge="1">
                  <a:txBody>
                    <a:bodyPr/>
                    <a:lstStyle/>
                    <a:p>
                      <a:endParaRPr lang="ru-RU"/>
                    </a:p>
                  </a:txBody>
                  <a:tcPr/>
                </a:tc>
                <a:tc>
                  <a:txBody>
                    <a:bodyPr/>
                    <a:lstStyle/>
                    <a:p>
                      <a:pPr algn="ctr">
                        <a:lnSpc>
                          <a:spcPct val="115000"/>
                        </a:lnSpc>
                        <a:spcAft>
                          <a:spcPts val="0"/>
                        </a:spcAft>
                      </a:pPr>
                      <a:r>
                        <a:rPr lang="ru-RU" sz="2000" dirty="0">
                          <a:solidFill>
                            <a:srgbClr val="002060"/>
                          </a:solidFill>
                          <a:effectLst/>
                          <a:latin typeface="+mn-lt"/>
                          <a:ea typeface="Calibri"/>
                          <a:cs typeface="Times New Roman"/>
                        </a:rPr>
                        <a:t>реальные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ru-RU" sz="2000" dirty="0">
                          <a:solidFill>
                            <a:srgbClr val="002060"/>
                          </a:solidFill>
                          <a:effectLst/>
                          <a:latin typeface="+mn-lt"/>
                          <a:ea typeface="Calibri"/>
                          <a:cs typeface="Times New Roman"/>
                        </a:rPr>
                        <a:t>потенциальные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ru-RU" sz="2000">
                          <a:solidFill>
                            <a:srgbClr val="002060"/>
                          </a:solidFill>
                          <a:effectLst/>
                          <a:latin typeface="+mn-lt"/>
                          <a:ea typeface="Calibri"/>
                          <a:cs typeface="Times New Roman"/>
                        </a:rPr>
                        <a:t>индифферентные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ru-RU"/>
                    </a:p>
                  </a:txBody>
                  <a:tcPr/>
                </a:tc>
                <a:extLst>
                  <a:ext uri="{0D108BD9-81ED-4DB2-BD59-A6C34878D82A}">
                    <a16:rowId xmlns:a16="http://schemas.microsoft.com/office/drawing/2014/main" val="10001"/>
                  </a:ext>
                </a:extLst>
              </a:tr>
              <a:tr h="0">
                <a:tc>
                  <a:txBody>
                    <a:bodyPr/>
                    <a:lstStyle/>
                    <a:p>
                      <a:pPr algn="l">
                        <a:lnSpc>
                          <a:spcPct val="115000"/>
                        </a:lnSpc>
                        <a:spcAft>
                          <a:spcPts val="0"/>
                        </a:spcAft>
                      </a:pPr>
                      <a:r>
                        <a:rPr lang="ru-RU" sz="2200" b="1" dirty="0">
                          <a:solidFill>
                            <a:srgbClr val="002060"/>
                          </a:solidFill>
                          <a:effectLst/>
                          <a:latin typeface="+mn-lt"/>
                          <a:ea typeface="Calibri"/>
                          <a:cs typeface="Times New Roman"/>
                        </a:rPr>
                        <a:t>«Пакеты-упаковки»</a:t>
                      </a:r>
                    </a:p>
                    <a:p>
                      <a:pPr algn="l">
                        <a:lnSpc>
                          <a:spcPct val="115000"/>
                        </a:lnSpc>
                        <a:spcAft>
                          <a:spcPts val="0"/>
                        </a:spcAft>
                      </a:pPr>
                      <a:r>
                        <a:rPr lang="ru-RU" sz="2200" b="1" dirty="0">
                          <a:solidFill>
                            <a:srgbClr val="002060"/>
                          </a:solidFill>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200" b="1" u="sng" dirty="0">
                          <a:solidFill>
                            <a:srgbClr val="FF66CC"/>
                          </a:solidFill>
                          <a:effectLst/>
                          <a:latin typeface="+mn-lt"/>
                          <a:ea typeface="Calibri"/>
                          <a:cs typeface="Times New Roman"/>
                        </a:rPr>
                        <a:t>21</a:t>
                      </a:r>
                      <a:endParaRPr lang="ru-RU" sz="2200" dirty="0">
                        <a:solidFill>
                          <a:srgbClr val="FF66CC"/>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12</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FF66CC"/>
                          </a:solidFill>
                          <a:effectLst/>
                          <a:latin typeface="+mn-lt"/>
                          <a:ea typeface="Calibri"/>
                          <a:cs typeface="Times New Roman"/>
                        </a:rPr>
                        <a:t>26</a:t>
                      </a:r>
                      <a:endParaRPr lang="ru-RU" sz="2200" dirty="0">
                        <a:solidFill>
                          <a:srgbClr val="FF66CC"/>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18</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FF66CC"/>
                          </a:solidFill>
                          <a:effectLst/>
                          <a:latin typeface="+mn-lt"/>
                          <a:ea typeface="Calibri"/>
                          <a:cs typeface="Times New Roman"/>
                        </a:rPr>
                        <a:t>53</a:t>
                      </a:r>
                      <a:endParaRPr lang="ru-RU" sz="2200" dirty="0">
                        <a:solidFill>
                          <a:srgbClr val="FF66CC"/>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70</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a:solidFill>
                            <a:srgbClr val="002060"/>
                          </a:solidFill>
                          <a:effectLst/>
                          <a:latin typeface="+mn-lt"/>
                          <a:ea typeface="Calibri"/>
                          <a:cs typeface="Times New Roman"/>
                        </a:rPr>
                        <a:t>100</a:t>
                      </a:r>
                      <a:endParaRPr lang="ru-RU" sz="2200">
                        <a:solidFill>
                          <a:srgbClr val="002060"/>
                        </a:solidFill>
                        <a:effectLst/>
                        <a:latin typeface="+mn-lt"/>
                        <a:ea typeface="Calibri"/>
                        <a:cs typeface="Times New Roman"/>
                      </a:endParaRPr>
                    </a:p>
                    <a:p>
                      <a:pPr algn="ctr">
                        <a:lnSpc>
                          <a:spcPct val="115000"/>
                        </a:lnSpc>
                        <a:spcAft>
                          <a:spcPts val="0"/>
                        </a:spcAft>
                      </a:pPr>
                      <a:r>
                        <a:rPr lang="ru-RU" sz="2200" i="1">
                          <a:solidFill>
                            <a:srgbClr val="002060"/>
                          </a:solidFill>
                          <a:effectLst/>
                          <a:latin typeface="+mn-lt"/>
                          <a:ea typeface="Calibri"/>
                          <a:cs typeface="Times New Roman"/>
                        </a:rPr>
                        <a:t>100</a:t>
                      </a:r>
                      <a:endParaRPr lang="ru-RU" sz="220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0">
                <a:tc>
                  <a:txBody>
                    <a:bodyPr/>
                    <a:lstStyle/>
                    <a:p>
                      <a:pPr algn="l">
                        <a:lnSpc>
                          <a:spcPct val="115000"/>
                        </a:lnSpc>
                        <a:spcAft>
                          <a:spcPts val="0"/>
                        </a:spcAft>
                      </a:pPr>
                      <a:r>
                        <a:rPr lang="ru-RU" sz="2200" b="1" dirty="0">
                          <a:solidFill>
                            <a:srgbClr val="002060"/>
                          </a:solidFill>
                          <a:effectLst/>
                          <a:latin typeface="+mn-lt"/>
                          <a:ea typeface="Calibri"/>
                          <a:cs typeface="Times New Roman"/>
                        </a:rPr>
                        <a:t>«Передача вещей»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200" b="1" u="sng" dirty="0">
                          <a:solidFill>
                            <a:srgbClr val="FF66CC"/>
                          </a:solidFill>
                          <a:effectLst/>
                          <a:latin typeface="+mn-lt"/>
                          <a:ea typeface="Calibri"/>
                          <a:cs typeface="Times New Roman"/>
                        </a:rPr>
                        <a:t>18</a:t>
                      </a:r>
                      <a:endParaRPr lang="ru-RU" sz="2200" dirty="0">
                        <a:solidFill>
                          <a:srgbClr val="FF66CC"/>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9</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21</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 18</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FF66CC"/>
                          </a:solidFill>
                          <a:effectLst/>
                          <a:latin typeface="+mn-lt"/>
                          <a:ea typeface="Calibri"/>
                          <a:cs typeface="Times New Roman"/>
                        </a:rPr>
                        <a:t>61</a:t>
                      </a:r>
                      <a:endParaRPr lang="ru-RU" sz="2200" dirty="0">
                        <a:solidFill>
                          <a:srgbClr val="FF66CC"/>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73</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a:solidFill>
                            <a:srgbClr val="002060"/>
                          </a:solidFill>
                          <a:effectLst/>
                          <a:latin typeface="+mn-lt"/>
                          <a:ea typeface="Calibri"/>
                          <a:cs typeface="Times New Roman"/>
                        </a:rPr>
                        <a:t>100</a:t>
                      </a:r>
                      <a:endParaRPr lang="ru-RU" sz="2200">
                        <a:solidFill>
                          <a:srgbClr val="002060"/>
                        </a:solidFill>
                        <a:effectLst/>
                        <a:latin typeface="+mn-lt"/>
                        <a:ea typeface="Calibri"/>
                        <a:cs typeface="Times New Roman"/>
                      </a:endParaRPr>
                    </a:p>
                    <a:p>
                      <a:pPr algn="ctr">
                        <a:lnSpc>
                          <a:spcPct val="115000"/>
                        </a:lnSpc>
                        <a:spcAft>
                          <a:spcPts val="0"/>
                        </a:spcAft>
                      </a:pPr>
                      <a:r>
                        <a:rPr lang="ru-RU" sz="2200" i="1">
                          <a:solidFill>
                            <a:srgbClr val="002060"/>
                          </a:solidFill>
                          <a:effectLst/>
                          <a:latin typeface="+mn-lt"/>
                          <a:ea typeface="Calibri"/>
                          <a:cs typeface="Times New Roman"/>
                        </a:rPr>
                        <a:t>100</a:t>
                      </a:r>
                      <a:endParaRPr lang="ru-RU" sz="220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909052">
                <a:tc>
                  <a:txBody>
                    <a:bodyPr/>
                    <a:lstStyle/>
                    <a:p>
                      <a:pPr algn="l">
                        <a:lnSpc>
                          <a:spcPct val="115000"/>
                        </a:lnSpc>
                        <a:spcAft>
                          <a:spcPts val="0"/>
                        </a:spcAft>
                      </a:pPr>
                      <a:r>
                        <a:rPr lang="ru-RU" sz="2200" b="1" dirty="0">
                          <a:solidFill>
                            <a:srgbClr val="002060"/>
                          </a:solidFill>
                          <a:effectLst/>
                          <a:latin typeface="+mn-lt"/>
                          <a:ea typeface="Calibri"/>
                          <a:cs typeface="Times New Roman"/>
                        </a:rPr>
                        <a:t>Экономия электро-</a:t>
                      </a:r>
                    </a:p>
                    <a:p>
                      <a:pPr algn="l">
                        <a:lnSpc>
                          <a:spcPct val="115000"/>
                        </a:lnSpc>
                        <a:spcAft>
                          <a:spcPts val="0"/>
                        </a:spcAft>
                      </a:pPr>
                      <a:r>
                        <a:rPr lang="ru-RU" sz="2200" b="1" dirty="0">
                          <a:solidFill>
                            <a:srgbClr val="002060"/>
                          </a:solidFill>
                          <a:effectLst/>
                          <a:latin typeface="+mn-lt"/>
                          <a:ea typeface="Calibri"/>
                          <a:cs typeface="Times New Roman"/>
                        </a:rPr>
                        <a:t>энергии и/или воды)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12</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14</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21</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14</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67</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72</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a:solidFill>
                            <a:srgbClr val="002060"/>
                          </a:solidFill>
                          <a:effectLst/>
                          <a:latin typeface="+mn-lt"/>
                          <a:ea typeface="Calibri"/>
                          <a:cs typeface="Times New Roman"/>
                        </a:rPr>
                        <a:t>100</a:t>
                      </a:r>
                      <a:endParaRPr lang="ru-RU" sz="2200">
                        <a:solidFill>
                          <a:srgbClr val="002060"/>
                        </a:solidFill>
                        <a:effectLst/>
                        <a:latin typeface="+mn-lt"/>
                        <a:ea typeface="Calibri"/>
                        <a:cs typeface="Times New Roman"/>
                      </a:endParaRPr>
                    </a:p>
                    <a:p>
                      <a:pPr algn="ctr">
                        <a:lnSpc>
                          <a:spcPct val="115000"/>
                        </a:lnSpc>
                        <a:spcAft>
                          <a:spcPts val="0"/>
                        </a:spcAft>
                      </a:pPr>
                      <a:r>
                        <a:rPr lang="ru-RU" sz="2200" i="1">
                          <a:solidFill>
                            <a:srgbClr val="002060"/>
                          </a:solidFill>
                          <a:effectLst/>
                          <a:latin typeface="+mn-lt"/>
                          <a:ea typeface="Calibri"/>
                          <a:cs typeface="Times New Roman"/>
                        </a:rPr>
                        <a:t>100</a:t>
                      </a:r>
                      <a:endParaRPr lang="ru-RU" sz="220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0">
                <a:tc>
                  <a:txBody>
                    <a:bodyPr/>
                    <a:lstStyle/>
                    <a:p>
                      <a:pPr algn="l">
                        <a:lnSpc>
                          <a:spcPct val="115000"/>
                        </a:lnSpc>
                        <a:spcAft>
                          <a:spcPts val="0"/>
                        </a:spcAft>
                      </a:pPr>
                      <a:r>
                        <a:rPr lang="ru-RU" sz="2200" b="1" dirty="0">
                          <a:solidFill>
                            <a:srgbClr val="002060"/>
                          </a:solidFill>
                          <a:effectLst/>
                          <a:latin typeface="+mn-lt"/>
                          <a:ea typeface="Calibri"/>
                          <a:cs typeface="Times New Roman"/>
                        </a:rPr>
                        <a:t>«Покупка продуктов так, чтобы не выбрасывать»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13</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13</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20</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18</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67</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69</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100</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100</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0">
                <a:tc>
                  <a:txBody>
                    <a:bodyPr/>
                    <a:lstStyle/>
                    <a:p>
                      <a:pPr algn="l">
                        <a:lnSpc>
                          <a:spcPct val="115000"/>
                        </a:lnSpc>
                        <a:spcAft>
                          <a:spcPts val="0"/>
                        </a:spcAft>
                      </a:pPr>
                      <a:r>
                        <a:rPr lang="ru-RU" sz="2200" b="1" dirty="0">
                          <a:solidFill>
                            <a:srgbClr val="002060"/>
                          </a:solidFill>
                          <a:effectLst/>
                          <a:latin typeface="+mn-lt"/>
                          <a:ea typeface="Calibri"/>
                          <a:cs typeface="Times New Roman"/>
                        </a:rPr>
                        <a:t>Отказ от лишних покупок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200" b="1" u="sng">
                          <a:solidFill>
                            <a:srgbClr val="002060"/>
                          </a:solidFill>
                          <a:effectLst/>
                          <a:latin typeface="+mn-lt"/>
                          <a:ea typeface="Calibri"/>
                          <a:cs typeface="Times New Roman"/>
                        </a:rPr>
                        <a:t>17</a:t>
                      </a:r>
                      <a:endParaRPr lang="ru-RU" sz="2200">
                        <a:solidFill>
                          <a:srgbClr val="002060"/>
                        </a:solidFill>
                        <a:effectLst/>
                        <a:latin typeface="+mn-lt"/>
                        <a:ea typeface="Calibri"/>
                        <a:cs typeface="Times New Roman"/>
                      </a:endParaRPr>
                    </a:p>
                    <a:p>
                      <a:pPr algn="ctr">
                        <a:lnSpc>
                          <a:spcPct val="115000"/>
                        </a:lnSpc>
                        <a:spcAft>
                          <a:spcPts val="0"/>
                        </a:spcAft>
                      </a:pPr>
                      <a:r>
                        <a:rPr lang="ru-RU" sz="2200" i="1">
                          <a:solidFill>
                            <a:srgbClr val="002060"/>
                          </a:solidFill>
                          <a:effectLst/>
                          <a:latin typeface="+mn-lt"/>
                          <a:ea typeface="Calibri"/>
                          <a:cs typeface="Times New Roman"/>
                        </a:rPr>
                        <a:t>12</a:t>
                      </a:r>
                      <a:endParaRPr lang="ru-RU" sz="220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20</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19</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63</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69</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ru-RU" sz="2200" b="1" u="sng" dirty="0">
                          <a:solidFill>
                            <a:srgbClr val="002060"/>
                          </a:solidFill>
                          <a:effectLst/>
                          <a:latin typeface="+mn-lt"/>
                          <a:ea typeface="Calibri"/>
                          <a:cs typeface="Times New Roman"/>
                        </a:rPr>
                        <a:t>100</a:t>
                      </a:r>
                      <a:endParaRPr lang="ru-RU" sz="2200" dirty="0">
                        <a:solidFill>
                          <a:srgbClr val="002060"/>
                        </a:solidFill>
                        <a:effectLst/>
                        <a:latin typeface="+mn-lt"/>
                        <a:ea typeface="Calibri"/>
                        <a:cs typeface="Times New Roman"/>
                      </a:endParaRPr>
                    </a:p>
                    <a:p>
                      <a:pPr algn="ctr">
                        <a:lnSpc>
                          <a:spcPct val="115000"/>
                        </a:lnSpc>
                        <a:spcAft>
                          <a:spcPts val="0"/>
                        </a:spcAft>
                      </a:pPr>
                      <a:r>
                        <a:rPr lang="ru-RU" sz="2200" i="1" dirty="0">
                          <a:solidFill>
                            <a:srgbClr val="002060"/>
                          </a:solidFill>
                          <a:effectLst/>
                          <a:latin typeface="+mn-lt"/>
                          <a:ea typeface="Calibri"/>
                          <a:cs typeface="Times New Roman"/>
                        </a:rPr>
                        <a:t>100</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0">
                <a:tc>
                  <a:txBody>
                    <a:bodyPr/>
                    <a:lstStyle/>
                    <a:p>
                      <a:pPr algn="l">
                        <a:lnSpc>
                          <a:spcPct val="115000"/>
                        </a:lnSpc>
                        <a:spcAft>
                          <a:spcPts val="0"/>
                        </a:spcAft>
                        <a:tabLst>
                          <a:tab pos="1461135" algn="l"/>
                        </a:tabLst>
                      </a:pPr>
                      <a:r>
                        <a:rPr lang="ru-RU" sz="2200" b="1" dirty="0">
                          <a:solidFill>
                            <a:srgbClr val="002060"/>
                          </a:solidFill>
                          <a:effectLst/>
                          <a:latin typeface="+mn-lt"/>
                          <a:ea typeface="Calibri"/>
                          <a:cs typeface="Times New Roman"/>
                        </a:rPr>
                        <a:t>В целом по массиву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200" b="1">
                          <a:solidFill>
                            <a:srgbClr val="002060"/>
                          </a:solidFill>
                          <a:effectLst/>
                          <a:latin typeface="+mn-lt"/>
                          <a:ea typeface="Calibri"/>
                          <a:cs typeface="Times New Roman"/>
                        </a:rPr>
                        <a:t>13</a:t>
                      </a:r>
                      <a:endParaRPr lang="ru-RU" sz="220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200" b="1">
                          <a:solidFill>
                            <a:srgbClr val="002060"/>
                          </a:solidFill>
                          <a:effectLst/>
                          <a:latin typeface="+mn-lt"/>
                          <a:ea typeface="Calibri"/>
                          <a:cs typeface="Times New Roman"/>
                        </a:rPr>
                        <a:t>19</a:t>
                      </a:r>
                      <a:endParaRPr lang="ru-RU" sz="220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200" b="1" dirty="0">
                          <a:solidFill>
                            <a:srgbClr val="002060"/>
                          </a:solidFill>
                          <a:effectLst/>
                          <a:latin typeface="+mn-lt"/>
                          <a:ea typeface="Calibri"/>
                          <a:cs typeface="Times New Roman"/>
                        </a:rPr>
                        <a:t>68</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ru-RU" sz="2200" b="1" dirty="0">
                          <a:solidFill>
                            <a:srgbClr val="002060"/>
                          </a:solidFill>
                          <a:effectLst/>
                          <a:latin typeface="+mn-lt"/>
                          <a:ea typeface="Calibri"/>
                          <a:cs typeface="Times New Roman"/>
                        </a:rPr>
                        <a:t>100</a:t>
                      </a:r>
                      <a:endParaRPr lang="ru-RU" sz="2200" dirty="0">
                        <a:solidFill>
                          <a:srgbClr val="002060"/>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bl>
          </a:graphicData>
        </a:graphic>
      </p:graphicFrame>
      <p:sp>
        <p:nvSpPr>
          <p:cNvPr id="19" name="Овал 18"/>
          <p:cNvSpPr/>
          <p:nvPr/>
        </p:nvSpPr>
        <p:spPr>
          <a:xfrm>
            <a:off x="4511824" y="1910323"/>
            <a:ext cx="936104" cy="15186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 name="Овал 19"/>
          <p:cNvSpPr/>
          <p:nvPr/>
        </p:nvSpPr>
        <p:spPr>
          <a:xfrm>
            <a:off x="8829647" y="1910323"/>
            <a:ext cx="864096" cy="15186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469565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2952750" y="428625"/>
            <a:ext cx="6645275" cy="412750"/>
          </a:xfrm>
          <a:prstGeom prst="rect">
            <a:avLst/>
          </a:prstGeom>
          <a:noFill/>
          <a:ln w="9525">
            <a:noFill/>
            <a:miter lim="800000"/>
            <a:headEnd/>
            <a:tailEnd/>
          </a:ln>
        </p:spPr>
        <p:txBody>
          <a:bodyPr anchor="ctr"/>
          <a:lstStyle/>
          <a:p>
            <a:pPr defTabSz="457200" fontAlgn="base">
              <a:spcBef>
                <a:spcPct val="0"/>
              </a:spcBef>
              <a:spcAft>
                <a:spcPct val="0"/>
              </a:spcAft>
            </a:pPr>
            <a:endParaRPr lang="en-US" sz="2400" dirty="0">
              <a:solidFill>
                <a:prstClr val="white"/>
              </a:solidFill>
              <a:latin typeface="Myriad Pro"/>
              <a:ea typeface="ＭＳ Ｐゴシック"/>
              <a:cs typeface="ＭＳ Ｐゴシック"/>
            </a:endParaRPr>
          </a:p>
        </p:txBody>
      </p:sp>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dirty="0">
                <a:solidFill>
                  <a:srgbClr val="FFFFFF"/>
                </a:solidFill>
                <a:latin typeface="Myriad Pro"/>
                <a:ea typeface="ＭＳ Ｐゴシック"/>
                <a:cs typeface="ＭＳ Ｐゴシック"/>
              </a:rPr>
              <a:t>photo</a:t>
            </a:r>
            <a:endParaRPr lang="en-US" dirty="0">
              <a:solidFill>
                <a:srgbClr val="FFFFFF"/>
              </a:solidFill>
              <a:latin typeface="Arial" charset="0"/>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defTabSz="457200" fontAlgn="base">
              <a:lnSpc>
                <a:spcPct val="130000"/>
              </a:lnSpc>
              <a:spcBef>
                <a:spcPct val="0"/>
              </a:spcBef>
              <a:spcAft>
                <a:spcPct val="0"/>
              </a:spcAft>
              <a:buFont typeface="+mj-lt"/>
              <a:buAutoNum type="arabicPeriod"/>
            </a:pPr>
            <a:endParaRPr lang="en-US" sz="1600" dirty="0">
              <a:solidFill>
                <a:srgbClr val="1C2A55"/>
              </a:solidFill>
              <a:latin typeface="Arial" charset="0"/>
              <a:ea typeface="ＭＳ Ｐゴシック" charset="-128"/>
            </a:endParaRPr>
          </a:p>
          <a:p>
            <a:pPr defTabSz="457200" fontAlgn="base">
              <a:lnSpc>
                <a:spcPct val="130000"/>
              </a:lnSpc>
              <a:spcBef>
                <a:spcPct val="0"/>
              </a:spcBef>
              <a:spcAft>
                <a:spcPct val="0"/>
              </a:spcAft>
            </a:pPr>
            <a:endParaRPr lang="en-US" sz="1600" dirty="0">
              <a:solidFill>
                <a:srgbClr val="1C2A55"/>
              </a:solidFill>
              <a:latin typeface="Arial" charset="0"/>
              <a:ea typeface="ＭＳ Ｐゴシック" charset="-128"/>
            </a:endParaRPr>
          </a:p>
        </p:txBody>
      </p:sp>
      <p:sp>
        <p:nvSpPr>
          <p:cNvPr id="88065" name="Rectangle 1"/>
          <p:cNvSpPr>
            <a:spLocks noChangeArrowheads="1"/>
          </p:cNvSpPr>
          <p:nvPr/>
        </p:nvSpPr>
        <p:spPr bwMode="auto">
          <a:xfrm>
            <a:off x="1524000" y="3898705"/>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tabLst>
                <a:tab pos="539750" algn="l"/>
              </a:tabLst>
            </a:pPr>
            <a:endParaRPr lang="ru-RU" b="1" dirty="0">
              <a:solidFill>
                <a:srgbClr val="21386F"/>
              </a:solidFill>
              <a:ea typeface="Calibri" pitchFamily="34" charset="0"/>
              <a:cs typeface="Times New Roman" pitchFamily="18" charset="0"/>
            </a:endParaRPr>
          </a:p>
          <a:p>
            <a:pPr algn="just" eaLnBrk="0" fontAlgn="base" hangingPunct="0">
              <a:spcBef>
                <a:spcPct val="0"/>
              </a:spcBef>
              <a:spcAft>
                <a:spcPct val="0"/>
              </a:spcAft>
              <a:tabLst>
                <a:tab pos="539750" algn="l"/>
              </a:tabLst>
            </a:pPr>
            <a:endParaRPr lang="ru-RU" sz="1200" b="1" dirty="0">
              <a:solidFill>
                <a:srgbClr val="21386F"/>
              </a:solidFill>
              <a:ea typeface="ＭＳ Ｐゴシック" charset="-128"/>
              <a:cs typeface="Arial" pitchFamily="34" charset="0"/>
            </a:endParaRPr>
          </a:p>
        </p:txBody>
      </p:sp>
      <p:sp>
        <p:nvSpPr>
          <p:cNvPr id="5" name="Текст 4">
            <a:extLst>
              <a:ext uri="{FF2B5EF4-FFF2-40B4-BE49-F238E27FC236}">
                <a16:creationId xmlns:a16="http://schemas.microsoft.com/office/drawing/2014/main" id="{D0B1233F-9DDE-46C9-A978-8783D565E12F}"/>
              </a:ext>
            </a:extLst>
          </p:cNvPr>
          <p:cNvSpPr>
            <a:spLocks noGrp="1"/>
          </p:cNvSpPr>
          <p:nvPr>
            <p:ph type="body" sz="quarter" idx="11"/>
          </p:nvPr>
        </p:nvSpPr>
        <p:spPr>
          <a:xfrm>
            <a:off x="1865098" y="143462"/>
            <a:ext cx="9588716" cy="853561"/>
          </a:xfrm>
        </p:spPr>
        <p:txBody>
          <a:bodyPr/>
          <a:lstStyle/>
          <a:p>
            <a:r>
              <a:rPr lang="ru-RU" sz="2400" dirty="0"/>
              <a:t>Мотивы участия или готовности начать участие в РСБО: «зеленый моральный индекс» </a:t>
            </a:r>
            <a:r>
              <a:rPr lang="ru-RU" sz="2400" b="0" dirty="0"/>
              <a:t>(</a:t>
            </a:r>
            <a:r>
              <a:rPr lang="ru-RU" sz="2400" b="0" dirty="0" err="1"/>
              <a:t>Berglund</a:t>
            </a:r>
            <a:r>
              <a:rPr lang="ru-RU" sz="2400" b="0" dirty="0"/>
              <a:t> C.)</a:t>
            </a:r>
          </a:p>
        </p:txBody>
      </p:sp>
      <p:graphicFrame>
        <p:nvGraphicFramePr>
          <p:cNvPr id="15" name="Диаграмма 14"/>
          <p:cNvGraphicFramePr>
            <a:graphicFrameLocks/>
          </p:cNvGraphicFramePr>
          <p:nvPr>
            <p:extLst>
              <p:ext uri="{D42A27DB-BD31-4B8C-83A1-F6EECF244321}">
                <p14:modId xmlns:p14="http://schemas.microsoft.com/office/powerpoint/2010/main" val="335827450"/>
              </p:ext>
            </p:extLst>
          </p:nvPr>
        </p:nvGraphicFramePr>
        <p:xfrm>
          <a:off x="1467786" y="1126538"/>
          <a:ext cx="9256428" cy="57314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836515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699127120"/>
              </p:ext>
            </p:extLst>
          </p:nvPr>
        </p:nvGraphicFramePr>
        <p:xfrm>
          <a:off x="1" y="2"/>
          <a:ext cx="12191998" cy="6929214"/>
        </p:xfrm>
        <a:graphic>
          <a:graphicData uri="http://schemas.openxmlformats.org/drawingml/2006/table">
            <a:tbl>
              <a:tblPr firstRow="1" firstCol="1" bandRow="1"/>
              <a:tblGrid>
                <a:gridCol w="3640533">
                  <a:extLst>
                    <a:ext uri="{9D8B030D-6E8A-4147-A177-3AD203B41FA5}">
                      <a16:colId xmlns:a16="http://schemas.microsoft.com/office/drawing/2014/main" val="20000"/>
                    </a:ext>
                  </a:extLst>
                </a:gridCol>
                <a:gridCol w="1022804">
                  <a:extLst>
                    <a:ext uri="{9D8B030D-6E8A-4147-A177-3AD203B41FA5}">
                      <a16:colId xmlns:a16="http://schemas.microsoft.com/office/drawing/2014/main" val="20001"/>
                    </a:ext>
                  </a:extLst>
                </a:gridCol>
                <a:gridCol w="1360140">
                  <a:extLst>
                    <a:ext uri="{9D8B030D-6E8A-4147-A177-3AD203B41FA5}">
                      <a16:colId xmlns:a16="http://schemas.microsoft.com/office/drawing/2014/main" val="20002"/>
                    </a:ext>
                  </a:extLst>
                </a:gridCol>
                <a:gridCol w="1360140">
                  <a:extLst>
                    <a:ext uri="{9D8B030D-6E8A-4147-A177-3AD203B41FA5}">
                      <a16:colId xmlns:a16="http://schemas.microsoft.com/office/drawing/2014/main" val="20003"/>
                    </a:ext>
                  </a:extLst>
                </a:gridCol>
                <a:gridCol w="1457293">
                  <a:extLst>
                    <a:ext uri="{9D8B030D-6E8A-4147-A177-3AD203B41FA5}">
                      <a16:colId xmlns:a16="http://schemas.microsoft.com/office/drawing/2014/main" val="20004"/>
                    </a:ext>
                  </a:extLst>
                </a:gridCol>
                <a:gridCol w="1165834">
                  <a:extLst>
                    <a:ext uri="{9D8B030D-6E8A-4147-A177-3AD203B41FA5}">
                      <a16:colId xmlns:a16="http://schemas.microsoft.com/office/drawing/2014/main" val="20005"/>
                    </a:ext>
                  </a:extLst>
                </a:gridCol>
                <a:gridCol w="1329375">
                  <a:extLst>
                    <a:ext uri="{9D8B030D-6E8A-4147-A177-3AD203B41FA5}">
                      <a16:colId xmlns:a16="http://schemas.microsoft.com/office/drawing/2014/main" val="20006"/>
                    </a:ext>
                  </a:extLst>
                </a:gridCol>
                <a:gridCol w="855879">
                  <a:extLst>
                    <a:ext uri="{9D8B030D-6E8A-4147-A177-3AD203B41FA5}">
                      <a16:colId xmlns:a16="http://schemas.microsoft.com/office/drawing/2014/main" val="20007"/>
                    </a:ext>
                  </a:extLst>
                </a:gridCol>
              </a:tblGrid>
              <a:tr h="826481">
                <a:tc>
                  <a:txBody>
                    <a:bodyPr/>
                    <a:lstStyle/>
                    <a:p>
                      <a:pPr algn="ctr">
                        <a:lnSpc>
                          <a:spcPct val="115000"/>
                        </a:lnSpc>
                        <a:spcAft>
                          <a:spcPts val="0"/>
                        </a:spcAft>
                      </a:pPr>
                      <a:r>
                        <a:rPr lang="ru-RU" sz="1600" b="1" dirty="0">
                          <a:solidFill>
                            <a:schemeClr val="bg1"/>
                          </a:solidFill>
                          <a:effectLst/>
                          <a:latin typeface="+mj-lt"/>
                          <a:ea typeface="Calibri"/>
                          <a:cs typeface="Times New Roman"/>
                        </a:rPr>
                        <a:t> </a:t>
                      </a:r>
                      <a:r>
                        <a:rPr lang="ru-RU" sz="2000" b="1" dirty="0">
                          <a:solidFill>
                            <a:schemeClr val="bg1"/>
                          </a:solidFill>
                          <a:effectLst/>
                          <a:latin typeface="+mj-lt"/>
                          <a:ea typeface="Calibri"/>
                          <a:cs typeface="Times New Roman"/>
                        </a:rPr>
                        <a:t>Условия участия / включения в РСБО</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600" b="1" dirty="0">
                          <a:solidFill>
                            <a:schemeClr val="bg1"/>
                          </a:solidFill>
                          <a:effectLst/>
                          <a:latin typeface="+mj-lt"/>
                          <a:ea typeface="Calibri"/>
                          <a:cs typeface="Times New Roman"/>
                        </a:rPr>
                        <a:t>РСБО</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600" b="1" dirty="0">
                          <a:solidFill>
                            <a:schemeClr val="bg1"/>
                          </a:solidFill>
                          <a:effectLst/>
                          <a:latin typeface="+mj-lt"/>
                          <a:ea typeface="Calibri"/>
                          <a:cs typeface="Times New Roman"/>
                        </a:rPr>
                        <a:t>Пакеты-упаковки</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600" b="1" dirty="0">
                          <a:solidFill>
                            <a:schemeClr val="bg1"/>
                          </a:solidFill>
                          <a:effectLst/>
                          <a:latin typeface="+mj-lt"/>
                          <a:ea typeface="Calibri"/>
                          <a:cs typeface="Times New Roman"/>
                        </a:rPr>
                        <a:t>Передача вещей </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marL="0" indent="0" algn="ctr">
                        <a:lnSpc>
                          <a:spcPct val="115000"/>
                        </a:lnSpc>
                        <a:spcAft>
                          <a:spcPts val="0"/>
                        </a:spcAft>
                        <a:tabLst/>
                      </a:pPr>
                      <a:r>
                        <a:rPr lang="ru-RU" sz="1600" b="1" dirty="0">
                          <a:solidFill>
                            <a:schemeClr val="bg1"/>
                          </a:solidFill>
                          <a:effectLst/>
                          <a:latin typeface="+mj-lt"/>
                          <a:ea typeface="Calibri"/>
                          <a:cs typeface="Times New Roman"/>
                        </a:rPr>
                        <a:t>Экономия ресурсов</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600" b="1" dirty="0">
                          <a:solidFill>
                            <a:schemeClr val="bg1"/>
                          </a:solidFill>
                          <a:effectLst/>
                          <a:latin typeface="+mj-lt"/>
                          <a:ea typeface="Calibri"/>
                          <a:cs typeface="Times New Roman"/>
                        </a:rPr>
                        <a:t>«Про-</a:t>
                      </a:r>
                      <a:r>
                        <a:rPr lang="ru-RU" sz="1600" b="1" dirty="0" err="1">
                          <a:solidFill>
                            <a:schemeClr val="bg1"/>
                          </a:solidFill>
                          <a:effectLst/>
                          <a:latin typeface="+mj-lt"/>
                          <a:ea typeface="Calibri"/>
                          <a:cs typeface="Times New Roman"/>
                        </a:rPr>
                        <a:t>дуктов</a:t>
                      </a:r>
                      <a:r>
                        <a:rPr lang="ru-RU" sz="1600" b="1" dirty="0">
                          <a:solidFill>
                            <a:schemeClr val="bg1"/>
                          </a:solidFill>
                          <a:effectLst/>
                          <a:latin typeface="+mj-lt"/>
                          <a:ea typeface="Calibri"/>
                          <a:cs typeface="Times New Roman"/>
                        </a:rPr>
                        <a:t> ровно»</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600" b="1" dirty="0">
                          <a:solidFill>
                            <a:schemeClr val="bg1"/>
                          </a:solidFill>
                          <a:effectLst/>
                          <a:latin typeface="+mj-lt"/>
                          <a:ea typeface="Calibri"/>
                          <a:cs typeface="Times New Roman"/>
                        </a:rPr>
                        <a:t>Отказ от лишних</a:t>
                      </a:r>
                    </a:p>
                    <a:p>
                      <a:pPr algn="ctr">
                        <a:lnSpc>
                          <a:spcPct val="115000"/>
                        </a:lnSpc>
                        <a:spcAft>
                          <a:spcPts val="0"/>
                        </a:spcAft>
                      </a:pPr>
                      <a:r>
                        <a:rPr lang="ru-RU" sz="1600" b="1" dirty="0">
                          <a:solidFill>
                            <a:schemeClr val="bg1"/>
                          </a:solidFill>
                          <a:effectLst/>
                          <a:latin typeface="+mj-lt"/>
                          <a:ea typeface="Calibri"/>
                          <a:cs typeface="Times New Roman"/>
                        </a:rPr>
                        <a:t>покупок</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a:txBody>
                    <a:bodyPr/>
                    <a:lstStyle/>
                    <a:p>
                      <a:pPr algn="ctr">
                        <a:lnSpc>
                          <a:spcPct val="115000"/>
                        </a:lnSpc>
                        <a:spcAft>
                          <a:spcPts val="0"/>
                        </a:spcAft>
                      </a:pPr>
                      <a:r>
                        <a:rPr lang="ru-RU" sz="1600" b="1" dirty="0">
                          <a:solidFill>
                            <a:schemeClr val="bg1"/>
                          </a:solidFill>
                          <a:effectLst/>
                          <a:latin typeface="+mj-lt"/>
                          <a:ea typeface="Calibri"/>
                          <a:cs typeface="Times New Roman"/>
                        </a:rPr>
                        <a:t>Всего</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extLst>
                  <a:ext uri="{0D108BD9-81ED-4DB2-BD59-A6C34878D82A}">
                    <a16:rowId xmlns:a16="http://schemas.microsoft.com/office/drawing/2014/main" val="10000"/>
                  </a:ext>
                </a:extLst>
              </a:tr>
              <a:tr h="791195">
                <a:tc>
                  <a:txBody>
                    <a:bodyPr/>
                    <a:lstStyle/>
                    <a:p>
                      <a:pPr algn="l">
                        <a:lnSpc>
                          <a:spcPct val="100000"/>
                        </a:lnSpc>
                        <a:spcAft>
                          <a:spcPts val="0"/>
                        </a:spcAft>
                      </a:pPr>
                      <a:r>
                        <a:rPr lang="ru-RU" sz="1600" b="1" dirty="0">
                          <a:solidFill>
                            <a:srgbClr val="002060"/>
                          </a:solidFill>
                          <a:effectLst/>
                          <a:latin typeface="+mj-lt"/>
                          <a:ea typeface="Calibri"/>
                          <a:cs typeface="Times New Roman"/>
                        </a:rPr>
                        <a:t>1.Установка контейнеров для раздельного сбора мусора вблизи дома </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79</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67</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76</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68</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77</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64</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75</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55</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73</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65.5</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77</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67</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69</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3101">
                <a:tc>
                  <a:txBody>
                    <a:bodyPr/>
                    <a:lstStyle/>
                    <a:p>
                      <a:pPr algn="l">
                        <a:lnSpc>
                          <a:spcPct val="100000"/>
                        </a:lnSpc>
                        <a:spcAft>
                          <a:spcPts val="0"/>
                        </a:spcAft>
                      </a:pPr>
                      <a:r>
                        <a:rPr lang="ru-RU" sz="1600" b="1" dirty="0">
                          <a:solidFill>
                            <a:srgbClr val="002060"/>
                          </a:solidFill>
                          <a:effectLst/>
                          <a:latin typeface="+mj-lt"/>
                          <a:ea typeface="Calibri"/>
                          <a:cs typeface="Times New Roman"/>
                        </a:rPr>
                        <a:t>2. Уверенность в том, что раздельно собранный мусор пройдет вторичную переработку </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30</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26</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u="none" strike="noStrike" dirty="0">
                          <a:solidFill>
                            <a:srgbClr val="002060"/>
                          </a:solidFill>
                          <a:effectLst/>
                          <a:latin typeface="+mj-lt"/>
                          <a:ea typeface="Calibri"/>
                          <a:cs typeface="Times New Roman"/>
                        </a:rPr>
                        <a:t> </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FF66CC"/>
                          </a:solidFill>
                          <a:effectLst/>
                          <a:latin typeface="+mj-lt"/>
                          <a:ea typeface="Calibri"/>
                          <a:cs typeface="Times New Roman"/>
                        </a:rPr>
                        <a:t>39</a:t>
                      </a:r>
                      <a:endParaRPr lang="ru-RU" sz="2000" b="1" dirty="0">
                        <a:solidFill>
                          <a:srgbClr val="FF66CC"/>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25</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FF66CC"/>
                          </a:solidFill>
                          <a:effectLst/>
                          <a:latin typeface="+mj-lt"/>
                          <a:ea typeface="Calibri"/>
                          <a:cs typeface="Times New Roman"/>
                        </a:rPr>
                        <a:t>35.5</a:t>
                      </a:r>
                      <a:endParaRPr lang="ru-RU" sz="2000" b="1" dirty="0">
                        <a:solidFill>
                          <a:srgbClr val="FF66CC"/>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21</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30</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19</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a:solidFill>
                            <a:srgbClr val="002060"/>
                          </a:solidFill>
                          <a:effectLst/>
                          <a:latin typeface="+mj-lt"/>
                          <a:ea typeface="Calibri"/>
                          <a:cs typeface="Times New Roman"/>
                        </a:rPr>
                        <a:t>31</a:t>
                      </a:r>
                      <a:endParaRPr lang="ru-RU" sz="2000" b="1">
                        <a:solidFill>
                          <a:srgbClr val="002060"/>
                        </a:solidFill>
                        <a:effectLst/>
                        <a:latin typeface="+mj-lt"/>
                        <a:ea typeface="Calibri"/>
                        <a:cs typeface="Times New Roman"/>
                      </a:endParaRPr>
                    </a:p>
                    <a:p>
                      <a:pPr algn="ctr">
                        <a:lnSpc>
                          <a:spcPct val="115000"/>
                        </a:lnSpc>
                        <a:spcAft>
                          <a:spcPts val="0"/>
                        </a:spcAft>
                      </a:pPr>
                      <a:r>
                        <a:rPr lang="ru-RU" sz="2000" b="1" i="1">
                          <a:solidFill>
                            <a:srgbClr val="002060"/>
                          </a:solidFill>
                          <a:effectLst/>
                          <a:latin typeface="+mj-lt"/>
                          <a:ea typeface="Calibri"/>
                          <a:cs typeface="Times New Roman"/>
                        </a:rPr>
                        <a:t>23</a:t>
                      </a:r>
                      <a:endParaRPr lang="ru-RU" sz="2000" b="1">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30</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26</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26</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18679">
                <a:tc>
                  <a:txBody>
                    <a:bodyPr/>
                    <a:lstStyle/>
                    <a:p>
                      <a:pPr marL="0" indent="0" algn="l">
                        <a:lnSpc>
                          <a:spcPct val="100000"/>
                        </a:lnSpc>
                        <a:spcAft>
                          <a:spcPts val="0"/>
                        </a:spcAft>
                      </a:pPr>
                      <a:r>
                        <a:rPr lang="ru-RU" sz="1600" b="1" dirty="0">
                          <a:solidFill>
                            <a:srgbClr val="002060"/>
                          </a:solidFill>
                          <a:effectLst/>
                          <a:latin typeface="+mj-lt"/>
                          <a:ea typeface="Calibri"/>
                          <a:cs typeface="Times New Roman"/>
                        </a:rPr>
                        <a:t>3. Организация </a:t>
                      </a:r>
                      <a:r>
                        <a:rPr lang="ru-RU" sz="1600" b="1" dirty="0" err="1">
                          <a:solidFill>
                            <a:srgbClr val="002060"/>
                          </a:solidFill>
                          <a:effectLst/>
                          <a:latin typeface="+mj-lt"/>
                          <a:ea typeface="Calibri"/>
                          <a:cs typeface="Times New Roman"/>
                        </a:rPr>
                        <a:t>своевремен</a:t>
                      </a:r>
                      <a:r>
                        <a:rPr lang="ru-RU" sz="1600" b="1" dirty="0">
                          <a:solidFill>
                            <a:srgbClr val="002060"/>
                          </a:solidFill>
                          <a:effectLst/>
                          <a:latin typeface="+mj-lt"/>
                          <a:ea typeface="Calibri"/>
                          <a:cs typeface="Times New Roman"/>
                        </a:rPr>
                        <a:t> </a:t>
                      </a:r>
                      <a:r>
                        <a:rPr lang="ru-RU" sz="1600" b="1" dirty="0" err="1">
                          <a:solidFill>
                            <a:srgbClr val="002060"/>
                          </a:solidFill>
                          <a:effectLst/>
                          <a:latin typeface="+mj-lt"/>
                          <a:ea typeface="Calibri"/>
                          <a:cs typeface="Times New Roman"/>
                        </a:rPr>
                        <a:t>ного</a:t>
                      </a:r>
                      <a:r>
                        <a:rPr lang="ru-RU" sz="1600" b="1" dirty="0">
                          <a:solidFill>
                            <a:srgbClr val="002060"/>
                          </a:solidFill>
                          <a:effectLst/>
                          <a:latin typeface="+mj-lt"/>
                          <a:ea typeface="Calibri"/>
                          <a:cs typeface="Times New Roman"/>
                        </a:rPr>
                        <a:t>  и правильного вывоза БО</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20</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19</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FF66CC"/>
                          </a:solidFill>
                          <a:effectLst/>
                          <a:latin typeface="+mj-lt"/>
                          <a:ea typeface="Calibri"/>
                          <a:cs typeface="Times New Roman"/>
                        </a:rPr>
                        <a:t>32</a:t>
                      </a:r>
                      <a:endParaRPr lang="ru-RU" sz="2000" b="1" dirty="0">
                        <a:solidFill>
                          <a:srgbClr val="FF66CC"/>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17</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26</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14</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23</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10</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a:solidFill>
                            <a:srgbClr val="002060"/>
                          </a:solidFill>
                          <a:effectLst/>
                          <a:latin typeface="+mj-lt"/>
                          <a:ea typeface="Calibri"/>
                          <a:cs typeface="Times New Roman"/>
                        </a:rPr>
                        <a:t>21</a:t>
                      </a:r>
                      <a:endParaRPr lang="ru-RU" sz="2000" b="1">
                        <a:solidFill>
                          <a:srgbClr val="002060"/>
                        </a:solidFill>
                        <a:effectLst/>
                        <a:latin typeface="+mj-lt"/>
                        <a:ea typeface="Calibri"/>
                        <a:cs typeface="Times New Roman"/>
                      </a:endParaRPr>
                    </a:p>
                    <a:p>
                      <a:pPr algn="ctr">
                        <a:lnSpc>
                          <a:spcPct val="115000"/>
                        </a:lnSpc>
                        <a:spcAft>
                          <a:spcPts val="0"/>
                        </a:spcAft>
                      </a:pPr>
                      <a:r>
                        <a:rPr lang="ru-RU" sz="2000" b="1" i="1">
                          <a:solidFill>
                            <a:srgbClr val="002060"/>
                          </a:solidFill>
                          <a:effectLst/>
                          <a:latin typeface="+mj-lt"/>
                          <a:ea typeface="Calibri"/>
                          <a:cs typeface="Times New Roman"/>
                        </a:rPr>
                        <a:t>17</a:t>
                      </a:r>
                      <a:endParaRPr lang="ru-RU" sz="2000" b="1">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22</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18</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19</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8679">
                <a:tc>
                  <a:txBody>
                    <a:bodyPr/>
                    <a:lstStyle/>
                    <a:p>
                      <a:pPr algn="l">
                        <a:lnSpc>
                          <a:spcPct val="100000"/>
                        </a:lnSpc>
                        <a:spcAft>
                          <a:spcPts val="0"/>
                        </a:spcAft>
                      </a:pPr>
                      <a:r>
                        <a:rPr lang="ru-RU" sz="1600" b="1" dirty="0">
                          <a:solidFill>
                            <a:srgbClr val="002060"/>
                          </a:solidFill>
                          <a:effectLst/>
                          <a:latin typeface="+mj-lt"/>
                          <a:ea typeface="Calibri"/>
                          <a:cs typeface="Times New Roman"/>
                        </a:rPr>
                        <a:t>4. Приемлемое время на доставку мусора в спец. пункты / контейнеры </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20</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16</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FF66CC"/>
                          </a:solidFill>
                          <a:effectLst/>
                          <a:latin typeface="+mj-lt"/>
                          <a:ea typeface="Calibri"/>
                          <a:cs typeface="Times New Roman"/>
                        </a:rPr>
                        <a:t>22</a:t>
                      </a:r>
                      <a:endParaRPr lang="ru-RU" sz="2000" b="1" dirty="0">
                        <a:solidFill>
                          <a:srgbClr val="FF66CC"/>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16</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22</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13</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18</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13.5</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20</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14</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18</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16</a:t>
                      </a:r>
                      <a:r>
                        <a:rPr lang="ru-RU" sz="2000" b="1" u="none" strike="noStrike" dirty="0">
                          <a:solidFill>
                            <a:srgbClr val="002060"/>
                          </a:solidFill>
                          <a:effectLst/>
                          <a:latin typeface="+mj-lt"/>
                          <a:ea typeface="Calibri"/>
                          <a:cs typeface="Times New Roman"/>
                        </a:rPr>
                        <a:t> </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17</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8679">
                <a:tc>
                  <a:txBody>
                    <a:bodyPr/>
                    <a:lstStyle/>
                    <a:p>
                      <a:pPr algn="l">
                        <a:lnSpc>
                          <a:spcPct val="100000"/>
                        </a:lnSpc>
                        <a:spcAft>
                          <a:spcPts val="0"/>
                        </a:spcAft>
                      </a:pPr>
                      <a:r>
                        <a:rPr lang="ru-RU" sz="1600" b="1" dirty="0">
                          <a:solidFill>
                            <a:srgbClr val="002060"/>
                          </a:solidFill>
                          <a:effectLst/>
                          <a:latin typeface="+mj-lt"/>
                          <a:ea typeface="Calibri"/>
                          <a:cs typeface="Times New Roman"/>
                        </a:rPr>
                        <a:t>5. Наличие информации о том, куда можно отвезти раздельно собранные БО </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15</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16</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FF66CC"/>
                          </a:solidFill>
                          <a:effectLst/>
                          <a:latin typeface="+mj-lt"/>
                          <a:ea typeface="Calibri"/>
                          <a:cs typeface="Times New Roman"/>
                        </a:rPr>
                        <a:t>23</a:t>
                      </a:r>
                      <a:endParaRPr lang="ru-RU" sz="2000" b="1" dirty="0">
                        <a:solidFill>
                          <a:srgbClr val="FF66CC"/>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15</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19</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14</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17</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13</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20</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12.5</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18</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15</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16</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8734">
                <a:tc>
                  <a:txBody>
                    <a:bodyPr/>
                    <a:lstStyle/>
                    <a:p>
                      <a:pPr algn="l">
                        <a:lnSpc>
                          <a:spcPct val="100000"/>
                        </a:lnSpc>
                        <a:spcAft>
                          <a:spcPts val="0"/>
                        </a:spcAft>
                      </a:pPr>
                      <a:r>
                        <a:rPr lang="ru-RU" sz="1600" b="1" dirty="0">
                          <a:solidFill>
                            <a:srgbClr val="002060"/>
                          </a:solidFill>
                          <a:effectLst/>
                          <a:latin typeface="+mj-lt"/>
                          <a:ea typeface="Calibri"/>
                          <a:cs typeface="Times New Roman"/>
                        </a:rPr>
                        <a:t>6. </a:t>
                      </a:r>
                      <a:r>
                        <a:rPr lang="ru-RU" sz="1800" b="1" dirty="0">
                          <a:solidFill>
                            <a:srgbClr val="002060"/>
                          </a:solidFill>
                          <a:effectLst/>
                          <a:latin typeface="+mj-lt"/>
                          <a:ea typeface="Calibri"/>
                          <a:cs typeface="Times New Roman"/>
                        </a:rPr>
                        <a:t>Участие большинства соседей РСБО</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a:solidFill>
                            <a:srgbClr val="002060"/>
                          </a:solidFill>
                          <a:effectLst/>
                          <a:latin typeface="+mj-lt"/>
                          <a:ea typeface="Calibri"/>
                          <a:cs typeface="Times New Roman"/>
                        </a:rPr>
                        <a:t>17</a:t>
                      </a:r>
                      <a:endParaRPr lang="ru-RU" sz="2000" b="1">
                        <a:solidFill>
                          <a:srgbClr val="002060"/>
                        </a:solidFill>
                        <a:effectLst/>
                        <a:latin typeface="+mj-lt"/>
                        <a:ea typeface="Calibri"/>
                        <a:cs typeface="Times New Roman"/>
                      </a:endParaRPr>
                    </a:p>
                    <a:p>
                      <a:pPr algn="ctr">
                        <a:lnSpc>
                          <a:spcPct val="115000"/>
                        </a:lnSpc>
                        <a:spcAft>
                          <a:spcPts val="0"/>
                        </a:spcAft>
                      </a:pPr>
                      <a:r>
                        <a:rPr lang="ru-RU" sz="2000" b="1" i="1">
                          <a:solidFill>
                            <a:srgbClr val="002060"/>
                          </a:solidFill>
                          <a:effectLst/>
                          <a:latin typeface="+mj-lt"/>
                          <a:ea typeface="Calibri"/>
                          <a:cs typeface="Times New Roman"/>
                        </a:rPr>
                        <a:t>22</a:t>
                      </a:r>
                      <a:endParaRPr lang="ru-RU" sz="2000" b="1">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19</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12 </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a:solidFill>
                            <a:srgbClr val="002060"/>
                          </a:solidFill>
                          <a:effectLst/>
                          <a:latin typeface="+mj-lt"/>
                          <a:ea typeface="Calibri"/>
                          <a:cs typeface="Times New Roman"/>
                        </a:rPr>
                        <a:t>17</a:t>
                      </a:r>
                      <a:endParaRPr lang="ru-RU" sz="2000" b="1">
                        <a:solidFill>
                          <a:srgbClr val="002060"/>
                        </a:solidFill>
                        <a:effectLst/>
                        <a:latin typeface="+mj-lt"/>
                        <a:ea typeface="Calibri"/>
                        <a:cs typeface="Times New Roman"/>
                      </a:endParaRPr>
                    </a:p>
                    <a:p>
                      <a:pPr algn="ctr">
                        <a:lnSpc>
                          <a:spcPct val="115000"/>
                        </a:lnSpc>
                        <a:spcAft>
                          <a:spcPts val="0"/>
                        </a:spcAft>
                      </a:pPr>
                      <a:r>
                        <a:rPr lang="ru-RU" sz="2000" b="1" i="1">
                          <a:solidFill>
                            <a:srgbClr val="002060"/>
                          </a:solidFill>
                          <a:effectLst/>
                          <a:latin typeface="+mj-lt"/>
                          <a:ea typeface="Calibri"/>
                          <a:cs typeface="Times New Roman"/>
                        </a:rPr>
                        <a:t>10</a:t>
                      </a:r>
                      <a:endParaRPr lang="ru-RU" sz="2000" b="1">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a:solidFill>
                            <a:srgbClr val="002060"/>
                          </a:solidFill>
                          <a:effectLst/>
                          <a:latin typeface="+mj-lt"/>
                          <a:ea typeface="Calibri"/>
                          <a:cs typeface="Times New Roman"/>
                        </a:rPr>
                        <a:t>15</a:t>
                      </a:r>
                      <a:endParaRPr lang="ru-RU" sz="2000" b="1">
                        <a:solidFill>
                          <a:srgbClr val="002060"/>
                        </a:solidFill>
                        <a:effectLst/>
                        <a:latin typeface="+mj-lt"/>
                        <a:ea typeface="Calibri"/>
                        <a:cs typeface="Times New Roman"/>
                      </a:endParaRPr>
                    </a:p>
                    <a:p>
                      <a:pPr algn="ctr">
                        <a:lnSpc>
                          <a:spcPct val="115000"/>
                        </a:lnSpc>
                        <a:spcAft>
                          <a:spcPts val="0"/>
                        </a:spcAft>
                      </a:pPr>
                      <a:r>
                        <a:rPr lang="ru-RU" sz="2000" b="1" i="1">
                          <a:solidFill>
                            <a:srgbClr val="002060"/>
                          </a:solidFill>
                          <a:effectLst/>
                          <a:latin typeface="+mj-lt"/>
                          <a:ea typeface="Calibri"/>
                          <a:cs typeface="Times New Roman"/>
                        </a:rPr>
                        <a:t>7</a:t>
                      </a:r>
                      <a:endParaRPr lang="ru-RU" sz="2000" b="1">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15</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11</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15</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12</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13</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85922">
                <a:tc>
                  <a:txBody>
                    <a:bodyPr/>
                    <a:lstStyle/>
                    <a:p>
                      <a:pPr algn="l">
                        <a:lnSpc>
                          <a:spcPct val="100000"/>
                        </a:lnSpc>
                        <a:spcAft>
                          <a:spcPts val="0"/>
                        </a:spcAft>
                      </a:pPr>
                      <a:r>
                        <a:rPr lang="ru-RU" sz="1600" b="1" dirty="0">
                          <a:solidFill>
                            <a:srgbClr val="002060"/>
                          </a:solidFill>
                          <a:effectLst/>
                          <a:latin typeface="+mj-lt"/>
                          <a:ea typeface="Calibri"/>
                          <a:cs typeface="Times New Roman"/>
                        </a:rPr>
                        <a:t>7. Введение штрафов или дополнительной платы за отказ от сортировки мусора</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a:solidFill>
                            <a:srgbClr val="002060"/>
                          </a:solidFill>
                          <a:effectLst/>
                          <a:latin typeface="+mj-lt"/>
                          <a:ea typeface="Calibri"/>
                          <a:cs typeface="Times New Roman"/>
                        </a:rPr>
                        <a:t>13</a:t>
                      </a:r>
                      <a:endParaRPr lang="ru-RU" sz="2000" b="1">
                        <a:solidFill>
                          <a:srgbClr val="002060"/>
                        </a:solidFill>
                        <a:effectLst/>
                        <a:latin typeface="+mj-lt"/>
                        <a:ea typeface="Calibri"/>
                        <a:cs typeface="Times New Roman"/>
                      </a:endParaRPr>
                    </a:p>
                    <a:p>
                      <a:pPr algn="ctr">
                        <a:lnSpc>
                          <a:spcPct val="115000"/>
                        </a:lnSpc>
                        <a:spcAft>
                          <a:spcPts val="0"/>
                        </a:spcAft>
                      </a:pPr>
                      <a:r>
                        <a:rPr lang="ru-RU" sz="2000" b="1" i="1">
                          <a:solidFill>
                            <a:srgbClr val="002060"/>
                          </a:solidFill>
                          <a:effectLst/>
                          <a:latin typeface="+mj-lt"/>
                          <a:ea typeface="Calibri"/>
                          <a:cs typeface="Times New Roman"/>
                        </a:rPr>
                        <a:t>10.5</a:t>
                      </a:r>
                      <a:endParaRPr lang="ru-RU" sz="2000" b="1">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a:solidFill>
                            <a:srgbClr val="002060"/>
                          </a:solidFill>
                          <a:effectLst/>
                          <a:latin typeface="+mj-lt"/>
                          <a:ea typeface="Calibri"/>
                          <a:cs typeface="Times New Roman"/>
                        </a:rPr>
                        <a:t>18</a:t>
                      </a:r>
                      <a:endParaRPr lang="ru-RU" sz="2000" b="1">
                        <a:solidFill>
                          <a:srgbClr val="002060"/>
                        </a:solidFill>
                        <a:effectLst/>
                        <a:latin typeface="+mj-lt"/>
                        <a:ea typeface="Calibri"/>
                        <a:cs typeface="Times New Roman"/>
                      </a:endParaRPr>
                    </a:p>
                    <a:p>
                      <a:pPr algn="ctr">
                        <a:lnSpc>
                          <a:spcPct val="115000"/>
                        </a:lnSpc>
                        <a:spcAft>
                          <a:spcPts val="0"/>
                        </a:spcAft>
                      </a:pPr>
                      <a:r>
                        <a:rPr lang="ru-RU" sz="2000" b="1" i="1">
                          <a:solidFill>
                            <a:srgbClr val="002060"/>
                          </a:solidFill>
                          <a:effectLst/>
                          <a:latin typeface="+mj-lt"/>
                          <a:ea typeface="Calibri"/>
                          <a:cs typeface="Times New Roman"/>
                        </a:rPr>
                        <a:t>10</a:t>
                      </a:r>
                      <a:endParaRPr lang="ru-RU" sz="2000" b="1">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a:solidFill>
                            <a:srgbClr val="002060"/>
                          </a:solidFill>
                          <a:effectLst/>
                          <a:latin typeface="+mj-lt"/>
                          <a:ea typeface="Calibri"/>
                          <a:cs typeface="Times New Roman"/>
                        </a:rPr>
                        <a:t>12.5</a:t>
                      </a:r>
                      <a:endParaRPr lang="ru-RU" sz="2000" b="1">
                        <a:solidFill>
                          <a:srgbClr val="002060"/>
                        </a:solidFill>
                        <a:effectLst/>
                        <a:latin typeface="+mj-lt"/>
                        <a:ea typeface="Calibri"/>
                        <a:cs typeface="Times New Roman"/>
                      </a:endParaRPr>
                    </a:p>
                    <a:p>
                      <a:pPr algn="ctr">
                        <a:lnSpc>
                          <a:spcPct val="115000"/>
                        </a:lnSpc>
                        <a:spcAft>
                          <a:spcPts val="0"/>
                        </a:spcAft>
                      </a:pPr>
                      <a:r>
                        <a:rPr lang="ru-RU" sz="2000" b="1" i="1">
                          <a:solidFill>
                            <a:srgbClr val="002060"/>
                          </a:solidFill>
                          <a:effectLst/>
                          <a:latin typeface="+mj-lt"/>
                          <a:ea typeface="Calibri"/>
                          <a:cs typeface="Times New Roman"/>
                        </a:rPr>
                        <a:t>10</a:t>
                      </a:r>
                      <a:endParaRPr lang="ru-RU" sz="2000" b="1">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12</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8.5</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13.5</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9</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u="sng" dirty="0">
                          <a:solidFill>
                            <a:srgbClr val="002060"/>
                          </a:solidFill>
                          <a:effectLst/>
                          <a:latin typeface="+mj-lt"/>
                          <a:ea typeface="Calibri"/>
                          <a:cs typeface="Times New Roman"/>
                        </a:rPr>
                        <a:t>12</a:t>
                      </a:r>
                      <a:endParaRPr lang="ru-RU" sz="2000" b="1" dirty="0">
                        <a:solidFill>
                          <a:srgbClr val="002060"/>
                        </a:solidFill>
                        <a:effectLst/>
                        <a:latin typeface="+mj-lt"/>
                        <a:ea typeface="Calibri"/>
                        <a:cs typeface="Times New Roman"/>
                      </a:endParaRPr>
                    </a:p>
                    <a:p>
                      <a:pPr algn="ctr">
                        <a:lnSpc>
                          <a:spcPct val="115000"/>
                        </a:lnSpc>
                        <a:spcAft>
                          <a:spcPts val="0"/>
                        </a:spcAft>
                      </a:pPr>
                      <a:r>
                        <a:rPr lang="ru-RU" sz="2000" b="1" i="1" dirty="0">
                          <a:solidFill>
                            <a:srgbClr val="002060"/>
                          </a:solidFill>
                          <a:effectLst/>
                          <a:latin typeface="+mj-lt"/>
                          <a:ea typeface="Calibri"/>
                          <a:cs typeface="Times New Roman"/>
                        </a:rPr>
                        <a:t>11</a:t>
                      </a:r>
                      <a:endParaRPr lang="ru-RU" sz="20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mj-lt"/>
                          <a:ea typeface="Calibri"/>
                          <a:cs typeface="Times New Roman"/>
                        </a:rPr>
                        <a:t>11</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76530">
                <a:tc>
                  <a:txBody>
                    <a:bodyPr/>
                    <a:lstStyle/>
                    <a:p>
                      <a:pPr algn="l">
                        <a:lnSpc>
                          <a:spcPct val="100000"/>
                        </a:lnSpc>
                        <a:spcAft>
                          <a:spcPts val="0"/>
                        </a:spcAft>
                      </a:pPr>
                      <a:r>
                        <a:rPr lang="ru-RU" sz="1600" b="1" dirty="0">
                          <a:solidFill>
                            <a:srgbClr val="002060"/>
                          </a:solidFill>
                          <a:effectLst/>
                          <a:latin typeface="+mj-lt"/>
                          <a:ea typeface="Calibri"/>
                          <a:cs typeface="Times New Roman"/>
                        </a:rPr>
                        <a:t>Ни при каких условиях</a:t>
                      </a: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u="sng" dirty="0">
                          <a:solidFill>
                            <a:srgbClr val="002060"/>
                          </a:solidFill>
                          <a:effectLst/>
                          <a:latin typeface="+mj-lt"/>
                          <a:ea typeface="Calibri"/>
                          <a:cs typeface="Times New Roman"/>
                        </a:rPr>
                        <a:t>7</a:t>
                      </a:r>
                      <a:endParaRPr lang="ru-RU" sz="1600" b="1" dirty="0">
                        <a:solidFill>
                          <a:srgbClr val="002060"/>
                        </a:solidFill>
                        <a:effectLst/>
                        <a:latin typeface="+mj-lt"/>
                        <a:ea typeface="Calibri"/>
                        <a:cs typeface="Times New Roman"/>
                      </a:endParaRPr>
                    </a:p>
                    <a:p>
                      <a:pPr algn="ctr">
                        <a:lnSpc>
                          <a:spcPct val="115000"/>
                        </a:lnSpc>
                        <a:spcAft>
                          <a:spcPts val="0"/>
                        </a:spcAft>
                      </a:pPr>
                      <a:r>
                        <a:rPr lang="ru-RU" sz="1600" b="1" i="1" dirty="0">
                          <a:solidFill>
                            <a:srgbClr val="002060"/>
                          </a:solidFill>
                          <a:effectLst/>
                          <a:latin typeface="+mj-lt"/>
                          <a:ea typeface="Calibri"/>
                          <a:cs typeface="Times New Roman"/>
                        </a:rPr>
                        <a:t>14</a:t>
                      </a:r>
                      <a:endParaRPr lang="ru-RU" sz="16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u="sng" dirty="0">
                          <a:solidFill>
                            <a:srgbClr val="002060"/>
                          </a:solidFill>
                          <a:effectLst/>
                          <a:latin typeface="+mj-lt"/>
                          <a:ea typeface="Calibri"/>
                          <a:cs typeface="Times New Roman"/>
                        </a:rPr>
                        <a:t>5</a:t>
                      </a:r>
                      <a:endParaRPr lang="ru-RU" sz="1600" b="1" dirty="0">
                        <a:solidFill>
                          <a:srgbClr val="002060"/>
                        </a:solidFill>
                        <a:effectLst/>
                        <a:latin typeface="+mj-lt"/>
                        <a:ea typeface="Calibri"/>
                        <a:cs typeface="Times New Roman"/>
                      </a:endParaRPr>
                    </a:p>
                    <a:p>
                      <a:pPr algn="ctr">
                        <a:lnSpc>
                          <a:spcPct val="115000"/>
                        </a:lnSpc>
                        <a:spcAft>
                          <a:spcPts val="0"/>
                        </a:spcAft>
                      </a:pPr>
                      <a:r>
                        <a:rPr lang="ru-RU" sz="1600" b="1" i="1" dirty="0">
                          <a:solidFill>
                            <a:srgbClr val="002060"/>
                          </a:solidFill>
                          <a:effectLst/>
                          <a:latin typeface="+mj-lt"/>
                          <a:ea typeface="Calibri"/>
                          <a:cs typeface="Times New Roman"/>
                        </a:rPr>
                        <a:t>14</a:t>
                      </a:r>
                      <a:endParaRPr lang="ru-RU" sz="16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u="sng" dirty="0">
                          <a:solidFill>
                            <a:srgbClr val="002060"/>
                          </a:solidFill>
                          <a:effectLst/>
                          <a:latin typeface="+mj-lt"/>
                          <a:ea typeface="Calibri"/>
                          <a:cs typeface="Times New Roman"/>
                        </a:rPr>
                        <a:t>7,5</a:t>
                      </a:r>
                      <a:endParaRPr lang="ru-RU" sz="1600" b="1" dirty="0">
                        <a:solidFill>
                          <a:srgbClr val="002060"/>
                        </a:solidFill>
                        <a:effectLst/>
                        <a:latin typeface="+mj-lt"/>
                        <a:ea typeface="Calibri"/>
                        <a:cs typeface="Times New Roman"/>
                      </a:endParaRPr>
                    </a:p>
                    <a:p>
                      <a:pPr algn="ctr">
                        <a:lnSpc>
                          <a:spcPct val="115000"/>
                        </a:lnSpc>
                        <a:spcAft>
                          <a:spcPts val="0"/>
                        </a:spcAft>
                      </a:pPr>
                      <a:r>
                        <a:rPr lang="ru-RU" sz="1600" b="1" i="1" dirty="0">
                          <a:solidFill>
                            <a:srgbClr val="002060"/>
                          </a:solidFill>
                          <a:effectLst/>
                          <a:latin typeface="+mj-lt"/>
                          <a:ea typeface="Calibri"/>
                          <a:cs typeface="Times New Roman"/>
                        </a:rPr>
                        <a:t>16</a:t>
                      </a:r>
                      <a:endParaRPr lang="ru-RU" sz="16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u="sng" dirty="0">
                          <a:solidFill>
                            <a:srgbClr val="002060"/>
                          </a:solidFill>
                          <a:effectLst/>
                          <a:latin typeface="+mj-lt"/>
                          <a:ea typeface="Calibri"/>
                          <a:cs typeface="Times New Roman"/>
                        </a:rPr>
                        <a:t>9</a:t>
                      </a:r>
                      <a:endParaRPr lang="ru-RU" sz="1600" b="1" dirty="0">
                        <a:solidFill>
                          <a:srgbClr val="002060"/>
                        </a:solidFill>
                        <a:effectLst/>
                        <a:latin typeface="+mj-lt"/>
                        <a:ea typeface="Calibri"/>
                        <a:cs typeface="Times New Roman"/>
                      </a:endParaRPr>
                    </a:p>
                    <a:p>
                      <a:pPr algn="ctr">
                        <a:lnSpc>
                          <a:spcPct val="115000"/>
                        </a:lnSpc>
                        <a:spcAft>
                          <a:spcPts val="0"/>
                        </a:spcAft>
                      </a:pPr>
                      <a:r>
                        <a:rPr lang="ru-RU" sz="1600" b="1" i="1" dirty="0">
                          <a:solidFill>
                            <a:srgbClr val="002060"/>
                          </a:solidFill>
                          <a:effectLst/>
                          <a:latin typeface="+mj-lt"/>
                          <a:ea typeface="Calibri"/>
                          <a:cs typeface="Times New Roman"/>
                        </a:rPr>
                        <a:t>21</a:t>
                      </a:r>
                      <a:endParaRPr lang="ru-RU" sz="16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u="sng" dirty="0">
                          <a:solidFill>
                            <a:srgbClr val="002060"/>
                          </a:solidFill>
                          <a:effectLst/>
                          <a:latin typeface="+mj-lt"/>
                          <a:ea typeface="Calibri"/>
                          <a:cs typeface="Times New Roman"/>
                        </a:rPr>
                        <a:t>10</a:t>
                      </a:r>
                      <a:endParaRPr lang="ru-RU" sz="1600" b="1" dirty="0">
                        <a:solidFill>
                          <a:srgbClr val="002060"/>
                        </a:solidFill>
                        <a:effectLst/>
                        <a:latin typeface="+mj-lt"/>
                        <a:ea typeface="Calibri"/>
                        <a:cs typeface="Times New Roman"/>
                      </a:endParaRPr>
                    </a:p>
                    <a:p>
                      <a:pPr algn="ctr">
                        <a:lnSpc>
                          <a:spcPct val="115000"/>
                        </a:lnSpc>
                        <a:spcAft>
                          <a:spcPts val="0"/>
                        </a:spcAft>
                      </a:pPr>
                      <a:r>
                        <a:rPr lang="ru-RU" sz="1600" b="1" i="1" dirty="0">
                          <a:solidFill>
                            <a:srgbClr val="002060"/>
                          </a:solidFill>
                          <a:effectLst/>
                          <a:latin typeface="+mj-lt"/>
                          <a:ea typeface="Calibri"/>
                          <a:cs typeface="Times New Roman"/>
                        </a:rPr>
                        <a:t>15</a:t>
                      </a:r>
                      <a:endParaRPr lang="ru-RU" sz="16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u="sng" dirty="0">
                          <a:solidFill>
                            <a:srgbClr val="002060"/>
                          </a:solidFill>
                          <a:effectLst/>
                          <a:latin typeface="+mj-lt"/>
                          <a:ea typeface="Calibri"/>
                          <a:cs typeface="Times New Roman"/>
                        </a:rPr>
                        <a:t>8</a:t>
                      </a:r>
                      <a:endParaRPr lang="ru-RU" sz="1600" b="1" dirty="0">
                        <a:solidFill>
                          <a:srgbClr val="002060"/>
                        </a:solidFill>
                        <a:effectLst/>
                        <a:latin typeface="+mj-lt"/>
                        <a:ea typeface="Calibri"/>
                        <a:cs typeface="Times New Roman"/>
                      </a:endParaRPr>
                    </a:p>
                    <a:p>
                      <a:pPr algn="ctr">
                        <a:lnSpc>
                          <a:spcPct val="115000"/>
                        </a:lnSpc>
                        <a:spcAft>
                          <a:spcPts val="0"/>
                        </a:spcAft>
                      </a:pPr>
                      <a:r>
                        <a:rPr lang="ru-RU" sz="1600" b="1" i="1" dirty="0">
                          <a:solidFill>
                            <a:srgbClr val="002060"/>
                          </a:solidFill>
                          <a:effectLst/>
                          <a:latin typeface="+mj-lt"/>
                          <a:ea typeface="Calibri"/>
                          <a:cs typeface="Times New Roman"/>
                        </a:rPr>
                        <a:t>14</a:t>
                      </a:r>
                      <a:endParaRPr lang="ru-RU" sz="1600" b="1" dirty="0">
                        <a:solidFill>
                          <a:srgbClr val="002060"/>
                        </a:solidFill>
                        <a:effectLst/>
                        <a:latin typeface="+mj-lt"/>
                        <a:ea typeface="Calibri"/>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002060"/>
                          </a:solidFill>
                          <a:effectLst/>
                          <a:latin typeface="+mj-lt"/>
                          <a:ea typeface="Calibri"/>
                          <a:cs typeface="Times New Roman"/>
                        </a:rPr>
                        <a:t>13</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Прямоугольник с одним скругленным углом 3"/>
          <p:cNvSpPr/>
          <p:nvPr/>
        </p:nvSpPr>
        <p:spPr>
          <a:xfrm>
            <a:off x="3863752" y="872804"/>
            <a:ext cx="7200800" cy="288032"/>
          </a:xfrm>
          <a:prstGeom prst="round1Rect">
            <a:avLst/>
          </a:prstGeom>
          <a:noFill/>
          <a:ln>
            <a:solidFill>
              <a:srgbClr val="FF66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863752" y="1652237"/>
            <a:ext cx="7200800" cy="288032"/>
          </a:xfrm>
          <a:prstGeom prst="rect">
            <a:avLst/>
          </a:prstGeom>
          <a:noFill/>
          <a:ln>
            <a:solidFill>
              <a:srgbClr val="FF66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a:off x="3863752" y="2708920"/>
            <a:ext cx="7200800" cy="288032"/>
          </a:xfrm>
          <a:prstGeom prst="roundRect">
            <a:avLst/>
          </a:prstGeom>
          <a:noFill/>
          <a:ln>
            <a:solidFill>
              <a:srgbClr val="FF66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3863752" y="3429000"/>
            <a:ext cx="7200800" cy="288032"/>
          </a:xfrm>
          <a:prstGeom prst="roundRect">
            <a:avLst/>
          </a:prstGeom>
          <a:noFill/>
          <a:ln>
            <a:solidFill>
              <a:srgbClr val="FF66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7801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r>
              <a:rPr lang="en-US" dirty="0">
                <a:solidFill>
                  <a:srgbClr val="FFFFFF"/>
                </a:solidFill>
                <a:latin typeface="Myriad Pro"/>
                <a:ea typeface="ＭＳ Ｐゴシック"/>
                <a:cs typeface="ＭＳ Ｐゴシック"/>
              </a:rPr>
              <a:t>photo</a:t>
            </a:r>
            <a:endParaRPr lang="en-US" dirty="0">
              <a:solidFill>
                <a:srgbClr val="FFFFFF"/>
              </a:solidFill>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r>
              <a:rPr lang="en-US">
                <a:solidFill>
                  <a:srgbClr val="FFFFFF"/>
                </a:solidFill>
                <a:latin typeface="Myriad Pro"/>
                <a:ea typeface="ＭＳ Ｐゴシック"/>
                <a:cs typeface="ＭＳ Ｐゴシック"/>
              </a:rPr>
              <a:t>photo</a:t>
            </a:r>
            <a:endParaRPr lang="en-US">
              <a:solidFill>
                <a:srgbClr val="FFFFFF"/>
              </a:solidFill>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r>
              <a:rPr lang="en-US">
                <a:solidFill>
                  <a:srgbClr val="FFFFFF"/>
                </a:solidFill>
                <a:latin typeface="Myriad Pro"/>
                <a:ea typeface="ＭＳ Ｐゴシック"/>
                <a:cs typeface="ＭＳ Ｐゴシック"/>
              </a:rPr>
              <a:t>photo</a:t>
            </a:r>
            <a:endParaRPr lang="en-US">
              <a:solidFill>
                <a:srgbClr val="FFFFFF"/>
              </a:solidFill>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a:lnSpc>
                <a:spcPct val="130000"/>
              </a:lnSpc>
              <a:buFont typeface="+mj-lt"/>
              <a:buAutoNum type="arabicPeriod"/>
            </a:pPr>
            <a:endParaRPr lang="en-US" sz="1600" dirty="0">
              <a:solidFill>
                <a:srgbClr val="1C2A55"/>
              </a:solidFill>
            </a:endParaRPr>
          </a:p>
          <a:p>
            <a:pPr>
              <a:lnSpc>
                <a:spcPct val="130000"/>
              </a:lnSpc>
            </a:pPr>
            <a:endParaRPr lang="en-US" sz="1600" dirty="0">
              <a:solidFill>
                <a:srgbClr val="1C2A55"/>
              </a:solidFill>
            </a:endParaRPr>
          </a:p>
        </p:txBody>
      </p:sp>
      <p:sp>
        <p:nvSpPr>
          <p:cNvPr id="2" name="Объект 1">
            <a:extLst>
              <a:ext uri="{FF2B5EF4-FFF2-40B4-BE49-F238E27FC236}">
                <a16:creationId xmlns:a16="http://schemas.microsoft.com/office/drawing/2014/main" id="{EB0466FB-717A-4CB7-9DD9-17D2A936C1FA}"/>
              </a:ext>
            </a:extLst>
          </p:cNvPr>
          <p:cNvSpPr>
            <a:spLocks noGrp="1"/>
          </p:cNvSpPr>
          <p:nvPr>
            <p:ph sz="quarter" idx="10"/>
          </p:nvPr>
        </p:nvSpPr>
        <p:spPr>
          <a:xfrm>
            <a:off x="738188" y="1362469"/>
            <a:ext cx="10715626" cy="5027017"/>
          </a:xfrm>
        </p:spPr>
        <p:txBody>
          <a:bodyPr/>
          <a:lstStyle/>
          <a:p>
            <a:pPr marL="541338" lvl="0" indent="-457200" defTabSz="914400">
              <a:buSzTx/>
              <a:buFont typeface="+mj-lt"/>
              <a:buAutoNum type="arabicPeriod"/>
            </a:pPr>
            <a:r>
              <a:rPr lang="ru-RU" sz="2100" kern="1200" dirty="0">
                <a:solidFill>
                  <a:srgbClr val="002060"/>
                </a:solidFill>
              </a:rPr>
              <a:t>При сохранении существующих условий практика РСБО развиваться не будет.  Потенциал нарастания числа участников за счет энтузиастов практически исчерпан. ПОТЕНЦИАЛЬНЫЕ участники предъявляют более высокие запросы на развитие «ИНФРАСТРУКТУРЫ ДОСТУПНОСТИ», которые сказываются на вероятности включения в эту группу гораздо сильнее, чем все компоненты «зеленого морального индекса».</a:t>
            </a:r>
          </a:p>
          <a:p>
            <a:pPr marL="541338" lvl="0" indent="-457200" algn="just" defTabSz="914400">
              <a:buSzTx/>
              <a:buFont typeface="+mj-lt"/>
              <a:buAutoNum type="arabicPeriod"/>
              <a:tabLst>
                <a:tab pos="630555" algn="l"/>
              </a:tabLst>
            </a:pPr>
            <a:endParaRPr lang="ru-RU" sz="2100" kern="1200" dirty="0">
              <a:solidFill>
                <a:srgbClr val="1F497D"/>
              </a:solidFill>
              <a:ea typeface="Calibri"/>
              <a:cs typeface="Times New Roman"/>
            </a:endParaRPr>
          </a:p>
          <a:p>
            <a:pPr marL="541338" lvl="0" indent="-457200" algn="just" defTabSz="914400">
              <a:spcAft>
                <a:spcPts val="600"/>
              </a:spcAft>
              <a:buSzTx/>
              <a:buFont typeface="+mj-lt"/>
              <a:buAutoNum type="arabicPeriod"/>
            </a:pPr>
            <a:r>
              <a:rPr lang="ru-RU" sz="2100" kern="1200" dirty="0">
                <a:solidFill>
                  <a:srgbClr val="002060"/>
                </a:solidFill>
              </a:rPr>
              <a:t>Население (домохозяйства) не есть «слабое звено» в социальном механизме развития РСБО в России. Социальная база для развития РСБО постепенно расширяется и укрепляется. </a:t>
            </a:r>
          </a:p>
          <a:p>
            <a:pPr marL="541338" lvl="0" algn="just" defTabSz="914400">
              <a:buSzTx/>
            </a:pPr>
            <a:r>
              <a:rPr lang="ru-RU" sz="2100" kern="1200" dirty="0">
                <a:solidFill>
                  <a:srgbClr val="002060"/>
                </a:solidFill>
              </a:rPr>
              <a:t>Практика имеет </a:t>
            </a:r>
            <a:r>
              <a:rPr lang="ru-RU" sz="2100" u="sng" kern="1200" dirty="0">
                <a:solidFill>
                  <a:srgbClr val="002060"/>
                </a:solidFill>
              </a:rPr>
              <a:t>добровольные основани</a:t>
            </a:r>
            <a:r>
              <a:rPr lang="ru-RU" sz="2100" kern="1200" dirty="0">
                <a:solidFill>
                  <a:srgbClr val="002060"/>
                </a:solidFill>
              </a:rPr>
              <a:t>я, практически не продвигается эгоистическими поисками личной выгоды, словом, относится к практикам ГО и может стать еще одним каналом (доступным и понятным) формирования (воспитания) гражданской ответственности и самостоятельности.</a:t>
            </a:r>
          </a:p>
        </p:txBody>
      </p:sp>
      <p:sp>
        <p:nvSpPr>
          <p:cNvPr id="4" name="Текст 3">
            <a:extLst>
              <a:ext uri="{FF2B5EF4-FFF2-40B4-BE49-F238E27FC236}">
                <a16:creationId xmlns:a16="http://schemas.microsoft.com/office/drawing/2014/main" id="{A28A13BF-5286-4DB8-A501-91685D171A68}"/>
              </a:ext>
            </a:extLst>
          </p:cNvPr>
          <p:cNvSpPr>
            <a:spLocks noGrp="1"/>
          </p:cNvSpPr>
          <p:nvPr>
            <p:ph type="body" sz="quarter" idx="11"/>
          </p:nvPr>
        </p:nvSpPr>
        <p:spPr>
          <a:xfrm>
            <a:off x="1865098" y="297351"/>
            <a:ext cx="9588716" cy="545784"/>
          </a:xfrm>
        </p:spPr>
        <p:txBody>
          <a:bodyPr/>
          <a:lstStyle/>
          <a:p>
            <a:r>
              <a:rPr lang="ru-RU" dirty="0"/>
              <a:t>Выводы  </a:t>
            </a:r>
            <a:r>
              <a:rPr lang="en-US" dirty="0"/>
              <a:t>(</a:t>
            </a:r>
            <a:r>
              <a:rPr lang="ru-RU" dirty="0"/>
              <a:t>1</a:t>
            </a:r>
            <a:r>
              <a:rPr lang="en-US" dirty="0"/>
              <a:t>)</a:t>
            </a:r>
            <a:endParaRPr lang="ru-RU" dirty="0"/>
          </a:p>
        </p:txBody>
      </p:sp>
    </p:spTree>
    <p:extLst>
      <p:ext uri="{BB962C8B-B14F-4D97-AF65-F5344CB8AC3E}">
        <p14:creationId xmlns:p14="http://schemas.microsoft.com/office/powerpoint/2010/main" val="6513278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r>
              <a:rPr lang="en-US" dirty="0">
                <a:solidFill>
                  <a:srgbClr val="FFFFFF"/>
                </a:solidFill>
                <a:latin typeface="Myriad Pro"/>
                <a:ea typeface="ＭＳ Ｐゴシック"/>
                <a:cs typeface="ＭＳ Ｐゴシック"/>
              </a:rPr>
              <a:t>photo</a:t>
            </a:r>
            <a:endParaRPr lang="en-US" dirty="0">
              <a:solidFill>
                <a:srgbClr val="FFFFFF"/>
              </a:solidFill>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r>
              <a:rPr lang="en-US">
                <a:solidFill>
                  <a:srgbClr val="FFFFFF"/>
                </a:solidFill>
                <a:latin typeface="Myriad Pro"/>
                <a:ea typeface="ＭＳ Ｐゴシック"/>
                <a:cs typeface="ＭＳ Ｐゴシック"/>
              </a:rPr>
              <a:t>photo</a:t>
            </a:r>
            <a:endParaRPr lang="en-US">
              <a:solidFill>
                <a:srgbClr val="FFFFFF"/>
              </a:solidFill>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r>
              <a:rPr lang="en-US">
                <a:solidFill>
                  <a:srgbClr val="FFFFFF"/>
                </a:solidFill>
                <a:latin typeface="Myriad Pro"/>
                <a:ea typeface="ＭＳ Ｐゴシック"/>
                <a:cs typeface="ＭＳ Ｐゴシック"/>
              </a:rPr>
              <a:t>photo</a:t>
            </a:r>
            <a:endParaRPr lang="en-US">
              <a:solidFill>
                <a:srgbClr val="FFFFFF"/>
              </a:solidFill>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a:lnSpc>
                <a:spcPct val="130000"/>
              </a:lnSpc>
              <a:buFont typeface="+mj-lt"/>
              <a:buAutoNum type="arabicPeriod"/>
            </a:pPr>
            <a:endParaRPr lang="en-US" sz="1600" dirty="0">
              <a:solidFill>
                <a:srgbClr val="1C2A55"/>
              </a:solidFill>
            </a:endParaRPr>
          </a:p>
          <a:p>
            <a:pPr>
              <a:lnSpc>
                <a:spcPct val="130000"/>
              </a:lnSpc>
            </a:pPr>
            <a:endParaRPr lang="en-US" sz="1600" dirty="0">
              <a:solidFill>
                <a:srgbClr val="1C2A55"/>
              </a:solidFill>
            </a:endParaRPr>
          </a:p>
        </p:txBody>
      </p:sp>
      <p:sp>
        <p:nvSpPr>
          <p:cNvPr id="2" name="Прямоугольник 1"/>
          <p:cNvSpPr/>
          <p:nvPr/>
        </p:nvSpPr>
        <p:spPr>
          <a:xfrm>
            <a:off x="1456145" y="1174646"/>
            <a:ext cx="9144000" cy="369332"/>
          </a:xfrm>
          <a:prstGeom prst="rect">
            <a:avLst/>
          </a:prstGeom>
        </p:spPr>
        <p:txBody>
          <a:bodyPr wrap="square">
            <a:spAutoFit/>
          </a:bodyPr>
          <a:lstStyle/>
          <a:p>
            <a:pPr algn="just"/>
            <a:r>
              <a:rPr lang="ru-RU" dirty="0">
                <a:solidFill>
                  <a:prstClr val="black"/>
                </a:solidFill>
                <a:latin typeface="Times New Roman"/>
                <a:ea typeface="Calibri"/>
                <a:cs typeface="Times New Roman"/>
              </a:rPr>
              <a:t>. </a:t>
            </a:r>
            <a:endParaRPr lang="ru-RU" sz="1600" b="1" dirty="0">
              <a:solidFill>
                <a:srgbClr val="1F497D"/>
              </a:solidFill>
              <a:ea typeface="Calibri"/>
              <a:cs typeface="Times New Roman"/>
            </a:endParaRPr>
          </a:p>
        </p:txBody>
      </p:sp>
      <p:sp>
        <p:nvSpPr>
          <p:cNvPr id="3" name="Объект 2">
            <a:extLst>
              <a:ext uri="{FF2B5EF4-FFF2-40B4-BE49-F238E27FC236}">
                <a16:creationId xmlns:a16="http://schemas.microsoft.com/office/drawing/2014/main" id="{41928D81-5F92-4CC6-87CA-616616926BC5}"/>
              </a:ext>
            </a:extLst>
          </p:cNvPr>
          <p:cNvSpPr>
            <a:spLocks noGrp="1"/>
          </p:cNvSpPr>
          <p:nvPr>
            <p:ph sz="quarter" idx="10"/>
          </p:nvPr>
        </p:nvSpPr>
        <p:spPr>
          <a:xfrm>
            <a:off x="755210" y="1447534"/>
            <a:ext cx="10715626" cy="4242187"/>
          </a:xfrm>
        </p:spPr>
        <p:txBody>
          <a:bodyPr/>
          <a:lstStyle/>
          <a:p>
            <a:pPr marL="457200" lvl="0" indent="-457200" algn="just" defTabSz="914400">
              <a:spcBef>
                <a:spcPts val="600"/>
              </a:spcBef>
              <a:spcAft>
                <a:spcPts val="600"/>
              </a:spcAft>
              <a:buSzTx/>
              <a:buFont typeface="+mj-lt"/>
              <a:buAutoNum type="arabicPeriod" startAt="3"/>
            </a:pPr>
            <a:r>
              <a:rPr lang="ru-RU" sz="2200" kern="1200" dirty="0">
                <a:solidFill>
                  <a:srgbClr val="002060"/>
                </a:solidFill>
                <a:ea typeface="Calibri"/>
                <a:cs typeface="Times New Roman"/>
              </a:rPr>
              <a:t>Полученные данные о приемлемых для населения ЗАТРАТАХ ВРЕМЕНИ на сортировку и доставку мусора в раздельные контейнеры (пункты) указывают на первостепенную важность развития «ИНФРАСТРУКТУРЫ ДОСТУПНОСТИ» (высоко плотной сети контейнеров-пунктов для сбора разделенного мусора, выделения при проектировании новых жилых домов специальных помещений для сбора разделенного мусора, а также модернизации существующих мусоропроводов на основе предложений, выдвигаемых уже сегодня со стороны инновационного российского бизнеса). </a:t>
            </a:r>
          </a:p>
          <a:p>
            <a:pPr marL="447675" lvl="1" algn="just" defTabSz="914400">
              <a:spcAft>
                <a:spcPts val="600"/>
              </a:spcAft>
              <a:buSzTx/>
            </a:pPr>
            <a:r>
              <a:rPr lang="ru-RU" sz="2200" kern="1200" dirty="0">
                <a:solidFill>
                  <a:srgbClr val="002060"/>
                </a:solidFill>
                <a:cs typeface="Times New Roman"/>
              </a:rPr>
              <a:t>П</a:t>
            </a:r>
            <a:r>
              <a:rPr lang="ru-RU" sz="2200" kern="1200" dirty="0">
                <a:solidFill>
                  <a:srgbClr val="002060"/>
                </a:solidFill>
              </a:rPr>
              <a:t>ростая и удобная система рециклинга (EASY AND USER-FRIENDLY SYSTEMS) [</a:t>
            </a:r>
            <a:r>
              <a:rPr lang="ru-RU" sz="2200" kern="1200" dirty="0" err="1">
                <a:solidFill>
                  <a:srgbClr val="002060"/>
                </a:solidFill>
              </a:rPr>
              <a:t>Refsgaard</a:t>
            </a:r>
            <a:r>
              <a:rPr lang="ru-RU" sz="2200" kern="1200" dirty="0">
                <a:solidFill>
                  <a:srgbClr val="002060"/>
                </a:solidFill>
              </a:rPr>
              <a:t>, </a:t>
            </a:r>
            <a:r>
              <a:rPr lang="ru-RU" sz="2200" kern="1200" dirty="0" err="1">
                <a:solidFill>
                  <a:srgbClr val="002060"/>
                </a:solidFill>
              </a:rPr>
              <a:t>Magnussen</a:t>
            </a:r>
            <a:r>
              <a:rPr lang="ru-RU" sz="2200" kern="1200" dirty="0">
                <a:solidFill>
                  <a:srgbClr val="002060"/>
                </a:solidFill>
              </a:rPr>
              <a:t> 2008]  -  ключевой фактор включения населения в РСБО.</a:t>
            </a:r>
            <a:endParaRPr lang="ru-RU" sz="2200" kern="1200" dirty="0">
              <a:solidFill>
                <a:srgbClr val="002060"/>
              </a:solidFill>
              <a:ea typeface="Calibri"/>
              <a:cs typeface="Times New Roman"/>
            </a:endParaRPr>
          </a:p>
        </p:txBody>
      </p:sp>
      <p:sp>
        <p:nvSpPr>
          <p:cNvPr id="5" name="Текст 4">
            <a:extLst>
              <a:ext uri="{FF2B5EF4-FFF2-40B4-BE49-F238E27FC236}">
                <a16:creationId xmlns:a16="http://schemas.microsoft.com/office/drawing/2014/main" id="{3192CD20-A091-4DD1-94C7-FCC53271BD93}"/>
              </a:ext>
            </a:extLst>
          </p:cNvPr>
          <p:cNvSpPr>
            <a:spLocks noGrp="1"/>
          </p:cNvSpPr>
          <p:nvPr>
            <p:ph type="body" sz="quarter" idx="11"/>
          </p:nvPr>
        </p:nvSpPr>
        <p:spPr>
          <a:xfrm>
            <a:off x="1865098" y="297351"/>
            <a:ext cx="9588716" cy="545784"/>
          </a:xfrm>
        </p:spPr>
        <p:txBody>
          <a:bodyPr/>
          <a:lstStyle/>
          <a:p>
            <a:r>
              <a:rPr lang="ru-RU" dirty="0"/>
              <a:t>Выводы (2) </a:t>
            </a:r>
          </a:p>
        </p:txBody>
      </p:sp>
    </p:spTree>
    <p:extLst>
      <p:ext uri="{BB962C8B-B14F-4D97-AF65-F5344CB8AC3E}">
        <p14:creationId xmlns:p14="http://schemas.microsoft.com/office/powerpoint/2010/main" val="15376770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2952750" y="428625"/>
            <a:ext cx="6645275" cy="412750"/>
          </a:xfrm>
          <a:prstGeom prst="rect">
            <a:avLst/>
          </a:prstGeom>
          <a:noFill/>
          <a:ln w="9525">
            <a:noFill/>
            <a:miter lim="800000"/>
            <a:headEnd/>
            <a:tailEnd/>
          </a:ln>
        </p:spPr>
        <p:txBody>
          <a:bodyPr anchor="ctr"/>
          <a:lstStyle/>
          <a:p>
            <a:endParaRPr lang="en-US" sz="2400" dirty="0">
              <a:solidFill>
                <a:prstClr val="white"/>
              </a:solidFill>
              <a:latin typeface="Myriad Pro"/>
              <a:ea typeface="ＭＳ Ｐゴシック"/>
              <a:cs typeface="ＭＳ Ｐゴシック"/>
            </a:endParaRPr>
          </a:p>
        </p:txBody>
      </p:sp>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r>
              <a:rPr lang="en-US" dirty="0">
                <a:solidFill>
                  <a:srgbClr val="FFFFFF"/>
                </a:solidFill>
                <a:latin typeface="Myriad Pro"/>
                <a:ea typeface="ＭＳ Ｐゴシック"/>
                <a:cs typeface="ＭＳ Ｐゴシック"/>
              </a:rPr>
              <a:t>photo</a:t>
            </a:r>
            <a:endParaRPr lang="en-US" dirty="0">
              <a:solidFill>
                <a:srgbClr val="FFFFFF"/>
              </a:solidFill>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r>
              <a:rPr lang="en-US">
                <a:solidFill>
                  <a:srgbClr val="FFFFFF"/>
                </a:solidFill>
                <a:latin typeface="Myriad Pro"/>
                <a:ea typeface="ＭＳ Ｐゴシック"/>
                <a:cs typeface="ＭＳ Ｐゴシック"/>
              </a:rPr>
              <a:t>photo</a:t>
            </a:r>
            <a:endParaRPr lang="en-US">
              <a:solidFill>
                <a:srgbClr val="FFFFFF"/>
              </a:solidFill>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r>
              <a:rPr lang="en-US">
                <a:solidFill>
                  <a:srgbClr val="FFFFFF"/>
                </a:solidFill>
                <a:latin typeface="Myriad Pro"/>
                <a:ea typeface="ＭＳ Ｐゴシック"/>
                <a:cs typeface="ＭＳ Ｐゴシック"/>
              </a:rPr>
              <a:t>photo</a:t>
            </a:r>
            <a:endParaRPr lang="en-US">
              <a:solidFill>
                <a:srgbClr val="FFFFFF"/>
              </a:solidFill>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a:lnSpc>
                <a:spcPct val="130000"/>
              </a:lnSpc>
              <a:buFont typeface="+mj-lt"/>
              <a:buAutoNum type="arabicPeriod"/>
            </a:pPr>
            <a:endParaRPr lang="en-US" sz="1600" dirty="0">
              <a:solidFill>
                <a:srgbClr val="1C2A55"/>
              </a:solidFill>
            </a:endParaRPr>
          </a:p>
          <a:p>
            <a:pPr>
              <a:lnSpc>
                <a:spcPct val="130000"/>
              </a:lnSpc>
            </a:pPr>
            <a:endParaRPr lang="en-US" sz="1600" dirty="0">
              <a:solidFill>
                <a:srgbClr val="1C2A55"/>
              </a:solidFill>
            </a:endParaRPr>
          </a:p>
        </p:txBody>
      </p:sp>
      <p:sp>
        <p:nvSpPr>
          <p:cNvPr id="2" name="Объект 1">
            <a:extLst>
              <a:ext uri="{FF2B5EF4-FFF2-40B4-BE49-F238E27FC236}">
                <a16:creationId xmlns:a16="http://schemas.microsoft.com/office/drawing/2014/main" id="{0E305FD2-D315-43F9-B1E5-8A0D2DF33910}"/>
              </a:ext>
            </a:extLst>
          </p:cNvPr>
          <p:cNvSpPr>
            <a:spLocks noGrp="1"/>
          </p:cNvSpPr>
          <p:nvPr>
            <p:ph sz="quarter" idx="10"/>
          </p:nvPr>
        </p:nvSpPr>
        <p:spPr>
          <a:xfrm>
            <a:off x="738188" y="1302799"/>
            <a:ext cx="10715626" cy="5257850"/>
          </a:xfrm>
        </p:spPr>
        <p:txBody>
          <a:bodyPr/>
          <a:lstStyle/>
          <a:p>
            <a:pPr marL="457200" lvl="0" indent="-457200" algn="just" defTabSz="914400">
              <a:buSzTx/>
              <a:buFont typeface="+mj-lt"/>
              <a:buAutoNum type="arabicPeriod" startAt="4"/>
            </a:pPr>
            <a:r>
              <a:rPr lang="ru-RU" sz="2100" kern="1200" dirty="0">
                <a:solidFill>
                  <a:srgbClr val="002060"/>
                </a:solidFill>
              </a:rPr>
              <a:t>Ослаблению мусорной проблемы способствуют также разнообразные практики по </a:t>
            </a:r>
            <a:r>
              <a:rPr lang="ru-RU" sz="2100" u="sng" kern="1200" dirty="0">
                <a:solidFill>
                  <a:srgbClr val="002060"/>
                </a:solidFill>
              </a:rPr>
              <a:t>сокращению образования мусора </a:t>
            </a:r>
            <a:r>
              <a:rPr lang="ru-RU" sz="2100" kern="1200" dirty="0">
                <a:solidFill>
                  <a:srgbClr val="002060"/>
                </a:solidFill>
              </a:rPr>
              <a:t>(в том числе и такие, которые участники прямо не связывают с мусорной проблемой). </a:t>
            </a:r>
          </a:p>
          <a:p>
            <a:pPr marL="447675" lvl="0" algn="just" defTabSz="914400">
              <a:spcBef>
                <a:spcPts val="600"/>
              </a:spcBef>
              <a:spcAft>
                <a:spcPts val="600"/>
              </a:spcAft>
              <a:buSzTx/>
            </a:pPr>
            <a:r>
              <a:rPr lang="ru-RU" sz="2100" kern="1200" dirty="0">
                <a:solidFill>
                  <a:srgbClr val="002060"/>
                </a:solidFill>
              </a:rPr>
              <a:t>Движимые ЭКОНОМИЧЕСКИМИ мотивами практики являются самыми РАСПРОСТРАНЕННЫМИ (экономия электроэнергии и воды), а ПРОЭКОЛОГИЧЕСКИМИ и ПРОСОЦИАЛЬНЫМИ —  самыми ПЕРСПЕКТИВНЫМИ (РСБО как практика с самым высоким коэффициентом замещения).</a:t>
            </a:r>
          </a:p>
          <a:p>
            <a:pPr marL="447675" lvl="0" algn="just" defTabSz="914400">
              <a:buSzTx/>
            </a:pPr>
            <a:endParaRPr lang="ru-RU" sz="2100" kern="1200" dirty="0">
              <a:solidFill>
                <a:srgbClr val="002060"/>
              </a:solidFill>
            </a:endParaRPr>
          </a:p>
          <a:p>
            <a:pPr marL="457200" lvl="0" indent="-457200" algn="just" defTabSz="914400">
              <a:spcBef>
                <a:spcPts val="600"/>
              </a:spcBef>
              <a:buSzTx/>
              <a:buFont typeface="+mj-lt"/>
              <a:buAutoNum type="arabicPeriod" startAt="5"/>
            </a:pPr>
            <a:r>
              <a:rPr lang="ru-RU" sz="2100" kern="1200" dirty="0">
                <a:solidFill>
                  <a:srgbClr val="002060"/>
                </a:solidFill>
              </a:rPr>
              <a:t>Разные практики привлекают разные группы населения в неодинаковой мере. </a:t>
            </a:r>
          </a:p>
          <a:p>
            <a:pPr marL="447675" lvl="0" algn="just" defTabSz="914400">
              <a:spcBef>
                <a:spcPts val="600"/>
              </a:spcBef>
              <a:buSzTx/>
            </a:pPr>
            <a:r>
              <a:rPr lang="ru-RU" sz="2100" kern="1200" dirty="0">
                <a:solidFill>
                  <a:srgbClr val="002060"/>
                </a:solidFill>
              </a:rPr>
              <a:t>Гетерогенность участников акцентирует важность реализации </a:t>
            </a:r>
            <a:r>
              <a:rPr lang="ru-RU" sz="2100" i="1" kern="1200" dirty="0">
                <a:solidFill>
                  <a:srgbClr val="002060"/>
                </a:solidFill>
              </a:rPr>
              <a:t>КОМПЛЕКСНОЙ</a:t>
            </a:r>
            <a:r>
              <a:rPr lang="ru-RU" sz="2100" kern="1200" dirty="0">
                <a:solidFill>
                  <a:srgbClr val="002060"/>
                </a:solidFill>
              </a:rPr>
              <a:t> политики по ослаблению мусорной проблемы, расширяющей ПРИЕМЛЕМЫЕ КАНАЛЫ ВХОЖДЕНИЯ СО СТОРОНЫ РАЗНЫХ ГРУПП.  </a:t>
            </a:r>
            <a:endParaRPr lang="ru-RU" sz="2100" b="0" kern="1200" dirty="0">
              <a:solidFill>
                <a:srgbClr val="000000"/>
              </a:solidFill>
              <a:ea typeface="Calibri"/>
              <a:cs typeface="Times New Roman"/>
            </a:endParaRPr>
          </a:p>
        </p:txBody>
      </p:sp>
      <p:sp>
        <p:nvSpPr>
          <p:cNvPr id="4" name="Текст 3">
            <a:extLst>
              <a:ext uri="{FF2B5EF4-FFF2-40B4-BE49-F238E27FC236}">
                <a16:creationId xmlns:a16="http://schemas.microsoft.com/office/drawing/2014/main" id="{DCAD2DA0-6335-4D15-8F4D-5534EA30B3BD}"/>
              </a:ext>
            </a:extLst>
          </p:cNvPr>
          <p:cNvSpPr>
            <a:spLocks noGrp="1"/>
          </p:cNvSpPr>
          <p:nvPr>
            <p:ph type="body" sz="quarter" idx="11"/>
          </p:nvPr>
        </p:nvSpPr>
        <p:spPr>
          <a:xfrm>
            <a:off x="1865098" y="297351"/>
            <a:ext cx="9588716" cy="545784"/>
          </a:xfrm>
        </p:spPr>
        <p:txBody>
          <a:bodyPr/>
          <a:lstStyle/>
          <a:p>
            <a:r>
              <a:rPr lang="ru-RU" dirty="0"/>
              <a:t>Выводы (3)</a:t>
            </a:r>
          </a:p>
        </p:txBody>
      </p:sp>
    </p:spTree>
    <p:extLst>
      <p:ext uri="{BB962C8B-B14F-4D97-AF65-F5344CB8AC3E}">
        <p14:creationId xmlns:p14="http://schemas.microsoft.com/office/powerpoint/2010/main" val="300331649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r>
              <a:rPr lang="en-US" dirty="0">
                <a:solidFill>
                  <a:srgbClr val="FFFFFF"/>
                </a:solidFill>
                <a:latin typeface="Myriad Pro"/>
                <a:ea typeface="ＭＳ Ｐゴシック"/>
                <a:cs typeface="ＭＳ Ｐゴシック"/>
              </a:rPr>
              <a:t>photo</a:t>
            </a:r>
            <a:endParaRPr lang="en-US" dirty="0">
              <a:solidFill>
                <a:srgbClr val="FFFFFF"/>
              </a:solidFill>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r>
              <a:rPr lang="en-US">
                <a:solidFill>
                  <a:srgbClr val="FFFFFF"/>
                </a:solidFill>
                <a:latin typeface="Myriad Pro"/>
                <a:ea typeface="ＭＳ Ｐゴシック"/>
                <a:cs typeface="ＭＳ Ｐゴシック"/>
              </a:rPr>
              <a:t>photo</a:t>
            </a:r>
            <a:endParaRPr lang="en-US">
              <a:solidFill>
                <a:srgbClr val="FFFFFF"/>
              </a:solidFill>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r>
              <a:rPr lang="en-US">
                <a:solidFill>
                  <a:srgbClr val="FFFFFF"/>
                </a:solidFill>
                <a:latin typeface="Myriad Pro"/>
                <a:ea typeface="ＭＳ Ｐゴシック"/>
                <a:cs typeface="ＭＳ Ｐゴシック"/>
              </a:rPr>
              <a:t>photo</a:t>
            </a:r>
            <a:endParaRPr lang="en-US">
              <a:solidFill>
                <a:srgbClr val="FFFFFF"/>
              </a:solidFill>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a:lnSpc>
                <a:spcPct val="130000"/>
              </a:lnSpc>
              <a:buFont typeface="+mj-lt"/>
              <a:buAutoNum type="arabicPeriod"/>
            </a:pPr>
            <a:endParaRPr lang="en-US" sz="1600" dirty="0">
              <a:solidFill>
                <a:srgbClr val="1C2A55"/>
              </a:solidFill>
            </a:endParaRPr>
          </a:p>
          <a:p>
            <a:pPr>
              <a:lnSpc>
                <a:spcPct val="130000"/>
              </a:lnSpc>
            </a:pPr>
            <a:endParaRPr lang="en-US" sz="1600" dirty="0">
              <a:solidFill>
                <a:srgbClr val="1C2A55"/>
              </a:solidFill>
            </a:endParaRPr>
          </a:p>
        </p:txBody>
      </p:sp>
      <p:sp>
        <p:nvSpPr>
          <p:cNvPr id="2" name="Прямоугольник 1"/>
          <p:cNvSpPr/>
          <p:nvPr/>
        </p:nvSpPr>
        <p:spPr>
          <a:xfrm>
            <a:off x="1600800" y="1034145"/>
            <a:ext cx="9144000" cy="369332"/>
          </a:xfrm>
          <a:prstGeom prst="rect">
            <a:avLst/>
          </a:prstGeom>
        </p:spPr>
        <p:txBody>
          <a:bodyPr wrap="square">
            <a:spAutoFit/>
          </a:bodyPr>
          <a:lstStyle/>
          <a:p>
            <a:pPr algn="just"/>
            <a:r>
              <a:rPr lang="ru-RU" dirty="0">
                <a:latin typeface="Times New Roman"/>
                <a:ea typeface="Calibri"/>
                <a:cs typeface="Times New Roman"/>
              </a:rPr>
              <a:t>. </a:t>
            </a:r>
            <a:endParaRPr lang="ru-RU" sz="1600" b="1" dirty="0">
              <a:solidFill>
                <a:schemeClr val="tx2"/>
              </a:solidFill>
              <a:latin typeface="Calibri"/>
              <a:ea typeface="Calibri"/>
              <a:cs typeface="Times New Roman"/>
            </a:endParaRPr>
          </a:p>
        </p:txBody>
      </p:sp>
      <p:sp>
        <p:nvSpPr>
          <p:cNvPr id="3" name="Объект 2">
            <a:extLst>
              <a:ext uri="{FF2B5EF4-FFF2-40B4-BE49-F238E27FC236}">
                <a16:creationId xmlns:a16="http://schemas.microsoft.com/office/drawing/2014/main" id="{F30C370A-1290-4D19-BAC0-5D984CAEB533}"/>
              </a:ext>
            </a:extLst>
          </p:cNvPr>
          <p:cNvSpPr>
            <a:spLocks noGrp="1"/>
          </p:cNvSpPr>
          <p:nvPr>
            <p:ph sz="quarter" idx="10"/>
          </p:nvPr>
        </p:nvSpPr>
        <p:spPr>
          <a:xfrm>
            <a:off x="772129" y="1141867"/>
            <a:ext cx="10715626" cy="5334794"/>
          </a:xfrm>
        </p:spPr>
        <p:txBody>
          <a:bodyPr/>
          <a:lstStyle/>
          <a:p>
            <a:pPr marL="342900" lvl="0" indent="-342900" algn="just" defTabSz="914400">
              <a:spcBef>
                <a:spcPts val="600"/>
              </a:spcBef>
              <a:spcAft>
                <a:spcPts val="600"/>
              </a:spcAft>
              <a:buSzTx/>
              <a:buFont typeface="+mj-lt"/>
              <a:buAutoNum type="arabicPeriod" startAt="6"/>
            </a:pPr>
            <a:r>
              <a:rPr lang="ru-RU" sz="2100" kern="1200" dirty="0">
                <a:solidFill>
                  <a:srgbClr val="002060"/>
                </a:solidFill>
              </a:rPr>
              <a:t>Разнородность современного пространства практик вокруг мусорной проблемы как по составу участников (социально-демографические характеристики, поселенческий статус, ценностные ориентации и установки и др.), так и по мотивам включения (эгоистические и/или альтруистические) указывает на то, что нет оснований ожидать, что включение в одни само по себе заметно укорачивает расстояние до других. </a:t>
            </a:r>
          </a:p>
          <a:p>
            <a:pPr marL="342900" lvl="0" indent="-342900" algn="just" defTabSz="914400">
              <a:buSzTx/>
              <a:buFont typeface="+mj-lt"/>
              <a:buAutoNum type="arabicPeriod" startAt="6"/>
            </a:pPr>
            <a:endParaRPr lang="ru-RU" sz="2100" kern="1200" dirty="0">
              <a:solidFill>
                <a:srgbClr val="002060"/>
              </a:solidFill>
            </a:endParaRPr>
          </a:p>
          <a:p>
            <a:pPr marL="354013" lvl="0" indent="-354013" algn="just" defTabSz="914400">
              <a:spcBef>
                <a:spcPts val="600"/>
              </a:spcBef>
              <a:spcAft>
                <a:spcPts val="600"/>
              </a:spcAft>
              <a:buSzTx/>
              <a:buFont typeface="+mj-lt"/>
              <a:buAutoNum type="arabicPeriod" startAt="6"/>
            </a:pPr>
            <a:r>
              <a:rPr lang="ru-RU" sz="2100" kern="1200" dirty="0">
                <a:solidFill>
                  <a:srgbClr val="002060"/>
                </a:solidFill>
              </a:rPr>
              <a:t>РСБО как стержневая практика по ослаблению мусорной проблемы в настоящее время продвигается преимущественно </a:t>
            </a:r>
            <a:r>
              <a:rPr lang="ru-RU" sz="2100" kern="1200" dirty="0" err="1">
                <a:solidFill>
                  <a:srgbClr val="002060"/>
                </a:solidFill>
              </a:rPr>
              <a:t>проэкологическими</a:t>
            </a:r>
            <a:r>
              <a:rPr lang="ru-RU" sz="2100" kern="1200" dirty="0">
                <a:solidFill>
                  <a:srgbClr val="002060"/>
                </a:solidFill>
              </a:rPr>
              <a:t> и </a:t>
            </a:r>
            <a:r>
              <a:rPr lang="ru-RU" sz="2100" kern="1200" dirty="0" err="1">
                <a:solidFill>
                  <a:srgbClr val="002060"/>
                </a:solidFill>
              </a:rPr>
              <a:t>просоциальными</a:t>
            </a:r>
            <a:r>
              <a:rPr lang="ru-RU" sz="2100" kern="1200" dirty="0">
                <a:solidFill>
                  <a:srgbClr val="002060"/>
                </a:solidFill>
              </a:rPr>
              <a:t> стремлениями, причем со стороны участников не только РСБО, но и всех остальных практик. </a:t>
            </a:r>
          </a:p>
          <a:p>
            <a:pPr marL="354013" lvl="0" algn="just" defTabSz="914400">
              <a:spcAft>
                <a:spcPts val="600"/>
              </a:spcAft>
              <a:buSzTx/>
            </a:pPr>
            <a:r>
              <a:rPr lang="ru-RU" sz="2100" kern="1200" dirty="0">
                <a:solidFill>
                  <a:srgbClr val="002060"/>
                </a:solidFill>
              </a:rPr>
              <a:t>Однако участники этих практик по сравнению с НЕ-участниками, как правило, демонстрируют не только более высокий уровень реального включения (или готовности включиться) в РСБО, но и предъявляют более высокие запросы на условия вхождения в данную практику</a:t>
            </a:r>
            <a:r>
              <a:rPr lang="ru-RU" sz="2100" b="0" kern="1200" dirty="0">
                <a:solidFill>
                  <a:srgbClr val="000000"/>
                </a:solidFill>
              </a:rPr>
              <a:t>. </a:t>
            </a:r>
            <a:endParaRPr lang="ru-RU" sz="2100" kern="1200" dirty="0">
              <a:solidFill>
                <a:srgbClr val="002060"/>
              </a:solidFill>
              <a:ea typeface="Calibri"/>
              <a:cs typeface="Times New Roman"/>
            </a:endParaRPr>
          </a:p>
        </p:txBody>
      </p:sp>
      <p:sp>
        <p:nvSpPr>
          <p:cNvPr id="5" name="Текст 4">
            <a:extLst>
              <a:ext uri="{FF2B5EF4-FFF2-40B4-BE49-F238E27FC236}">
                <a16:creationId xmlns:a16="http://schemas.microsoft.com/office/drawing/2014/main" id="{B537CC06-352D-4294-BFF2-5BF94A05D6CA}"/>
              </a:ext>
            </a:extLst>
          </p:cNvPr>
          <p:cNvSpPr>
            <a:spLocks noGrp="1"/>
          </p:cNvSpPr>
          <p:nvPr>
            <p:ph type="body" sz="quarter" idx="11"/>
          </p:nvPr>
        </p:nvSpPr>
        <p:spPr>
          <a:xfrm>
            <a:off x="1865098" y="297351"/>
            <a:ext cx="9588716" cy="545784"/>
          </a:xfrm>
        </p:spPr>
        <p:txBody>
          <a:bodyPr/>
          <a:lstStyle/>
          <a:p>
            <a:r>
              <a:rPr lang="ru-RU" dirty="0"/>
              <a:t>Выводы (4)</a:t>
            </a:r>
          </a:p>
        </p:txBody>
      </p:sp>
    </p:spTree>
    <p:extLst>
      <p:ext uri="{BB962C8B-B14F-4D97-AF65-F5344CB8AC3E}">
        <p14:creationId xmlns:p14="http://schemas.microsoft.com/office/powerpoint/2010/main" val="21287406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r>
              <a:rPr lang="en-US" dirty="0">
                <a:solidFill>
                  <a:srgbClr val="FFFFFF"/>
                </a:solidFill>
                <a:latin typeface="Myriad Pro"/>
                <a:ea typeface="ＭＳ Ｐゴシック"/>
                <a:cs typeface="ＭＳ Ｐゴシック"/>
              </a:rPr>
              <a:t>photo</a:t>
            </a:r>
            <a:endParaRPr lang="en-US" dirty="0">
              <a:solidFill>
                <a:srgbClr val="FFFFFF"/>
              </a:solidFill>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r>
              <a:rPr lang="en-US">
                <a:solidFill>
                  <a:srgbClr val="FFFFFF"/>
                </a:solidFill>
                <a:latin typeface="Myriad Pro"/>
                <a:ea typeface="ＭＳ Ｐゴシック"/>
                <a:cs typeface="ＭＳ Ｐゴシック"/>
              </a:rPr>
              <a:t>photo</a:t>
            </a:r>
            <a:endParaRPr lang="en-US">
              <a:solidFill>
                <a:srgbClr val="FFFFFF"/>
              </a:solidFill>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r>
              <a:rPr lang="en-US">
                <a:solidFill>
                  <a:srgbClr val="FFFFFF"/>
                </a:solidFill>
                <a:latin typeface="Myriad Pro"/>
                <a:ea typeface="ＭＳ Ｐゴシック"/>
                <a:cs typeface="ＭＳ Ｐゴシック"/>
              </a:rPr>
              <a:t>photo</a:t>
            </a:r>
            <a:endParaRPr lang="en-US">
              <a:solidFill>
                <a:srgbClr val="FFFFFF"/>
              </a:solidFill>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a:lnSpc>
                <a:spcPct val="130000"/>
              </a:lnSpc>
              <a:buFont typeface="+mj-lt"/>
              <a:buAutoNum type="arabicPeriod"/>
            </a:pPr>
            <a:endParaRPr lang="en-US" sz="1600" dirty="0">
              <a:solidFill>
                <a:srgbClr val="1C2A55"/>
              </a:solidFill>
            </a:endParaRPr>
          </a:p>
          <a:p>
            <a:pPr>
              <a:lnSpc>
                <a:spcPct val="130000"/>
              </a:lnSpc>
            </a:pPr>
            <a:endParaRPr lang="en-US" sz="1600" dirty="0">
              <a:solidFill>
                <a:srgbClr val="1C2A55"/>
              </a:solidFill>
            </a:endParaRPr>
          </a:p>
        </p:txBody>
      </p:sp>
      <p:sp>
        <p:nvSpPr>
          <p:cNvPr id="2" name="Прямоугольник 1"/>
          <p:cNvSpPr/>
          <p:nvPr/>
        </p:nvSpPr>
        <p:spPr>
          <a:xfrm>
            <a:off x="1600800" y="1034145"/>
            <a:ext cx="9144000" cy="369332"/>
          </a:xfrm>
          <a:prstGeom prst="rect">
            <a:avLst/>
          </a:prstGeom>
        </p:spPr>
        <p:txBody>
          <a:bodyPr wrap="square">
            <a:spAutoFit/>
          </a:bodyPr>
          <a:lstStyle/>
          <a:p>
            <a:pPr algn="just"/>
            <a:r>
              <a:rPr lang="ru-RU" dirty="0">
                <a:latin typeface="Times New Roman"/>
                <a:ea typeface="Calibri"/>
                <a:cs typeface="Times New Roman"/>
              </a:rPr>
              <a:t>. </a:t>
            </a:r>
            <a:endParaRPr lang="ru-RU" sz="1600" b="1" dirty="0">
              <a:solidFill>
                <a:schemeClr val="tx2"/>
              </a:solidFill>
              <a:latin typeface="Calibri"/>
              <a:ea typeface="Calibri"/>
              <a:cs typeface="Times New Roman"/>
            </a:endParaRPr>
          </a:p>
        </p:txBody>
      </p:sp>
      <p:sp>
        <p:nvSpPr>
          <p:cNvPr id="3" name="Объект 2">
            <a:extLst>
              <a:ext uri="{FF2B5EF4-FFF2-40B4-BE49-F238E27FC236}">
                <a16:creationId xmlns:a16="http://schemas.microsoft.com/office/drawing/2014/main" id="{FB139EFB-309B-4B8C-AE2F-9C3A1E4765BB}"/>
              </a:ext>
            </a:extLst>
          </p:cNvPr>
          <p:cNvSpPr>
            <a:spLocks noGrp="1"/>
          </p:cNvSpPr>
          <p:nvPr>
            <p:ph sz="quarter" idx="10"/>
          </p:nvPr>
        </p:nvSpPr>
        <p:spPr>
          <a:xfrm>
            <a:off x="773549" y="1331099"/>
            <a:ext cx="10715626" cy="5180905"/>
          </a:xfrm>
        </p:spPr>
        <p:txBody>
          <a:bodyPr/>
          <a:lstStyle/>
          <a:p>
            <a:pPr marL="457200" lvl="0" indent="-457200" algn="just" defTabSz="914400">
              <a:spcBef>
                <a:spcPts val="600"/>
              </a:spcBef>
              <a:spcAft>
                <a:spcPts val="600"/>
              </a:spcAft>
              <a:buSzTx/>
              <a:buFont typeface="+mj-lt"/>
              <a:buAutoNum type="arabicPeriod" startAt="8"/>
            </a:pPr>
            <a:r>
              <a:rPr lang="ru-RU" sz="2100" kern="1200" dirty="0">
                <a:solidFill>
                  <a:srgbClr val="002060"/>
                </a:solidFill>
              </a:rPr>
              <a:t>Успешное продвижение РСБО зависит от объединения усилий </a:t>
            </a:r>
            <a:r>
              <a:rPr lang="ru-RU" sz="2100" kern="1200" dirty="0" err="1">
                <a:solidFill>
                  <a:srgbClr val="002060"/>
                </a:solidFill>
              </a:rPr>
              <a:t>акторов</a:t>
            </a:r>
            <a:r>
              <a:rPr lang="ru-RU" sz="2100" kern="1200" dirty="0">
                <a:solidFill>
                  <a:srgbClr val="002060"/>
                </a:solidFill>
              </a:rPr>
              <a:t> разных уровней и типов - власти, бизнеса, НКО, СМИ и обычных россиян. Особая задача НКО, наряду с информационно-просветительской и мобилизационной деятельностью в этой сфере, – налаживание диалога между ключевыми заинтересованными сторонами </a:t>
            </a:r>
            <a:r>
              <a:rPr lang="ru-RU" sz="2100" kern="1200" dirty="0">
                <a:solidFill>
                  <a:srgbClr val="21386F"/>
                </a:solidFill>
                <a:ea typeface="Arial"/>
                <a:cs typeface="Arial"/>
                <a:sym typeface="Arial"/>
              </a:rPr>
              <a:t>(создание соответствующих площадок), а также мониторинг узких мест во взаимодействиях между ними и предотвращении попятного движения со стороны отдельных </a:t>
            </a:r>
            <a:r>
              <a:rPr lang="ru-RU" sz="2100" kern="1200" dirty="0" err="1">
                <a:solidFill>
                  <a:srgbClr val="21386F"/>
                </a:solidFill>
                <a:ea typeface="Arial"/>
                <a:cs typeface="Arial"/>
                <a:sym typeface="Arial"/>
              </a:rPr>
              <a:t>акторов</a:t>
            </a:r>
            <a:r>
              <a:rPr lang="ru-RU" sz="2100" kern="1200" dirty="0">
                <a:solidFill>
                  <a:srgbClr val="21386F"/>
                </a:solidFill>
                <a:ea typeface="Arial"/>
                <a:cs typeface="Arial"/>
                <a:sym typeface="Arial"/>
              </a:rPr>
              <a:t>. </a:t>
            </a:r>
          </a:p>
          <a:p>
            <a:pPr marL="447675" lvl="0" algn="just" defTabSz="914400">
              <a:spcBef>
                <a:spcPts val="600"/>
              </a:spcBef>
              <a:spcAft>
                <a:spcPts val="600"/>
              </a:spcAft>
              <a:buSzTx/>
              <a:tabLst>
                <a:tab pos="447675" algn="l"/>
              </a:tabLst>
            </a:pPr>
            <a:r>
              <a:rPr lang="ru-RU" sz="2100" kern="1200" dirty="0">
                <a:solidFill>
                  <a:srgbClr val="002060"/>
                </a:solidFill>
              </a:rPr>
              <a:t>Однако, учитывая сильное погружение мусорной сферы в неправовое поле, не будет преувеличением заключить, что как бы ни менялись установки и действия гражданского общества (организованного и неорганизованного) в отношении мусорной проблемы, кардинальное продвижение в ее решении в первую очередь зависит от наличия ПОЛИТИЧЕСКОЙ ВОЛИ по ДЕКРИМИНАЛИЗАЦИИ сферы. </a:t>
            </a:r>
            <a:endParaRPr lang="ru-RU" sz="2100" kern="1200" dirty="0">
              <a:solidFill>
                <a:srgbClr val="002060"/>
              </a:solidFill>
              <a:ea typeface="Calibri"/>
              <a:cs typeface="Times New Roman"/>
            </a:endParaRPr>
          </a:p>
          <a:p>
            <a:pPr marL="514350" indent="-514350">
              <a:buFont typeface="+mj-lt"/>
              <a:buAutoNum type="arabicPeriod" startAt="8"/>
            </a:pPr>
            <a:endParaRPr lang="ru-RU" sz="2100" dirty="0"/>
          </a:p>
        </p:txBody>
      </p:sp>
      <p:sp>
        <p:nvSpPr>
          <p:cNvPr id="5" name="Текст 4">
            <a:extLst>
              <a:ext uri="{FF2B5EF4-FFF2-40B4-BE49-F238E27FC236}">
                <a16:creationId xmlns:a16="http://schemas.microsoft.com/office/drawing/2014/main" id="{BEBF2FF9-8C49-4D2A-8E2E-87B56E02FFDD}"/>
              </a:ext>
            </a:extLst>
          </p:cNvPr>
          <p:cNvSpPr>
            <a:spLocks noGrp="1"/>
          </p:cNvSpPr>
          <p:nvPr>
            <p:ph type="body" sz="quarter" idx="11"/>
          </p:nvPr>
        </p:nvSpPr>
        <p:spPr>
          <a:xfrm>
            <a:off x="1865098" y="297351"/>
            <a:ext cx="9588716" cy="545784"/>
          </a:xfrm>
        </p:spPr>
        <p:txBody>
          <a:bodyPr/>
          <a:lstStyle/>
          <a:p>
            <a:r>
              <a:rPr lang="ru-RU" dirty="0"/>
              <a:t>Выводы (5)</a:t>
            </a:r>
          </a:p>
        </p:txBody>
      </p:sp>
    </p:spTree>
    <p:extLst>
      <p:ext uri="{BB962C8B-B14F-4D97-AF65-F5344CB8AC3E}">
        <p14:creationId xmlns:p14="http://schemas.microsoft.com/office/powerpoint/2010/main" val="141560227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20722" y="4581128"/>
            <a:ext cx="4950556" cy="584775"/>
          </a:xfrm>
          <a:prstGeom prst="rect">
            <a:avLst/>
          </a:prstGeom>
        </p:spPr>
        <p:txBody>
          <a:bodyPr wrap="square">
            <a:spAutoFit/>
          </a:bodyPr>
          <a:lstStyle/>
          <a:p>
            <a:pPr algn="ctr"/>
            <a:r>
              <a:rPr lang="en-US" sz="3200" b="1" kern="0" dirty="0">
                <a:solidFill>
                  <a:schemeClr val="bg1"/>
                </a:solidFill>
                <a:ea typeface="ＭＳ Ｐゴシック" charset="-128"/>
              </a:rPr>
              <a:t>mshabanova@hse.ru</a:t>
            </a:r>
            <a:r>
              <a:rPr lang="ru-RU" sz="3200" b="1" kern="0" dirty="0">
                <a:solidFill>
                  <a:schemeClr val="bg1"/>
                </a:solidFill>
                <a:ea typeface="ＭＳ Ｐゴシック" charset="-128"/>
              </a:rPr>
              <a:t> </a:t>
            </a:r>
            <a:endParaRPr lang="ru-RU" sz="3200" kern="0" dirty="0">
              <a:solidFill>
                <a:schemeClr val="bg1"/>
              </a:solidFill>
            </a:endParaRPr>
          </a:p>
        </p:txBody>
      </p:sp>
      <p:sp>
        <p:nvSpPr>
          <p:cNvPr id="5" name="Прямоугольник 4">
            <a:extLst>
              <a:ext uri="{FF2B5EF4-FFF2-40B4-BE49-F238E27FC236}">
                <a16:creationId xmlns:a16="http://schemas.microsoft.com/office/drawing/2014/main" id="{3B51CD8B-577C-4AA0-8DE6-E7122D957E17}"/>
              </a:ext>
            </a:extLst>
          </p:cNvPr>
          <p:cNvSpPr/>
          <p:nvPr/>
        </p:nvSpPr>
        <p:spPr>
          <a:xfrm>
            <a:off x="3238181" y="1052736"/>
            <a:ext cx="5715638" cy="646331"/>
          </a:xfrm>
          <a:prstGeom prst="rect">
            <a:avLst/>
          </a:prstGeom>
        </p:spPr>
        <p:txBody>
          <a:bodyPr wrap="square">
            <a:spAutoFit/>
          </a:bodyPr>
          <a:lstStyle/>
          <a:p>
            <a:pPr algn="ctr"/>
            <a:r>
              <a:rPr lang="ru-RU" sz="3600" b="1" kern="0" dirty="0">
                <a:solidFill>
                  <a:schemeClr val="bg1"/>
                </a:solidFill>
                <a:ea typeface="ＭＳ Ｐゴシック" charset="-128"/>
              </a:rPr>
              <a:t>Спасибо за внимание!</a:t>
            </a:r>
            <a:endParaRPr lang="ru-RU" sz="3600" kern="0" dirty="0">
              <a:solidFill>
                <a:schemeClr val="bg1"/>
              </a:solidFill>
            </a:endParaRPr>
          </a:p>
        </p:txBody>
      </p:sp>
    </p:spTree>
    <p:extLst>
      <p:ext uri="{BB962C8B-B14F-4D97-AF65-F5344CB8AC3E}">
        <p14:creationId xmlns:p14="http://schemas.microsoft.com/office/powerpoint/2010/main" val="39084198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616" y="89874"/>
            <a:ext cx="8863498" cy="615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2224" y="1"/>
            <a:ext cx="2555776" cy="43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0" y="6211670"/>
            <a:ext cx="12192000" cy="646331"/>
          </a:xfrm>
          <a:prstGeom prst="rect">
            <a:avLst/>
          </a:prstGeom>
        </p:spPr>
        <p:txBody>
          <a:bodyPr wrap="square">
            <a:spAutoFit/>
          </a:bodyPr>
          <a:lstStyle/>
          <a:p>
            <a:pPr algn="ctr"/>
            <a:r>
              <a:rPr lang="en-US" b="1" dirty="0">
                <a:solidFill>
                  <a:srgbClr val="002060"/>
                </a:solidFill>
              </a:rPr>
              <a:t>Daniel </a:t>
            </a:r>
            <a:r>
              <a:rPr lang="en-US" b="1" dirty="0" err="1">
                <a:solidFill>
                  <a:srgbClr val="002060"/>
                </a:solidFill>
              </a:rPr>
              <a:t>Hoornweg</a:t>
            </a:r>
            <a:r>
              <a:rPr lang="en-US" b="1" dirty="0">
                <a:solidFill>
                  <a:srgbClr val="002060"/>
                </a:solidFill>
              </a:rPr>
              <a:t> and </a:t>
            </a:r>
            <a:r>
              <a:rPr lang="en-US" b="1" dirty="0" err="1">
                <a:solidFill>
                  <a:srgbClr val="002060"/>
                </a:solidFill>
              </a:rPr>
              <a:t>Perinaz</a:t>
            </a:r>
            <a:r>
              <a:rPr lang="en-US" b="1" dirty="0">
                <a:solidFill>
                  <a:srgbClr val="002060"/>
                </a:solidFill>
              </a:rPr>
              <a:t> </a:t>
            </a:r>
            <a:r>
              <a:rPr lang="en-US" b="1" dirty="0" err="1">
                <a:solidFill>
                  <a:srgbClr val="002060"/>
                </a:solidFill>
              </a:rPr>
              <a:t>Bhada</a:t>
            </a:r>
            <a:r>
              <a:rPr lang="en-US" b="1" dirty="0">
                <a:solidFill>
                  <a:srgbClr val="002060"/>
                </a:solidFill>
              </a:rPr>
              <a:t>-Tata</a:t>
            </a:r>
            <a:r>
              <a:rPr lang="ru-RU" b="1" dirty="0">
                <a:solidFill>
                  <a:srgbClr val="002060"/>
                </a:solidFill>
              </a:rPr>
              <a:t>. </a:t>
            </a:r>
            <a:r>
              <a:rPr lang="en-US" b="1" dirty="0">
                <a:solidFill>
                  <a:srgbClr val="002060"/>
                </a:solidFill>
              </a:rPr>
              <a:t>WHAT A WASTE</a:t>
            </a:r>
            <a:r>
              <a:rPr lang="ru-RU" b="1" dirty="0">
                <a:solidFill>
                  <a:srgbClr val="002060"/>
                </a:solidFill>
              </a:rPr>
              <a:t> </a:t>
            </a:r>
            <a:r>
              <a:rPr lang="en-US" b="1" dirty="0">
                <a:solidFill>
                  <a:srgbClr val="002060"/>
                </a:solidFill>
              </a:rPr>
              <a:t>A Global Review of Solid</a:t>
            </a:r>
          </a:p>
          <a:p>
            <a:pPr algn="ctr"/>
            <a:r>
              <a:rPr lang="en-US" b="1" dirty="0">
                <a:solidFill>
                  <a:srgbClr val="002060"/>
                </a:solidFill>
              </a:rPr>
              <a:t>Waste Management</a:t>
            </a:r>
            <a:r>
              <a:rPr lang="ru-RU" b="1" dirty="0">
                <a:solidFill>
                  <a:srgbClr val="002060"/>
                </a:solidFill>
              </a:rPr>
              <a:t>  </a:t>
            </a:r>
            <a:r>
              <a:rPr lang="en-US" sz="1050" b="1" dirty="0">
                <a:solidFill>
                  <a:srgbClr val="002060"/>
                </a:solidFill>
              </a:rPr>
              <a:t>March 2012, No. 15 Urban Development &amp; Local Government Unit.  </a:t>
            </a:r>
            <a:r>
              <a:rPr lang="en-US" sz="1400" b="1" dirty="0">
                <a:solidFill>
                  <a:srgbClr val="002060"/>
                </a:solidFill>
              </a:rPr>
              <a:t>World Bank,  P.27</a:t>
            </a:r>
            <a:endParaRPr lang="ru-RU" sz="1400" b="1" dirty="0">
              <a:solidFill>
                <a:srgbClr val="002060"/>
              </a:solidFill>
            </a:endParaRPr>
          </a:p>
        </p:txBody>
      </p:sp>
    </p:spTree>
    <p:extLst>
      <p:ext uri="{BB962C8B-B14F-4D97-AF65-F5344CB8AC3E}">
        <p14:creationId xmlns:p14="http://schemas.microsoft.com/office/powerpoint/2010/main" val="40665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311" y="260648"/>
            <a:ext cx="408481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591944" y="1012086"/>
            <a:ext cx="6048672" cy="369332"/>
          </a:xfrm>
          <a:prstGeom prst="rect">
            <a:avLst/>
          </a:prstGeom>
        </p:spPr>
        <p:txBody>
          <a:bodyPr wrap="square">
            <a:spAutoFit/>
          </a:bodyPr>
          <a:lstStyle/>
          <a:p>
            <a:r>
              <a:rPr lang="ru-RU" b="1" dirty="0">
                <a:solidFill>
                  <a:srgbClr val="002060"/>
                </a:solidFill>
                <a:ea typeface="Calibri"/>
                <a:cs typeface="Times New Roman"/>
              </a:rPr>
              <a:t>Что делать с мусором в России. Доклад </a:t>
            </a:r>
            <a:r>
              <a:rPr lang="en-US" b="1" dirty="0">
                <a:solidFill>
                  <a:srgbClr val="002060"/>
                </a:solidFill>
                <a:ea typeface="Calibri"/>
                <a:cs typeface="Times New Roman"/>
              </a:rPr>
              <a:t>Greenpeace </a:t>
            </a:r>
            <a:r>
              <a:rPr lang="ru-RU" b="1" dirty="0">
                <a:solidFill>
                  <a:srgbClr val="002060"/>
                </a:solidFill>
                <a:ea typeface="Calibri"/>
                <a:cs typeface="Times New Roman"/>
              </a:rPr>
              <a:t>2016:2</a:t>
            </a:r>
            <a:endParaRPr lang="ru-RU" dirty="0">
              <a:solidFill>
                <a:prstClr val="black"/>
              </a:solidFill>
              <a:ea typeface="Calibri"/>
              <a:cs typeface="Times New Roman"/>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899" y="2512060"/>
            <a:ext cx="7692490" cy="389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575899" y="6285339"/>
            <a:ext cx="5868144" cy="369332"/>
          </a:xfrm>
          <a:prstGeom prst="rect">
            <a:avLst/>
          </a:prstGeom>
        </p:spPr>
        <p:txBody>
          <a:bodyPr wrap="square">
            <a:spAutoFit/>
          </a:bodyPr>
          <a:lstStyle/>
          <a:p>
            <a:r>
              <a:rPr lang="en-US" b="1" i="1" dirty="0">
                <a:solidFill>
                  <a:srgbClr val="002060"/>
                </a:solidFill>
                <a:latin typeface="MyriadPro-LightIt"/>
              </a:rPr>
              <a:t>Sustainable development in the European Union </a:t>
            </a:r>
            <a:r>
              <a:rPr lang="ru-RU" b="1" i="1" dirty="0">
                <a:solidFill>
                  <a:srgbClr val="002060"/>
                </a:solidFill>
                <a:latin typeface="MyriadPro-LightIt"/>
              </a:rPr>
              <a:t>2016: </a:t>
            </a:r>
            <a:r>
              <a:rPr lang="en-US" b="1" dirty="0">
                <a:solidFill>
                  <a:srgbClr val="002060"/>
                </a:solidFill>
                <a:latin typeface="MyriadPro-Light"/>
              </a:rPr>
              <a:t>97</a:t>
            </a:r>
            <a:endParaRPr lang="ru-RU" b="1" dirty="0">
              <a:solidFill>
                <a:srgbClr val="002060"/>
              </a:solidFill>
            </a:endParaRPr>
          </a:p>
        </p:txBody>
      </p:sp>
      <p:sp>
        <p:nvSpPr>
          <p:cNvPr id="9" name="Прямоугольник 8"/>
          <p:cNvSpPr/>
          <p:nvPr/>
        </p:nvSpPr>
        <p:spPr>
          <a:xfrm>
            <a:off x="9976734" y="1988840"/>
            <a:ext cx="1675532" cy="1504385"/>
          </a:xfrm>
          <a:prstGeom prst="rect">
            <a:avLst/>
          </a:prstGeom>
          <a:solidFill>
            <a:srgbClr val="33415C"/>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buClr>
                <a:srgbClr val="FFFFFF"/>
              </a:buClr>
              <a:buSzPts val="2400"/>
              <a:buFont typeface="Calibri"/>
              <a:buNone/>
            </a:pPr>
            <a:r>
              <a:rPr lang="ru-RU" sz="2400" b="1" kern="0" dirty="0">
                <a:solidFill>
                  <a:srgbClr val="FFFFFF"/>
                </a:solidFill>
                <a:cs typeface="Arial"/>
                <a:sym typeface="Arial"/>
              </a:rPr>
              <a:t>2017 г.</a:t>
            </a:r>
            <a:endParaRPr lang="ru-RU" sz="2400" b="1" kern="0" dirty="0">
              <a:solidFill>
                <a:srgbClr val="000000"/>
              </a:solidFill>
              <a:cs typeface="Arial"/>
              <a:sym typeface="Arial"/>
            </a:endParaRPr>
          </a:p>
          <a:p>
            <a:pPr algn="ctr">
              <a:lnSpc>
                <a:spcPct val="115000"/>
              </a:lnSpc>
              <a:spcBef>
                <a:spcPts val="1000"/>
              </a:spcBef>
              <a:buClr>
                <a:srgbClr val="FFFFFF"/>
              </a:buClr>
              <a:buSzPts val="2400"/>
            </a:pPr>
            <a:r>
              <a:rPr lang="ru-RU" sz="2400" b="1" kern="0" dirty="0">
                <a:solidFill>
                  <a:srgbClr val="FFFFFF"/>
                </a:solidFill>
                <a:cs typeface="Arial"/>
                <a:sym typeface="Arial"/>
              </a:rPr>
              <a:t>46,4%</a:t>
            </a:r>
            <a:endParaRPr lang="ru-RU" sz="2400" b="1" kern="0" dirty="0">
              <a:solidFill>
                <a:srgbClr val="000000"/>
              </a:solidFill>
              <a:cs typeface="Arial"/>
              <a:sym typeface="Arial"/>
            </a:endParaRPr>
          </a:p>
        </p:txBody>
      </p:sp>
      <p:pic>
        <p:nvPicPr>
          <p:cNvPr id="10" name="Google Shape;709;p111"/>
          <p:cNvPicPr preferRelativeResize="0"/>
          <p:nvPr/>
        </p:nvPicPr>
        <p:blipFill rotWithShape="1">
          <a:blip r:embed="rId4">
            <a:alphaModFix/>
          </a:blip>
          <a:srcRect l="18084" t="32546" r="66419" b="24294"/>
          <a:stretch/>
        </p:blipFill>
        <p:spPr>
          <a:xfrm>
            <a:off x="9976734" y="3701954"/>
            <a:ext cx="1675532" cy="2928376"/>
          </a:xfrm>
          <a:prstGeom prst="rect">
            <a:avLst/>
          </a:prstGeom>
          <a:noFill/>
          <a:ln>
            <a:noFill/>
          </a:ln>
        </p:spPr>
      </p:pic>
    </p:spTree>
    <p:extLst>
      <p:ext uri="{BB962C8B-B14F-4D97-AF65-F5344CB8AC3E}">
        <p14:creationId xmlns:p14="http://schemas.microsoft.com/office/powerpoint/2010/main" val="274300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310" r="1564" b="1"/>
          <a:stretch/>
        </p:blipFill>
        <p:spPr bwMode="auto">
          <a:xfrm>
            <a:off x="1595500" y="116632"/>
            <a:ext cx="9001000" cy="679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14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2952750" y="428625"/>
            <a:ext cx="6645275" cy="412750"/>
          </a:xfrm>
          <a:prstGeom prst="rect">
            <a:avLst/>
          </a:prstGeom>
          <a:noFill/>
          <a:ln w="9525">
            <a:noFill/>
            <a:miter lim="800000"/>
            <a:headEnd/>
            <a:tailEnd/>
          </a:ln>
        </p:spPr>
        <p:txBody>
          <a:bodyPr anchor="ctr"/>
          <a:lstStyle/>
          <a:p>
            <a:pPr defTabSz="457200" fontAlgn="base">
              <a:spcBef>
                <a:spcPct val="0"/>
              </a:spcBef>
              <a:spcAft>
                <a:spcPct val="0"/>
              </a:spcAft>
            </a:pPr>
            <a:endParaRPr lang="en-US" sz="2400" dirty="0">
              <a:solidFill>
                <a:prstClr val="white"/>
              </a:solidFill>
              <a:latin typeface="Myriad Pro"/>
              <a:ea typeface="ＭＳ Ｐゴシック"/>
              <a:cs typeface="ＭＳ Ｐゴシック"/>
            </a:endParaRPr>
          </a:p>
        </p:txBody>
      </p:sp>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dirty="0">
                <a:solidFill>
                  <a:srgbClr val="FFFFFF"/>
                </a:solidFill>
                <a:latin typeface="Myriad Pro"/>
                <a:ea typeface="ＭＳ Ｐゴシック"/>
                <a:cs typeface="ＭＳ Ｐゴシック"/>
              </a:rPr>
              <a:t>photo</a:t>
            </a:r>
            <a:endParaRPr lang="en-US" dirty="0">
              <a:solidFill>
                <a:srgbClr val="FFFFFF"/>
              </a:solidFill>
              <a:latin typeface="Arial" charset="0"/>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defTabSz="457200" fontAlgn="base">
              <a:lnSpc>
                <a:spcPct val="130000"/>
              </a:lnSpc>
              <a:spcBef>
                <a:spcPct val="0"/>
              </a:spcBef>
              <a:spcAft>
                <a:spcPct val="0"/>
              </a:spcAft>
              <a:buFont typeface="+mj-lt"/>
              <a:buAutoNum type="arabicPeriod"/>
            </a:pPr>
            <a:endParaRPr lang="en-US" sz="1600" dirty="0">
              <a:solidFill>
                <a:srgbClr val="1C2A55"/>
              </a:solidFill>
              <a:latin typeface="Arial" charset="0"/>
              <a:ea typeface="ＭＳ Ｐゴシック" charset="-128"/>
            </a:endParaRPr>
          </a:p>
          <a:p>
            <a:pPr defTabSz="457200" fontAlgn="base">
              <a:lnSpc>
                <a:spcPct val="130000"/>
              </a:lnSpc>
              <a:spcBef>
                <a:spcPct val="0"/>
              </a:spcBef>
              <a:spcAft>
                <a:spcPct val="0"/>
              </a:spcAft>
            </a:pPr>
            <a:endParaRPr lang="en-US" sz="1600" dirty="0">
              <a:solidFill>
                <a:srgbClr val="1C2A55"/>
              </a:solidFill>
              <a:latin typeface="Arial" charset="0"/>
              <a:ea typeface="ＭＳ Ｐゴシック" charset="-128"/>
            </a:endParaRPr>
          </a:p>
        </p:txBody>
      </p:sp>
      <p:sp>
        <p:nvSpPr>
          <p:cNvPr id="9" name="Прямоугольник 8"/>
          <p:cNvSpPr/>
          <p:nvPr/>
        </p:nvSpPr>
        <p:spPr>
          <a:xfrm>
            <a:off x="1554547" y="1151284"/>
            <a:ext cx="9314492" cy="830997"/>
          </a:xfrm>
          <a:prstGeom prst="rect">
            <a:avLst/>
          </a:prstGeom>
        </p:spPr>
        <p:txBody>
          <a:bodyPr wrap="square">
            <a:spAutoFit/>
          </a:bodyPr>
          <a:lstStyle/>
          <a:p>
            <a:pPr marL="342900" indent="-342900">
              <a:buFont typeface="Wingdings" pitchFamily="2" charset="2"/>
              <a:buChar char="§"/>
            </a:pPr>
            <a:endParaRPr lang="ru-RU" sz="2400" b="1" dirty="0">
              <a:solidFill>
                <a:srgbClr val="002060"/>
              </a:solidFill>
            </a:endParaRPr>
          </a:p>
          <a:p>
            <a:endParaRPr lang="ru-RU" sz="2400" b="1" dirty="0">
              <a:solidFill>
                <a:srgbClr val="002060"/>
              </a:solidFill>
            </a:endParaRPr>
          </a:p>
        </p:txBody>
      </p:sp>
      <p:sp>
        <p:nvSpPr>
          <p:cNvPr id="2" name="Объект 1">
            <a:extLst>
              <a:ext uri="{FF2B5EF4-FFF2-40B4-BE49-F238E27FC236}">
                <a16:creationId xmlns:a16="http://schemas.microsoft.com/office/drawing/2014/main" id="{E128F139-6579-4699-B75B-06AEBA8ABC26}"/>
              </a:ext>
            </a:extLst>
          </p:cNvPr>
          <p:cNvSpPr>
            <a:spLocks noGrp="1"/>
          </p:cNvSpPr>
          <p:nvPr>
            <p:ph sz="quarter" idx="10"/>
          </p:nvPr>
        </p:nvSpPr>
        <p:spPr>
          <a:xfrm>
            <a:off x="763489" y="1393008"/>
            <a:ext cx="10715626" cy="5167641"/>
          </a:xfrm>
        </p:spPr>
        <p:txBody>
          <a:bodyPr anchor="ctr"/>
          <a:lstStyle/>
          <a:p>
            <a:pPr marL="342900" indent="-342900" algn="l">
              <a:spcBef>
                <a:spcPts val="600"/>
              </a:spcBef>
              <a:buFont typeface="Wingdings" pitchFamily="2" charset="2"/>
              <a:buChar char="§"/>
            </a:pPr>
            <a:r>
              <a:rPr lang="ru-RU" sz="2400" b="1" dirty="0">
                <a:solidFill>
                  <a:srgbClr val="002060"/>
                </a:solidFill>
              </a:rPr>
              <a:t>Какие практики по ослаблению мусорной проблемы привлекают россиян в наибольшей степени? </a:t>
            </a:r>
            <a:endParaRPr lang="en-US" sz="2400" b="1" dirty="0">
              <a:solidFill>
                <a:srgbClr val="002060"/>
              </a:solidFill>
            </a:endParaRPr>
          </a:p>
          <a:p>
            <a:pPr marL="342900" indent="-342900" algn="l">
              <a:spcBef>
                <a:spcPts val="600"/>
              </a:spcBef>
              <a:buFont typeface="Wingdings" pitchFamily="2" charset="2"/>
              <a:buChar char="§"/>
            </a:pPr>
            <a:r>
              <a:rPr lang="ru-RU" sz="2400" b="1" dirty="0">
                <a:solidFill>
                  <a:srgbClr val="002060"/>
                </a:solidFill>
              </a:rPr>
              <a:t>Какова роль эгоистических и </a:t>
            </a:r>
            <a:r>
              <a:rPr lang="ru-RU" sz="2400" b="1" dirty="0" err="1">
                <a:solidFill>
                  <a:srgbClr val="002060"/>
                </a:solidFill>
              </a:rPr>
              <a:t>просоциальных</a:t>
            </a:r>
            <a:r>
              <a:rPr lang="ru-RU" sz="2400" b="1" dirty="0">
                <a:solidFill>
                  <a:srgbClr val="002060"/>
                </a:solidFill>
              </a:rPr>
              <a:t> стремлений во включении в разные практики? </a:t>
            </a:r>
            <a:endParaRPr lang="en-US" sz="2400" b="1" dirty="0">
              <a:solidFill>
                <a:srgbClr val="002060"/>
              </a:solidFill>
            </a:endParaRPr>
          </a:p>
          <a:p>
            <a:pPr marL="342900" indent="-342900" algn="l">
              <a:spcBef>
                <a:spcPts val="600"/>
              </a:spcBef>
              <a:buFont typeface="Wingdings" pitchFamily="2" charset="2"/>
              <a:buChar char="§"/>
            </a:pPr>
            <a:r>
              <a:rPr lang="ru-RU" sz="2400" b="1" dirty="0">
                <a:solidFill>
                  <a:srgbClr val="002060"/>
                </a:solidFill>
              </a:rPr>
              <a:t>Как разные практики пересекаются друг с другом? Участвуют ли в РСБО и практиках по сокращению образования бытовых отходов одни и те же индивиды или разные группы осознанно выбирают или неосознанно реализуют приемлемые для них практики? </a:t>
            </a:r>
            <a:endParaRPr lang="en-US" sz="2400" b="1" dirty="0">
              <a:solidFill>
                <a:srgbClr val="002060"/>
              </a:solidFill>
            </a:endParaRPr>
          </a:p>
          <a:p>
            <a:pPr marL="342900" indent="-342900" algn="l">
              <a:spcBef>
                <a:spcPts val="600"/>
              </a:spcBef>
              <a:buFont typeface="Wingdings" pitchFamily="2" charset="2"/>
              <a:buChar char="§"/>
            </a:pPr>
            <a:r>
              <a:rPr lang="ru-RU" sz="2400" b="1" dirty="0">
                <a:solidFill>
                  <a:srgbClr val="002060"/>
                </a:solidFill>
              </a:rPr>
              <a:t>Как погружение в разные практики соотносится с участием (готовностью включиться) в РСБО? </a:t>
            </a:r>
            <a:endParaRPr lang="en-US" sz="2400" b="1" dirty="0">
              <a:solidFill>
                <a:srgbClr val="002060"/>
              </a:solidFill>
            </a:endParaRPr>
          </a:p>
          <a:p>
            <a:pPr marL="342900" indent="-342900" algn="l">
              <a:spcBef>
                <a:spcPts val="600"/>
              </a:spcBef>
              <a:buFont typeface="Wingdings" pitchFamily="2" charset="2"/>
              <a:buChar char="§"/>
            </a:pPr>
            <a:r>
              <a:rPr lang="ru-RU" sz="2400" b="1" dirty="0">
                <a:solidFill>
                  <a:srgbClr val="002060"/>
                </a:solidFill>
              </a:rPr>
              <a:t>И от каких факторов и условий зависит включение в РСБО? </a:t>
            </a:r>
            <a:endParaRPr lang="ru-RU" sz="2400" b="1" i="1" dirty="0">
              <a:solidFill>
                <a:srgbClr val="002060"/>
              </a:solidFill>
            </a:endParaRPr>
          </a:p>
          <a:p>
            <a:pPr algn="l"/>
            <a:endParaRPr lang="ru-RU" sz="2400" dirty="0"/>
          </a:p>
        </p:txBody>
      </p:sp>
      <p:sp>
        <p:nvSpPr>
          <p:cNvPr id="3" name="Текст 2">
            <a:extLst>
              <a:ext uri="{FF2B5EF4-FFF2-40B4-BE49-F238E27FC236}">
                <a16:creationId xmlns:a16="http://schemas.microsoft.com/office/drawing/2014/main" id="{F7D94E49-5A4C-4D4B-BDE0-8AC8E9E18B67}"/>
              </a:ext>
            </a:extLst>
          </p:cNvPr>
          <p:cNvSpPr>
            <a:spLocks noGrp="1"/>
          </p:cNvSpPr>
          <p:nvPr>
            <p:ph type="body" sz="quarter" idx="11"/>
          </p:nvPr>
        </p:nvSpPr>
        <p:spPr>
          <a:xfrm>
            <a:off x="1865098" y="297351"/>
            <a:ext cx="9588716" cy="545784"/>
          </a:xfrm>
        </p:spPr>
        <p:txBody>
          <a:bodyPr/>
          <a:lstStyle/>
          <a:p>
            <a:r>
              <a:rPr lang="ru-RU" sz="2800" dirty="0"/>
              <a:t>Исследовательские вопросы</a:t>
            </a:r>
          </a:p>
        </p:txBody>
      </p:sp>
    </p:spTree>
    <p:extLst>
      <p:ext uri="{BB962C8B-B14F-4D97-AF65-F5344CB8AC3E}">
        <p14:creationId xmlns:p14="http://schemas.microsoft.com/office/powerpoint/2010/main" val="32000508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2952750" y="428625"/>
            <a:ext cx="6645275" cy="412750"/>
          </a:xfrm>
          <a:prstGeom prst="rect">
            <a:avLst/>
          </a:prstGeom>
          <a:noFill/>
          <a:ln w="9525">
            <a:noFill/>
            <a:miter lim="800000"/>
            <a:headEnd/>
            <a:tailEnd/>
          </a:ln>
        </p:spPr>
        <p:txBody>
          <a:bodyPr anchor="ctr"/>
          <a:lstStyle/>
          <a:p>
            <a:pPr defTabSz="457200" fontAlgn="base">
              <a:spcBef>
                <a:spcPct val="0"/>
              </a:spcBef>
              <a:spcAft>
                <a:spcPct val="0"/>
              </a:spcAft>
            </a:pPr>
            <a:endParaRPr lang="en-US" sz="2400" dirty="0">
              <a:solidFill>
                <a:prstClr val="white"/>
              </a:solidFill>
              <a:latin typeface="Myriad Pro"/>
              <a:ea typeface="ＭＳ Ｐゴシック"/>
              <a:cs typeface="ＭＳ Ｐゴシック"/>
            </a:endParaRPr>
          </a:p>
        </p:txBody>
      </p:sp>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dirty="0">
                <a:solidFill>
                  <a:srgbClr val="FFFFFF"/>
                </a:solidFill>
                <a:latin typeface="Myriad Pro"/>
                <a:ea typeface="ＭＳ Ｐゴシック"/>
                <a:cs typeface="ＭＳ Ｐゴシック"/>
              </a:rPr>
              <a:t>photo</a:t>
            </a:r>
            <a:endParaRPr lang="en-US" dirty="0">
              <a:solidFill>
                <a:srgbClr val="FFFFFF"/>
              </a:solidFill>
              <a:latin typeface="Arial" charset="0"/>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5" name="Rectangle 11"/>
          <p:cNvSpPr>
            <a:spLocks noChangeArrowheads="1"/>
          </p:cNvSpPr>
          <p:nvPr/>
        </p:nvSpPr>
        <p:spPr bwMode="auto">
          <a:xfrm>
            <a:off x="8824914" y="5591175"/>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defTabSz="457200" fontAlgn="base">
              <a:lnSpc>
                <a:spcPct val="130000"/>
              </a:lnSpc>
              <a:spcBef>
                <a:spcPct val="0"/>
              </a:spcBef>
              <a:spcAft>
                <a:spcPct val="0"/>
              </a:spcAft>
              <a:buFont typeface="+mj-lt"/>
              <a:buAutoNum type="arabicPeriod"/>
            </a:pPr>
            <a:endParaRPr lang="en-US" sz="1600" dirty="0">
              <a:solidFill>
                <a:srgbClr val="1C2A55"/>
              </a:solidFill>
              <a:latin typeface="Arial" charset="0"/>
              <a:ea typeface="ＭＳ Ｐゴシック" charset="-128"/>
            </a:endParaRPr>
          </a:p>
          <a:p>
            <a:pPr defTabSz="457200" fontAlgn="base">
              <a:lnSpc>
                <a:spcPct val="130000"/>
              </a:lnSpc>
              <a:spcBef>
                <a:spcPct val="0"/>
              </a:spcBef>
              <a:spcAft>
                <a:spcPct val="0"/>
              </a:spcAft>
            </a:pPr>
            <a:endParaRPr lang="en-US" sz="1600" dirty="0">
              <a:solidFill>
                <a:srgbClr val="1C2A55"/>
              </a:solidFill>
              <a:latin typeface="Arial" charset="0"/>
              <a:ea typeface="ＭＳ Ｐゴシック" charset="-128"/>
            </a:endParaRPr>
          </a:p>
        </p:txBody>
      </p:sp>
      <p:sp>
        <p:nvSpPr>
          <p:cNvPr id="9" name="Прямоугольник 8"/>
          <p:cNvSpPr/>
          <p:nvPr/>
        </p:nvSpPr>
        <p:spPr>
          <a:xfrm>
            <a:off x="1554548" y="1151285"/>
            <a:ext cx="9191589" cy="1200329"/>
          </a:xfrm>
          <a:prstGeom prst="rect">
            <a:avLst/>
          </a:prstGeom>
        </p:spPr>
        <p:txBody>
          <a:bodyPr wrap="square">
            <a:spAutoFit/>
          </a:bodyPr>
          <a:lstStyle/>
          <a:p>
            <a:endParaRPr lang="ru-RU" sz="2400" b="1" dirty="0">
              <a:solidFill>
                <a:srgbClr val="002060"/>
              </a:solidFill>
            </a:endParaRPr>
          </a:p>
          <a:p>
            <a:r>
              <a:rPr lang="ru-RU" sz="2400" b="1" dirty="0">
                <a:solidFill>
                  <a:srgbClr val="002060"/>
                </a:solidFill>
              </a:rPr>
              <a:t> </a:t>
            </a:r>
            <a:endParaRPr lang="ru-RU" sz="2400" b="1" i="1" dirty="0">
              <a:solidFill>
                <a:srgbClr val="002060"/>
              </a:solidFill>
            </a:endParaRPr>
          </a:p>
          <a:p>
            <a:endParaRPr lang="ru-RU" sz="2400" b="1" dirty="0">
              <a:solidFill>
                <a:srgbClr val="002060"/>
              </a:solidFill>
            </a:endParaRPr>
          </a:p>
        </p:txBody>
      </p:sp>
      <p:sp>
        <p:nvSpPr>
          <p:cNvPr id="3" name="Объект 2">
            <a:extLst>
              <a:ext uri="{FF2B5EF4-FFF2-40B4-BE49-F238E27FC236}">
                <a16:creationId xmlns:a16="http://schemas.microsoft.com/office/drawing/2014/main" id="{359EF322-B98A-4035-87A5-A10E02C0146C}"/>
              </a:ext>
            </a:extLst>
          </p:cNvPr>
          <p:cNvSpPr>
            <a:spLocks noGrp="1"/>
          </p:cNvSpPr>
          <p:nvPr>
            <p:ph sz="quarter" idx="10"/>
          </p:nvPr>
        </p:nvSpPr>
        <p:spPr>
          <a:xfrm>
            <a:off x="763489" y="1229770"/>
            <a:ext cx="10715626" cy="4935534"/>
          </a:xfrm>
        </p:spPr>
        <p:txBody>
          <a:bodyPr/>
          <a:lstStyle/>
          <a:p>
            <a:pPr algn="just"/>
            <a:r>
              <a:rPr lang="ru-RU" sz="2400" i="1" dirty="0">
                <a:solidFill>
                  <a:srgbClr val="002060"/>
                </a:solidFill>
                <a:ea typeface="Calibri"/>
              </a:rPr>
              <a:t>Цель исследования</a:t>
            </a:r>
            <a:r>
              <a:rPr lang="ru-RU" sz="2400" dirty="0">
                <a:solidFill>
                  <a:srgbClr val="002060"/>
                </a:solidFill>
                <a:ea typeface="Calibri"/>
              </a:rPr>
              <a:t> — выявить уровень включения россиян в РСБО и другие практики, содействующие ослаблению мусорной проблемы, особенности и степень пересечения состава их участников, а также факторы расширения РСБО за счет участников этих практик. </a:t>
            </a:r>
          </a:p>
          <a:p>
            <a:pPr algn="just"/>
            <a:endParaRPr lang="ru-RU" sz="2400" dirty="0">
              <a:solidFill>
                <a:srgbClr val="002060"/>
              </a:solidFill>
              <a:ea typeface="Calibri"/>
            </a:endParaRPr>
          </a:p>
          <a:p>
            <a:pPr algn="just"/>
            <a:r>
              <a:rPr lang="ru-RU" sz="2400" dirty="0">
                <a:solidFill>
                  <a:srgbClr val="002060"/>
                </a:solidFill>
                <a:ea typeface="Calibri"/>
              </a:rPr>
              <a:t>На этой основе оценить потенциал сотрудничества основных заинтересованных сторон (власти, бизнеса, НКО, неорганизованного гражданского общества) в реализации более комплексной политики по ослаблению мусорной проблемы, а также углубить представление о современном пространстве гражданского общества в России.</a:t>
            </a:r>
          </a:p>
        </p:txBody>
      </p:sp>
      <p:sp>
        <p:nvSpPr>
          <p:cNvPr id="4" name="Текст 3">
            <a:extLst>
              <a:ext uri="{FF2B5EF4-FFF2-40B4-BE49-F238E27FC236}">
                <a16:creationId xmlns:a16="http://schemas.microsoft.com/office/drawing/2014/main" id="{0BA4ECD1-2118-4FF9-BDB7-D2DF565F1050}"/>
              </a:ext>
            </a:extLst>
          </p:cNvPr>
          <p:cNvSpPr>
            <a:spLocks noGrp="1"/>
          </p:cNvSpPr>
          <p:nvPr>
            <p:ph type="body" sz="quarter" idx="11"/>
          </p:nvPr>
        </p:nvSpPr>
        <p:spPr>
          <a:xfrm>
            <a:off x="1865098" y="297351"/>
            <a:ext cx="9588716" cy="545784"/>
          </a:xfrm>
        </p:spPr>
        <p:txBody>
          <a:bodyPr/>
          <a:lstStyle/>
          <a:p>
            <a:r>
              <a:rPr lang="ru-RU" dirty="0"/>
              <a:t>Цель исследования</a:t>
            </a:r>
          </a:p>
        </p:txBody>
      </p:sp>
    </p:spTree>
    <p:extLst>
      <p:ext uri="{BB962C8B-B14F-4D97-AF65-F5344CB8AC3E}">
        <p14:creationId xmlns:p14="http://schemas.microsoft.com/office/powerpoint/2010/main" val="9393271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9"/>
          <p:cNvSpPr>
            <a:spLocks noChangeArrowheads="1"/>
          </p:cNvSpPr>
          <p:nvPr/>
        </p:nvSpPr>
        <p:spPr bwMode="auto">
          <a:xfrm>
            <a:off x="8824914" y="2255838"/>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dirty="0">
                <a:solidFill>
                  <a:srgbClr val="FFFFFF"/>
                </a:solidFill>
                <a:latin typeface="Myriad Pro"/>
                <a:ea typeface="ＭＳ Ｐゴシック"/>
                <a:cs typeface="ＭＳ Ｐゴシック"/>
              </a:rPr>
              <a:t>photo</a:t>
            </a:r>
            <a:endParaRPr lang="en-US" dirty="0">
              <a:solidFill>
                <a:srgbClr val="FFFFFF"/>
              </a:solidFill>
              <a:latin typeface="Arial" charset="0"/>
              <a:ea typeface="ＭＳ Ｐゴシック"/>
              <a:cs typeface="ＭＳ Ｐゴシック"/>
            </a:endParaRPr>
          </a:p>
        </p:txBody>
      </p:sp>
      <p:sp>
        <p:nvSpPr>
          <p:cNvPr id="14344" name="Rectangle 10"/>
          <p:cNvSpPr>
            <a:spLocks noChangeArrowheads="1"/>
          </p:cNvSpPr>
          <p:nvPr/>
        </p:nvSpPr>
        <p:spPr bwMode="auto">
          <a:xfrm>
            <a:off x="8824914" y="3967163"/>
            <a:ext cx="796821"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en-US">
                <a:solidFill>
                  <a:srgbClr val="FFFFFF"/>
                </a:solidFill>
                <a:latin typeface="Myriad Pro"/>
                <a:ea typeface="ＭＳ Ｐゴシック"/>
                <a:cs typeface="ＭＳ Ｐゴシック"/>
              </a:rPr>
              <a:t>photo</a:t>
            </a:r>
            <a:endParaRPr lang="en-US">
              <a:solidFill>
                <a:srgbClr val="FFFFFF"/>
              </a:solidFill>
              <a:latin typeface="Arial" charset="0"/>
              <a:ea typeface="ＭＳ Ｐゴシック"/>
              <a:cs typeface="ＭＳ Ｐゴシック"/>
            </a:endParaRPr>
          </a:p>
        </p:txBody>
      </p:sp>
      <p:sp>
        <p:nvSpPr>
          <p:cNvPr id="14346" name="Rectangle 12"/>
          <p:cNvSpPr>
            <a:spLocks noChangeArrowheads="1"/>
          </p:cNvSpPr>
          <p:nvPr/>
        </p:nvSpPr>
        <p:spPr bwMode="auto">
          <a:xfrm>
            <a:off x="1664108" y="1389041"/>
            <a:ext cx="8728074" cy="699166"/>
          </a:xfrm>
          <a:prstGeom prst="rect">
            <a:avLst/>
          </a:prstGeom>
          <a:noFill/>
          <a:ln w="9525">
            <a:noFill/>
            <a:miter lim="800000"/>
            <a:headEnd/>
            <a:tailEnd/>
          </a:ln>
        </p:spPr>
        <p:txBody>
          <a:bodyPr wrap="square">
            <a:spAutoFit/>
          </a:bodyPr>
          <a:lstStyle/>
          <a:p>
            <a:pPr marL="228600" indent="-228600" defTabSz="457200" fontAlgn="base">
              <a:lnSpc>
                <a:spcPct val="130000"/>
              </a:lnSpc>
              <a:spcBef>
                <a:spcPct val="0"/>
              </a:spcBef>
              <a:spcAft>
                <a:spcPct val="0"/>
              </a:spcAft>
              <a:buFont typeface="+mj-lt"/>
              <a:buAutoNum type="arabicPeriod"/>
            </a:pPr>
            <a:endParaRPr lang="en-US" sz="1600" dirty="0">
              <a:solidFill>
                <a:srgbClr val="1C2A55"/>
              </a:solidFill>
              <a:latin typeface="Arial" charset="0"/>
              <a:ea typeface="ＭＳ Ｐゴシック" charset="-128"/>
            </a:endParaRPr>
          </a:p>
          <a:p>
            <a:pPr defTabSz="457200" fontAlgn="base">
              <a:lnSpc>
                <a:spcPct val="130000"/>
              </a:lnSpc>
              <a:spcBef>
                <a:spcPct val="0"/>
              </a:spcBef>
              <a:spcAft>
                <a:spcPct val="0"/>
              </a:spcAft>
            </a:pPr>
            <a:endParaRPr lang="en-US" sz="1600" dirty="0">
              <a:solidFill>
                <a:srgbClr val="1C2A55"/>
              </a:solidFill>
              <a:latin typeface="Arial" charset="0"/>
              <a:ea typeface="ＭＳ Ｐゴシック" charset="-128"/>
            </a:endParaRPr>
          </a:p>
        </p:txBody>
      </p:sp>
      <p:sp>
        <p:nvSpPr>
          <p:cNvPr id="88065" name="Rectangle 1"/>
          <p:cNvSpPr>
            <a:spLocks noChangeArrowheads="1"/>
          </p:cNvSpPr>
          <p:nvPr/>
        </p:nvSpPr>
        <p:spPr bwMode="auto">
          <a:xfrm>
            <a:off x="1524000" y="3898705"/>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tabLst>
                <a:tab pos="539750" algn="l"/>
              </a:tabLst>
            </a:pPr>
            <a:endParaRPr lang="ru-RU" b="1" dirty="0">
              <a:solidFill>
                <a:srgbClr val="21386F"/>
              </a:solidFill>
              <a:ea typeface="Calibri" pitchFamily="34" charset="0"/>
              <a:cs typeface="Times New Roman" pitchFamily="18" charset="0"/>
            </a:endParaRPr>
          </a:p>
          <a:p>
            <a:pPr algn="just" eaLnBrk="0" fontAlgn="base" hangingPunct="0">
              <a:spcBef>
                <a:spcPct val="0"/>
              </a:spcBef>
              <a:spcAft>
                <a:spcPct val="0"/>
              </a:spcAft>
              <a:tabLst>
                <a:tab pos="539750" algn="l"/>
              </a:tabLst>
            </a:pPr>
            <a:endParaRPr lang="ru-RU" sz="1200" b="1" dirty="0">
              <a:solidFill>
                <a:srgbClr val="21386F"/>
              </a:solidFill>
              <a:ea typeface="ＭＳ Ｐゴシック" charset="-128"/>
              <a:cs typeface="Arial" pitchFamily="34" charset="0"/>
            </a:endParaRPr>
          </a:p>
        </p:txBody>
      </p:sp>
      <p:sp>
        <p:nvSpPr>
          <p:cNvPr id="3" name="Объект 2">
            <a:extLst>
              <a:ext uri="{FF2B5EF4-FFF2-40B4-BE49-F238E27FC236}">
                <a16:creationId xmlns:a16="http://schemas.microsoft.com/office/drawing/2014/main" id="{8E96490D-8AB6-4F99-A9F8-06C257C10511}"/>
              </a:ext>
            </a:extLst>
          </p:cNvPr>
          <p:cNvSpPr>
            <a:spLocks noGrp="1"/>
          </p:cNvSpPr>
          <p:nvPr>
            <p:ph sz="quarter" idx="10"/>
          </p:nvPr>
        </p:nvSpPr>
        <p:spPr>
          <a:xfrm>
            <a:off x="763489" y="1332981"/>
            <a:ext cx="10715626" cy="4842351"/>
          </a:xfrm>
        </p:spPr>
        <p:txBody>
          <a:bodyPr/>
          <a:lstStyle/>
          <a:p>
            <a:pPr lvl="0"/>
            <a:r>
              <a:rPr lang="ru-RU" dirty="0"/>
              <a:t>Репрезентативные опросы </a:t>
            </a:r>
            <a:endParaRPr lang="en-US" dirty="0"/>
          </a:p>
          <a:p>
            <a:pPr lvl="0"/>
            <a:r>
              <a:rPr lang="ru-RU" dirty="0"/>
              <a:t>(</a:t>
            </a:r>
            <a:r>
              <a:rPr lang="en-US" dirty="0"/>
              <a:t>N</a:t>
            </a:r>
            <a:r>
              <a:rPr lang="ru-RU" dirty="0"/>
              <a:t> </a:t>
            </a:r>
            <a:r>
              <a:rPr lang="en-US" dirty="0"/>
              <a:t>=</a:t>
            </a:r>
            <a:r>
              <a:rPr lang="ru-RU" dirty="0"/>
              <a:t> </a:t>
            </a:r>
            <a:r>
              <a:rPr lang="en-US" dirty="0"/>
              <a:t>2 </a:t>
            </a:r>
            <a:r>
              <a:rPr lang="ru-RU" dirty="0"/>
              <a:t>тыс., 2017 г., </a:t>
            </a:r>
            <a:r>
              <a:rPr lang="en-US" dirty="0"/>
              <a:t>N</a:t>
            </a:r>
            <a:r>
              <a:rPr lang="ru-RU" dirty="0"/>
              <a:t> </a:t>
            </a:r>
            <a:r>
              <a:rPr lang="en-US" dirty="0"/>
              <a:t>=</a:t>
            </a:r>
            <a:r>
              <a:rPr lang="ru-RU" dirty="0"/>
              <a:t> </a:t>
            </a:r>
            <a:r>
              <a:rPr lang="en-US" dirty="0"/>
              <a:t>2 </a:t>
            </a:r>
            <a:r>
              <a:rPr lang="ru-RU" dirty="0"/>
              <a:t>тыс., 2019 г.) </a:t>
            </a:r>
          </a:p>
          <a:p>
            <a:pPr lvl="0"/>
            <a:endParaRPr lang="en-US" dirty="0"/>
          </a:p>
          <a:p>
            <a:pPr lvl="0"/>
            <a:r>
              <a:rPr lang="ru-RU" dirty="0"/>
              <a:t>по заказу Центра исследований </a:t>
            </a:r>
            <a:r>
              <a:rPr lang="ru-RU" dirty="0" smtClean="0"/>
              <a:t>гражданского общества </a:t>
            </a:r>
            <a:r>
              <a:rPr lang="ru-RU" dirty="0"/>
              <a:t>и некоммерческого сектора НИУ ВШЭ</a:t>
            </a:r>
            <a:r>
              <a:rPr lang="en-US" dirty="0"/>
              <a:t> </a:t>
            </a:r>
            <a:r>
              <a:rPr lang="ru-RU" dirty="0"/>
              <a:t>в рамках Программы фундаментальных исследований НИУ ВШЭ</a:t>
            </a:r>
          </a:p>
          <a:p>
            <a:pPr lvl="0"/>
            <a:endParaRPr lang="ru-RU" dirty="0"/>
          </a:p>
          <a:p>
            <a:pPr lvl="0"/>
            <a:r>
              <a:rPr lang="ru-RU" dirty="0"/>
              <a:t>Выборка — многоступенчатая стратифицированная территориальная случайная</a:t>
            </a:r>
            <a:endParaRPr lang="en-US" dirty="0"/>
          </a:p>
          <a:p>
            <a:pPr lvl="0"/>
            <a:endParaRPr lang="en-US" dirty="0"/>
          </a:p>
          <a:p>
            <a:pPr lvl="0"/>
            <a:r>
              <a:rPr lang="ru-RU" dirty="0"/>
              <a:t>Инструментарий опроса разработан М. А. Шабановой</a:t>
            </a:r>
          </a:p>
        </p:txBody>
      </p:sp>
      <p:sp>
        <p:nvSpPr>
          <p:cNvPr id="5" name="Текст 4">
            <a:extLst>
              <a:ext uri="{FF2B5EF4-FFF2-40B4-BE49-F238E27FC236}">
                <a16:creationId xmlns:a16="http://schemas.microsoft.com/office/drawing/2014/main" id="{63CF4D4B-6B2B-4A01-9F59-26509FC6A7D3}"/>
              </a:ext>
            </a:extLst>
          </p:cNvPr>
          <p:cNvSpPr>
            <a:spLocks noGrp="1"/>
          </p:cNvSpPr>
          <p:nvPr>
            <p:ph type="body" sz="quarter" idx="11"/>
          </p:nvPr>
        </p:nvSpPr>
        <p:spPr/>
        <p:txBody>
          <a:bodyPr/>
          <a:lstStyle/>
          <a:p>
            <a:r>
              <a:rPr lang="ru-RU" dirty="0"/>
              <a:t>Информационная база исследования</a:t>
            </a:r>
          </a:p>
        </p:txBody>
      </p:sp>
    </p:spTree>
    <p:extLst>
      <p:ext uri="{BB962C8B-B14F-4D97-AF65-F5344CB8AC3E}">
        <p14:creationId xmlns:p14="http://schemas.microsoft.com/office/powerpoint/2010/main" val="28992551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78381658"/>
              </p:ext>
            </p:extLst>
          </p:nvPr>
        </p:nvGraphicFramePr>
        <p:xfrm>
          <a:off x="0" y="0"/>
          <a:ext cx="12192000" cy="6857999"/>
        </p:xfrm>
        <a:graphic>
          <a:graphicData uri="http://schemas.openxmlformats.org/drawingml/2006/table">
            <a:tbl>
              <a:tblPr firstRow="1" firstCol="1" bandRow="1"/>
              <a:tblGrid>
                <a:gridCol w="7296335">
                  <a:extLst>
                    <a:ext uri="{9D8B030D-6E8A-4147-A177-3AD203B41FA5}">
                      <a16:colId xmlns:a16="http://schemas.microsoft.com/office/drawing/2014/main" val="20000"/>
                    </a:ext>
                  </a:extLst>
                </a:gridCol>
                <a:gridCol w="1319945">
                  <a:extLst>
                    <a:ext uri="{9D8B030D-6E8A-4147-A177-3AD203B41FA5}">
                      <a16:colId xmlns:a16="http://schemas.microsoft.com/office/drawing/2014/main" val="20001"/>
                    </a:ext>
                  </a:extLst>
                </a:gridCol>
                <a:gridCol w="1559859">
                  <a:extLst>
                    <a:ext uri="{9D8B030D-6E8A-4147-A177-3AD203B41FA5}">
                      <a16:colId xmlns:a16="http://schemas.microsoft.com/office/drawing/2014/main" val="20002"/>
                    </a:ext>
                  </a:extLst>
                </a:gridCol>
                <a:gridCol w="959934">
                  <a:extLst>
                    <a:ext uri="{9D8B030D-6E8A-4147-A177-3AD203B41FA5}">
                      <a16:colId xmlns:a16="http://schemas.microsoft.com/office/drawing/2014/main" val="20003"/>
                    </a:ext>
                  </a:extLst>
                </a:gridCol>
                <a:gridCol w="1055927">
                  <a:extLst>
                    <a:ext uri="{9D8B030D-6E8A-4147-A177-3AD203B41FA5}">
                      <a16:colId xmlns:a16="http://schemas.microsoft.com/office/drawing/2014/main" val="20004"/>
                    </a:ext>
                  </a:extLst>
                </a:gridCol>
              </a:tblGrid>
              <a:tr h="738329">
                <a:tc gridSpan="5">
                  <a:txBody>
                    <a:bodyPr/>
                    <a:lstStyle/>
                    <a:p>
                      <a:pPr algn="ctr">
                        <a:lnSpc>
                          <a:spcPct val="115000"/>
                        </a:lnSpc>
                        <a:spcAft>
                          <a:spcPts val="0"/>
                        </a:spcAft>
                      </a:pPr>
                      <a:r>
                        <a:rPr lang="ru-RU" sz="2000" b="1" u="sng" dirty="0">
                          <a:solidFill>
                            <a:schemeClr val="bg1"/>
                          </a:solidFill>
                          <a:effectLst/>
                          <a:latin typeface="Arial" panose="020B0604020202020204" pitchFamily="34" charset="0"/>
                          <a:ea typeface="Calibri"/>
                          <a:cs typeface="Arial" panose="020B0604020202020204" pitchFamily="34" charset="0"/>
                        </a:rPr>
                        <a:t>РЕЗУЛЬТАТЫ ЭМПИРИЧЕСКИХ ИССЛЕДОВАНИЙ </a:t>
                      </a:r>
                    </a:p>
                    <a:p>
                      <a:pPr algn="ctr">
                        <a:lnSpc>
                          <a:spcPct val="115000"/>
                        </a:lnSpc>
                        <a:spcAft>
                          <a:spcPts val="0"/>
                        </a:spcAft>
                      </a:pPr>
                      <a:r>
                        <a:rPr lang="ru-RU" sz="2000" b="1" dirty="0">
                          <a:solidFill>
                            <a:schemeClr val="bg1"/>
                          </a:solidFill>
                          <a:effectLst/>
                          <a:latin typeface="Arial" panose="020B0604020202020204" pitchFamily="34" charset="0"/>
                          <a:ea typeface="Calibri"/>
                          <a:cs typeface="Arial" panose="020B0604020202020204" pitchFamily="34" charset="0"/>
                        </a:rPr>
                        <a:t>Участие россиян в РСБО и практиках по сокращению образования мусора, %</a:t>
                      </a:r>
                      <a:endParaRPr lang="ru-RU" sz="2000" dirty="0">
                        <a:solidFill>
                          <a:schemeClr val="bg1"/>
                        </a:solidFill>
                        <a:effectLst/>
                        <a:latin typeface="Arial" panose="020B0604020202020204" pitchFamily="34" charset="0"/>
                        <a:ea typeface="Calibri"/>
                        <a:cs typeface="Arial" panose="020B0604020202020204" pitchFamily="34" charset="0"/>
                      </a:endParaRP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415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54733">
                <a:tc>
                  <a:txBody>
                    <a:bodyPr/>
                    <a:lstStyle/>
                    <a:p>
                      <a:pPr algn="just">
                        <a:lnSpc>
                          <a:spcPct val="115000"/>
                        </a:lnSpc>
                        <a:spcAft>
                          <a:spcPts val="0"/>
                        </a:spcAft>
                      </a:pPr>
                      <a:endParaRPr lang="en-US" sz="1600" dirty="0">
                        <a:solidFill>
                          <a:srgbClr val="002060"/>
                        </a:solidFill>
                        <a:effectLst/>
                        <a:latin typeface="Arial" panose="020B0604020202020204" pitchFamily="34" charset="0"/>
                        <a:ea typeface="Calibri"/>
                        <a:cs typeface="Arial" panose="020B0604020202020204" pitchFamily="34" charset="0"/>
                      </a:endParaRPr>
                    </a:p>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Практики (реальное включение и намерения)</a:t>
                      </a: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dirty="0">
                          <a:solidFill>
                            <a:srgbClr val="002060"/>
                          </a:solidFill>
                          <a:effectLst/>
                          <a:latin typeface="Arial" panose="020B0604020202020204" pitchFamily="34" charset="0"/>
                          <a:ea typeface="Calibri"/>
                          <a:cs typeface="Arial" panose="020B0604020202020204" pitchFamily="34" charset="0"/>
                        </a:rPr>
                        <a:t>делают в настоящее время </a:t>
                      </a: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dirty="0">
                          <a:solidFill>
                            <a:srgbClr val="002060"/>
                          </a:solidFill>
                          <a:effectLst/>
                          <a:latin typeface="Arial" panose="020B0604020202020204" pitchFamily="34" charset="0"/>
                          <a:ea typeface="Calibri"/>
                          <a:cs typeface="Arial" panose="020B0604020202020204" pitchFamily="34" charset="0"/>
                        </a:rPr>
                        <a:t>намерены делать в ближ.1-2 года</a:t>
                      </a: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dirty="0">
                          <a:solidFill>
                            <a:srgbClr val="002060"/>
                          </a:solidFill>
                          <a:effectLst/>
                          <a:latin typeface="Arial" panose="020B0604020202020204" pitchFamily="34" charset="0"/>
                          <a:ea typeface="Calibri"/>
                          <a:cs typeface="Arial" panose="020B0604020202020204" pitchFamily="34" charset="0"/>
                        </a:rPr>
                        <a:t>k </a:t>
                      </a:r>
                      <a:r>
                        <a:rPr lang="ru-RU" sz="1800" dirty="0">
                          <a:solidFill>
                            <a:srgbClr val="002060"/>
                          </a:solidFill>
                          <a:effectLst/>
                          <a:latin typeface="Arial" panose="020B0604020202020204" pitchFamily="34" charset="0"/>
                          <a:ea typeface="Calibri"/>
                          <a:cs typeface="Arial" panose="020B0604020202020204" pitchFamily="34" charset="0"/>
                        </a:rPr>
                        <a:t>ста-</a:t>
                      </a:r>
                      <a:r>
                        <a:rPr lang="ru-RU" sz="1800" dirty="0" err="1">
                          <a:solidFill>
                            <a:srgbClr val="002060"/>
                          </a:solidFill>
                          <a:effectLst/>
                          <a:latin typeface="Arial" panose="020B0604020202020204" pitchFamily="34" charset="0"/>
                          <a:ea typeface="Calibri"/>
                          <a:cs typeface="Arial" panose="020B0604020202020204" pitchFamily="34" charset="0"/>
                        </a:rPr>
                        <a:t>биль</a:t>
                      </a:r>
                      <a:r>
                        <a:rPr lang="ru-RU" sz="1800" dirty="0">
                          <a:solidFill>
                            <a:srgbClr val="002060"/>
                          </a:solidFill>
                          <a:effectLst/>
                          <a:latin typeface="Arial" panose="020B0604020202020204" pitchFamily="34" charset="0"/>
                          <a:ea typeface="Calibri"/>
                          <a:cs typeface="Arial" panose="020B0604020202020204" pitchFamily="34" charset="0"/>
                        </a:rPr>
                        <a:t>-</a:t>
                      </a:r>
                    </a:p>
                    <a:p>
                      <a:pPr algn="ctr">
                        <a:lnSpc>
                          <a:spcPct val="100000"/>
                        </a:lnSpc>
                        <a:spcAft>
                          <a:spcPts val="0"/>
                        </a:spcAft>
                      </a:pPr>
                      <a:r>
                        <a:rPr lang="ru-RU" sz="1800" dirty="0" err="1">
                          <a:solidFill>
                            <a:srgbClr val="002060"/>
                          </a:solidFill>
                          <a:effectLst/>
                          <a:latin typeface="Arial" panose="020B0604020202020204" pitchFamily="34" charset="0"/>
                          <a:ea typeface="Calibri"/>
                          <a:cs typeface="Arial" panose="020B0604020202020204" pitchFamily="34" charset="0"/>
                        </a:rPr>
                        <a:t>ности</a:t>
                      </a:r>
                      <a:r>
                        <a:rPr lang="ru-RU" sz="1800" dirty="0">
                          <a:solidFill>
                            <a:srgbClr val="002060"/>
                          </a:solidFill>
                          <a:effectLst/>
                          <a:latin typeface="Arial" panose="020B0604020202020204" pitchFamily="34" charset="0"/>
                          <a:ea typeface="Calibri"/>
                          <a:cs typeface="Arial" panose="020B0604020202020204" pitchFamily="34" charset="0"/>
                        </a:rPr>
                        <a:t> </a:t>
                      </a: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dirty="0">
                          <a:solidFill>
                            <a:srgbClr val="002060"/>
                          </a:solidFill>
                          <a:effectLst/>
                          <a:latin typeface="Arial" panose="020B0604020202020204" pitchFamily="34" charset="0"/>
                          <a:ea typeface="Calibri"/>
                          <a:cs typeface="Arial" panose="020B0604020202020204" pitchFamily="34" charset="0"/>
                        </a:rPr>
                        <a:t>k</a:t>
                      </a:r>
                      <a:r>
                        <a:rPr lang="ru-RU" sz="1800" dirty="0">
                          <a:solidFill>
                            <a:srgbClr val="002060"/>
                          </a:solidFill>
                          <a:effectLst/>
                          <a:latin typeface="Arial" panose="020B0604020202020204" pitchFamily="34" charset="0"/>
                          <a:ea typeface="Calibri"/>
                          <a:cs typeface="Arial" panose="020B0604020202020204" pitchFamily="34" charset="0"/>
                        </a:rPr>
                        <a:t> заме-</a:t>
                      </a:r>
                      <a:r>
                        <a:rPr lang="ru-RU" sz="1800" dirty="0" err="1">
                          <a:solidFill>
                            <a:srgbClr val="002060"/>
                          </a:solidFill>
                          <a:effectLst/>
                          <a:latin typeface="Arial" panose="020B0604020202020204" pitchFamily="34" charset="0"/>
                          <a:ea typeface="Calibri"/>
                          <a:cs typeface="Arial" panose="020B0604020202020204" pitchFamily="34" charset="0"/>
                        </a:rPr>
                        <a:t>щения</a:t>
                      </a:r>
                      <a:endParaRPr lang="ru-RU" sz="18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9133">
                <a:tc>
                  <a:txBody>
                    <a:bodyPr/>
                    <a:lstStyle/>
                    <a:p>
                      <a:pPr marL="0" indent="0">
                        <a:lnSpc>
                          <a:spcPct val="100000"/>
                        </a:lnSpc>
                        <a:spcAft>
                          <a:spcPts val="0"/>
                        </a:spcAft>
                      </a:pPr>
                      <a:r>
                        <a:rPr lang="ru-RU" sz="1600" b="1" dirty="0">
                          <a:solidFill>
                            <a:srgbClr val="002060"/>
                          </a:solidFill>
                          <a:effectLst/>
                          <a:latin typeface="Arial" panose="020B0604020202020204" pitchFamily="34" charset="0"/>
                          <a:ea typeface="Calibri"/>
                          <a:cs typeface="Arial" panose="020B0604020202020204" pitchFamily="34" charset="0"/>
                        </a:rPr>
                        <a:t>Сортировка и перемещение бытовых отходов в раздельные контейнеры, пункты приема</a:t>
                      </a: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FF66CC"/>
                          </a:solidFill>
                          <a:effectLst/>
                          <a:latin typeface="Arial" panose="020B0604020202020204" pitchFamily="34" charset="0"/>
                          <a:ea typeface="Calibri"/>
                          <a:cs typeface="Arial" panose="020B0604020202020204" pitchFamily="34" charset="0"/>
                        </a:rPr>
                        <a:t>13</a:t>
                      </a:r>
                      <a:endParaRPr lang="ru-RU" sz="2000" dirty="0">
                        <a:solidFill>
                          <a:srgbClr val="FF66CC"/>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29</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.81</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FF66CC"/>
                          </a:solidFill>
                          <a:effectLst/>
                          <a:latin typeface="Arial" panose="020B0604020202020204" pitchFamily="34" charset="0"/>
                          <a:ea typeface="Calibri"/>
                          <a:cs typeface="Arial" panose="020B0604020202020204" pitchFamily="34" charset="0"/>
                        </a:rPr>
                        <a:t>7.78</a:t>
                      </a:r>
                      <a:endParaRPr lang="ru-RU" sz="2000" dirty="0">
                        <a:solidFill>
                          <a:srgbClr val="FF66CC"/>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19807">
                <a:tc>
                  <a:txBody>
                    <a:bodyPr/>
                    <a:lstStyle/>
                    <a:p>
                      <a:pPr marL="0" indent="0">
                        <a:lnSpc>
                          <a:spcPct val="100000"/>
                        </a:lnSpc>
                        <a:spcAft>
                          <a:spcPts val="0"/>
                        </a:spcAft>
                      </a:pPr>
                      <a:r>
                        <a:rPr lang="ru-RU" sz="1600" b="1" dirty="0">
                          <a:solidFill>
                            <a:srgbClr val="002060"/>
                          </a:solidFill>
                          <a:effectLst/>
                          <a:latin typeface="Arial" panose="020B0604020202020204" pitchFamily="34" charset="0"/>
                          <a:ea typeface="Calibri"/>
                          <a:cs typeface="Arial" panose="020B0604020202020204" pitchFamily="34" charset="0"/>
                        </a:rPr>
                        <a:t>Сокращение использования одноразовых пластиковых пакетов; отказ от них в пользу долговечных сумок </a:t>
                      </a: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FF66CC"/>
                          </a:solidFill>
                          <a:effectLst/>
                          <a:latin typeface="Arial" panose="020B0604020202020204" pitchFamily="34" charset="0"/>
                          <a:ea typeface="Calibri"/>
                          <a:cs typeface="Arial" panose="020B0604020202020204" pitchFamily="34" charset="0"/>
                        </a:rPr>
                        <a:t>7.5 </a:t>
                      </a:r>
                      <a:endParaRPr lang="ru-RU" sz="2000" dirty="0">
                        <a:solidFill>
                          <a:srgbClr val="FF66CC"/>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14 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.65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FF66CC"/>
                          </a:solidFill>
                          <a:effectLst/>
                          <a:latin typeface="Arial" panose="020B0604020202020204" pitchFamily="34" charset="0"/>
                          <a:ea typeface="Calibri"/>
                          <a:cs typeface="Arial" panose="020B0604020202020204" pitchFamily="34" charset="0"/>
                        </a:rPr>
                        <a:t>3.35 </a:t>
                      </a:r>
                      <a:endParaRPr lang="ru-RU" sz="2000" dirty="0">
                        <a:solidFill>
                          <a:srgbClr val="FF66CC"/>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9807">
                <a:tc>
                  <a:txBody>
                    <a:bodyPr/>
                    <a:lstStyle/>
                    <a:p>
                      <a:pPr marL="0" indent="0">
                        <a:lnSpc>
                          <a:spcPct val="100000"/>
                        </a:lnSpc>
                        <a:spcAft>
                          <a:spcPts val="0"/>
                        </a:spcAft>
                      </a:pPr>
                      <a:r>
                        <a:rPr lang="ru-RU" sz="1600" b="1" dirty="0">
                          <a:solidFill>
                            <a:srgbClr val="002060"/>
                          </a:solidFill>
                          <a:effectLst/>
                          <a:latin typeface="Arial" panose="020B0604020202020204" pitchFamily="34" charset="0"/>
                          <a:ea typeface="Calibri"/>
                          <a:cs typeface="Arial" panose="020B0604020202020204" pitchFamily="34" charset="0"/>
                        </a:rPr>
                        <a:t>Покупка товаров в перерабатываемой /разлагаемой упаковке, с минимальной упаковкой или без нее</a:t>
                      </a: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FF66CC"/>
                          </a:solidFill>
                          <a:effectLst/>
                          <a:latin typeface="Arial" panose="020B0604020202020204" pitchFamily="34" charset="0"/>
                          <a:ea typeface="Calibri"/>
                          <a:cs typeface="Arial" panose="020B0604020202020204" pitchFamily="34" charset="0"/>
                        </a:rPr>
                        <a:t>4 </a:t>
                      </a:r>
                      <a:endParaRPr lang="ru-RU" sz="2000" dirty="0">
                        <a:solidFill>
                          <a:srgbClr val="FF66CC"/>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8 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.56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FF66CC"/>
                          </a:solidFill>
                          <a:effectLst/>
                          <a:latin typeface="Arial" panose="020B0604020202020204" pitchFamily="34" charset="0"/>
                          <a:ea typeface="Calibri"/>
                          <a:cs typeface="Arial" panose="020B0604020202020204" pitchFamily="34" charset="0"/>
                        </a:rPr>
                        <a:t>3.82 </a:t>
                      </a:r>
                      <a:endParaRPr lang="ru-RU" sz="2000" dirty="0">
                        <a:solidFill>
                          <a:srgbClr val="FF66CC"/>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98100">
                <a:tc>
                  <a:txBody>
                    <a:bodyPr/>
                    <a:lstStyle/>
                    <a:p>
                      <a:pPr marL="0" indent="82550">
                        <a:lnSpc>
                          <a:spcPct val="100000"/>
                        </a:lnSpc>
                        <a:spcAft>
                          <a:spcPts val="0"/>
                        </a:spcAft>
                      </a:pPr>
                      <a:r>
                        <a:rPr lang="ru-RU" sz="1600" b="1" dirty="0">
                          <a:solidFill>
                            <a:srgbClr val="002060"/>
                          </a:solidFill>
                          <a:effectLst/>
                          <a:latin typeface="Arial" panose="020B0604020202020204" pitchFamily="34" charset="0"/>
                          <a:ea typeface="Calibri"/>
                          <a:cs typeface="Arial" panose="020B0604020202020204" pitchFamily="34" charset="0"/>
                        </a:rPr>
                        <a:t>Передача ненужных вещей в хорошем состоянии в храмы, благотворительные магазины, пункты социальной помощи</a:t>
                      </a: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17 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23.5  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a:t>
                      </a:r>
                      <a:r>
                        <a:rPr lang="en-US" sz="2000" b="1" dirty="0">
                          <a:solidFill>
                            <a:srgbClr val="002060"/>
                          </a:solidFill>
                          <a:effectLst/>
                          <a:latin typeface="Arial" panose="020B0604020202020204" pitchFamily="34" charset="0"/>
                          <a:ea typeface="Calibri"/>
                          <a:cs typeface="Arial" panose="020B0604020202020204" pitchFamily="34" charset="0"/>
                        </a:rPr>
                        <a:t>70</a:t>
                      </a:r>
                      <a:r>
                        <a:rPr lang="ru-RU" sz="2000" b="1" dirty="0">
                          <a:solidFill>
                            <a:srgbClr val="002060"/>
                          </a:solidFill>
                          <a:effectLst/>
                          <a:latin typeface="Arial" panose="020B0604020202020204" pitchFamily="34" charset="0"/>
                          <a:ea typeface="Calibri"/>
                          <a:cs typeface="Arial" panose="020B0604020202020204" pitchFamily="34" charset="0"/>
                        </a:rPr>
                        <a:t>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2.27 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9807">
                <a:tc>
                  <a:txBody>
                    <a:bodyPr/>
                    <a:lstStyle/>
                    <a:p>
                      <a:pPr marL="0" indent="0">
                        <a:lnSpc>
                          <a:spcPct val="100000"/>
                        </a:lnSpc>
                        <a:spcAft>
                          <a:spcPts val="0"/>
                        </a:spcAft>
                      </a:pPr>
                      <a:r>
                        <a:rPr lang="ru-RU" sz="1600" b="1" dirty="0">
                          <a:solidFill>
                            <a:srgbClr val="002060"/>
                          </a:solidFill>
                          <a:effectLst/>
                          <a:latin typeface="Arial" panose="020B0604020202020204" pitchFamily="34" charset="0"/>
                          <a:ea typeface="Calibri"/>
                          <a:cs typeface="Arial" panose="020B0604020202020204" pitchFamily="34" charset="0"/>
                        </a:rPr>
                        <a:t>Отдача ненужной одежды, мебели, бытовой техники друзьям, знакомым, соседям</a:t>
                      </a: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32 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33 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 </a:t>
                      </a:r>
                      <a:r>
                        <a:rPr lang="en-US" sz="2000" b="1" dirty="0">
                          <a:solidFill>
                            <a:srgbClr val="002060"/>
                          </a:solidFill>
                          <a:effectLst/>
                          <a:latin typeface="Arial" panose="020B0604020202020204" pitchFamily="34" charset="0"/>
                          <a:ea typeface="Calibri"/>
                          <a:cs typeface="Arial" panose="020B0604020202020204" pitchFamily="34" charset="0"/>
                        </a:rPr>
                        <a:t>75</a:t>
                      </a:r>
                      <a:r>
                        <a:rPr lang="ru-RU" sz="2000" b="1" dirty="0">
                          <a:solidFill>
                            <a:srgbClr val="002060"/>
                          </a:solidFill>
                          <a:effectLst/>
                          <a:latin typeface="Arial" panose="020B0604020202020204" pitchFamily="34" charset="0"/>
                          <a:ea typeface="Calibri"/>
                          <a:cs typeface="Arial" panose="020B0604020202020204" pitchFamily="34" charset="0"/>
                        </a:rPr>
                        <a:t>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1.07 </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519807">
                <a:tc>
                  <a:txBody>
                    <a:bodyPr/>
                    <a:lstStyle/>
                    <a:p>
                      <a:pPr>
                        <a:lnSpc>
                          <a:spcPct val="100000"/>
                        </a:lnSpc>
                        <a:spcAft>
                          <a:spcPts val="0"/>
                        </a:spcAft>
                      </a:pPr>
                      <a:r>
                        <a:rPr lang="ru-RU" sz="1600" b="1" dirty="0">
                          <a:solidFill>
                            <a:srgbClr val="002060"/>
                          </a:solidFill>
                          <a:effectLst/>
                          <a:latin typeface="Arial" panose="020B0604020202020204" pitchFamily="34" charset="0"/>
                          <a:ea typeface="Calibri"/>
                          <a:cs typeface="Arial" panose="020B0604020202020204" pitchFamily="34" charset="0"/>
                        </a:rPr>
                        <a:t>Покупка ровно такого количества продуктов питания, которое нужно, чтобы не выбрасывать лишнего</a:t>
                      </a: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43</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48</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.81</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1.56</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0680">
                <a:tc>
                  <a:txBody>
                    <a:bodyPr/>
                    <a:lstStyle/>
                    <a:p>
                      <a:pPr algn="just">
                        <a:lnSpc>
                          <a:spcPct val="100000"/>
                        </a:lnSpc>
                        <a:spcAft>
                          <a:spcPts val="0"/>
                        </a:spcAft>
                      </a:pPr>
                      <a:r>
                        <a:rPr lang="ru-RU" sz="1600" b="1" dirty="0">
                          <a:solidFill>
                            <a:srgbClr val="002060"/>
                          </a:solidFill>
                          <a:effectLst/>
                          <a:latin typeface="Arial" panose="020B0604020202020204" pitchFamily="34" charset="0"/>
                          <a:ea typeface="Calibri"/>
                          <a:cs typeface="Arial" panose="020B0604020202020204" pitchFamily="34" charset="0"/>
                        </a:rPr>
                        <a:t>Отказ от покупок не особо нужных вещей, от избыточного потребления </a:t>
                      </a: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18</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19</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.73</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1.16</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759639">
                <a:tc>
                  <a:txBody>
                    <a:bodyPr/>
                    <a:lstStyle/>
                    <a:p>
                      <a:pPr marL="0" indent="0">
                        <a:lnSpc>
                          <a:spcPct val="100000"/>
                        </a:lnSpc>
                        <a:spcAft>
                          <a:spcPts val="0"/>
                        </a:spcAft>
                      </a:pPr>
                      <a:r>
                        <a:rPr lang="ru-RU" sz="1600" b="1" dirty="0">
                          <a:solidFill>
                            <a:srgbClr val="002060"/>
                          </a:solidFill>
                          <a:effectLst/>
                          <a:latin typeface="Arial" panose="020B0604020202020204" pitchFamily="34" charset="0"/>
                          <a:ea typeface="Calibri"/>
                          <a:cs typeface="Arial" panose="020B0604020202020204" pitchFamily="34" charset="0"/>
                        </a:rPr>
                        <a:t>Использование энергосберегающей бытовой техники, энергосберегающих лампочек, выключение света в пустом помещении</a:t>
                      </a: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FF66CC"/>
                          </a:solidFill>
                          <a:effectLst/>
                          <a:latin typeface="Arial" panose="020B0604020202020204" pitchFamily="34" charset="0"/>
                          <a:ea typeface="Calibri"/>
                          <a:cs typeface="Arial" panose="020B0604020202020204" pitchFamily="34" charset="0"/>
                        </a:rPr>
                        <a:t>59</a:t>
                      </a:r>
                      <a:endParaRPr lang="ru-RU" sz="2000" dirty="0">
                        <a:solidFill>
                          <a:srgbClr val="FF66CC"/>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62</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.87</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1.35</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68157">
                <a:tc>
                  <a:txBody>
                    <a:bodyPr/>
                    <a:lstStyle/>
                    <a:p>
                      <a:pPr marL="0" indent="0">
                        <a:lnSpc>
                          <a:spcPct val="100000"/>
                        </a:lnSpc>
                        <a:spcAft>
                          <a:spcPts val="0"/>
                        </a:spcAft>
                      </a:pPr>
                      <a:r>
                        <a:rPr lang="ru-RU" sz="1600" b="1" dirty="0">
                          <a:solidFill>
                            <a:srgbClr val="002060"/>
                          </a:solidFill>
                          <a:effectLst/>
                          <a:latin typeface="Arial" panose="020B0604020202020204" pitchFamily="34" charset="0"/>
                          <a:ea typeface="Calibri"/>
                          <a:cs typeface="Arial" panose="020B0604020202020204" pitchFamily="34" charset="0"/>
                        </a:rPr>
                        <a:t>Экономия воды: избегание ситуаций, когда во время умывания или стирки вода течет напрасно</a:t>
                      </a:r>
                    </a:p>
                  </a:txBody>
                  <a:tcPr marL="45328" marR="453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FF66CC"/>
                          </a:solidFill>
                          <a:effectLst/>
                          <a:latin typeface="Arial" panose="020B0604020202020204" pitchFamily="34" charset="0"/>
                          <a:ea typeface="Calibri"/>
                          <a:cs typeface="Arial" panose="020B0604020202020204" pitchFamily="34" charset="0"/>
                        </a:rPr>
                        <a:t>57</a:t>
                      </a:r>
                      <a:endParaRPr lang="ru-RU" sz="2000" dirty="0">
                        <a:solidFill>
                          <a:srgbClr val="FF66CC"/>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64</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.91</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15000"/>
                        </a:lnSpc>
                        <a:spcAft>
                          <a:spcPts val="0"/>
                        </a:spcAft>
                      </a:pPr>
                      <a:r>
                        <a:rPr lang="ru-RU" sz="2000" b="1" dirty="0">
                          <a:solidFill>
                            <a:srgbClr val="002060"/>
                          </a:solidFill>
                          <a:effectLst/>
                          <a:latin typeface="Arial" panose="020B0604020202020204" pitchFamily="34" charset="0"/>
                          <a:ea typeface="Calibri"/>
                          <a:cs typeface="Arial" panose="020B0604020202020204" pitchFamily="34" charset="0"/>
                        </a:rPr>
                        <a:t>2.26</a:t>
                      </a:r>
                      <a:endParaRPr lang="ru-RU" sz="2000" dirty="0">
                        <a:solidFill>
                          <a:srgbClr val="002060"/>
                        </a:solidFill>
                        <a:effectLst/>
                        <a:latin typeface="Arial" panose="020B0604020202020204" pitchFamily="34" charset="0"/>
                        <a:ea typeface="Calibri"/>
                        <a:cs typeface="Arial" panose="020B0604020202020204" pitchFamily="34" charset="0"/>
                      </a:endParaRPr>
                    </a:p>
                  </a:txBody>
                  <a:tcPr marL="45328" marR="4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1850962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1">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Вышка">
      <a:majorFont>
        <a:latin typeface="Arial"/>
        <a:ea typeface="Helvetica Light"/>
        <a:cs typeface="Helvetica Light"/>
      </a:majorFont>
      <a:minorFont>
        <a:latin typeface="Arial"/>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Тема1" id="{3E850CD7-D642-4566-86C8-CD949AD10A3F}" vid="{D20963E9-2323-4662-AB32-49F16F27B82D}"/>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3563</TotalTime>
  <Words>2644</Words>
  <Application>Microsoft Office PowerPoint</Application>
  <PresentationFormat>Широкоэкранный</PresentationFormat>
  <Paragraphs>760</Paragraphs>
  <Slides>29</Slides>
  <Notes>6</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3</vt:i4>
      </vt:variant>
      <vt:variant>
        <vt:lpstr>Заголовки слайдов</vt:lpstr>
      </vt:variant>
      <vt:variant>
        <vt:i4>29</vt:i4>
      </vt:variant>
    </vt:vector>
  </HeadingPairs>
  <TitlesOfParts>
    <vt:vector size="44" baseType="lpstr">
      <vt:lpstr>ＭＳ Ｐゴシック</vt:lpstr>
      <vt:lpstr>Arial</vt:lpstr>
      <vt:lpstr>Arial Narrow</vt:lpstr>
      <vt:lpstr>Calibri</vt:lpstr>
      <vt:lpstr>DINPro-CondensedLight</vt:lpstr>
      <vt:lpstr>Helvetica</vt:lpstr>
      <vt:lpstr>Helvetica Light</vt:lpstr>
      <vt:lpstr>Myriad Pro</vt:lpstr>
      <vt:lpstr>MyriadPro-Light</vt:lpstr>
      <vt:lpstr>MyriadPro-LightIt</vt:lpstr>
      <vt:lpstr>Times New Roman</vt:lpstr>
      <vt:lpstr>Wingdings</vt:lpstr>
      <vt:lpstr>Тема Office</vt:lpstr>
      <vt:lpstr>2_Office Theme</vt:lpstr>
      <vt:lpstr>Тема1</vt:lpstr>
      <vt:lpstr>Мусорная проблема и гражданское общество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n390462</dc:creator>
  <cp:lastModifiedBy>Наталья</cp:lastModifiedBy>
  <cp:revision>204</cp:revision>
  <cp:lastPrinted>2018-04-07T12:02:52Z</cp:lastPrinted>
  <dcterms:created xsi:type="dcterms:W3CDTF">2018-03-25T13:20:40Z</dcterms:created>
  <dcterms:modified xsi:type="dcterms:W3CDTF">2019-10-23T05:29:28Z</dcterms:modified>
</cp:coreProperties>
</file>