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ppt/charts/chart18.xml" ContentType="application/vnd.openxmlformats-officedocument.drawingml.chart+xml"/>
  <Override PartName="/ppt/charts/style18.xml" ContentType="application/vnd.ms-office.chartstyle+xml"/>
  <Override PartName="/ppt/charts/colors18.xml" ContentType="application/vnd.ms-office.chartcolorstyle+xml"/>
  <Override PartName="/ppt/charts/chart19.xml" ContentType="application/vnd.openxmlformats-officedocument.drawingml.chart+xml"/>
  <Override PartName="/ppt/charts/style19.xml" ContentType="application/vnd.ms-office.chartstyle+xml"/>
  <Override PartName="/ppt/charts/colors19.xml" ContentType="application/vnd.ms-office.chartcolorstyle+xml"/>
  <Override PartName="/ppt/charts/chart20.xml" ContentType="application/vnd.openxmlformats-officedocument.drawingml.chart+xml"/>
  <Override PartName="/ppt/charts/style20.xml" ContentType="application/vnd.ms-office.chartstyle+xml"/>
  <Override PartName="/ppt/charts/colors20.xml" ContentType="application/vnd.ms-office.chartcolorstyle+xml"/>
  <Override PartName="/ppt/charts/chart21.xml" ContentType="application/vnd.openxmlformats-officedocument.drawingml.chart+xml"/>
  <Override PartName="/ppt/charts/style21.xml" ContentType="application/vnd.ms-office.chartstyle+xml"/>
  <Override PartName="/ppt/charts/colors21.xml" ContentType="application/vnd.ms-office.chartcolorstyle+xml"/>
  <Override PartName="/ppt/charts/chart22.xml" ContentType="application/vnd.openxmlformats-officedocument.drawingml.chart+xml"/>
  <Override PartName="/ppt/charts/style22.xml" ContentType="application/vnd.ms-office.chartstyle+xml"/>
  <Override PartName="/ppt/charts/colors22.xml" ContentType="application/vnd.ms-office.chartcolorstyle+xml"/>
  <Override PartName="/ppt/charts/chart23.xml" ContentType="application/vnd.openxmlformats-officedocument.drawingml.chart+xml"/>
  <Override PartName="/ppt/charts/style23.xml" ContentType="application/vnd.ms-office.chartstyle+xml"/>
  <Override PartName="/ppt/charts/colors23.xml" ContentType="application/vnd.ms-office.chartcolorstyle+xml"/>
  <Override PartName="/ppt/charts/chart24.xml" ContentType="application/vnd.openxmlformats-officedocument.drawingml.chart+xml"/>
  <Override PartName="/ppt/charts/style24.xml" ContentType="application/vnd.ms-office.chartstyle+xml"/>
  <Override PartName="/ppt/charts/colors24.xml" ContentType="application/vnd.ms-office.chartcolorstyle+xml"/>
  <Override PartName="/ppt/charts/chart25.xml" ContentType="application/vnd.openxmlformats-officedocument.drawingml.chart+xml"/>
  <Override PartName="/ppt/charts/style25.xml" ContentType="application/vnd.ms-office.chartstyle+xml"/>
  <Override PartName="/ppt/charts/colors25.xml" ContentType="application/vnd.ms-office.chartcolorstyle+xml"/>
  <Override PartName="/ppt/charts/chart26.xml" ContentType="application/vnd.openxmlformats-officedocument.drawingml.chart+xml"/>
  <Override PartName="/ppt/charts/style26.xml" ContentType="application/vnd.ms-office.chartstyle+xml"/>
  <Override PartName="/ppt/charts/colors26.xml" ContentType="application/vnd.ms-office.chartcolorstyle+xml"/>
  <Override PartName="/ppt/charts/chart27.xml" ContentType="application/vnd.openxmlformats-officedocument.drawingml.chart+xml"/>
  <Override PartName="/ppt/charts/style27.xml" ContentType="application/vnd.ms-office.chartstyle+xml"/>
  <Override PartName="/ppt/charts/colors27.xml" ContentType="application/vnd.ms-office.chartcolorstyle+xml"/>
  <Override PartName="/ppt/charts/chart28.xml" ContentType="application/vnd.openxmlformats-officedocument.drawingml.chart+xml"/>
  <Override PartName="/ppt/charts/style28.xml" ContentType="application/vnd.ms-office.chartstyle+xml"/>
  <Override PartName="/ppt/charts/colors28.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1" r:id="rId1"/>
  </p:sldMasterIdLst>
  <p:notesMasterIdLst>
    <p:notesMasterId r:id="rId37"/>
  </p:notesMasterIdLst>
  <p:sldIdLst>
    <p:sldId id="265" r:id="rId2"/>
    <p:sldId id="305" r:id="rId3"/>
    <p:sldId id="310" r:id="rId4"/>
    <p:sldId id="306" r:id="rId5"/>
    <p:sldId id="308" r:id="rId6"/>
    <p:sldId id="281" r:id="rId7"/>
    <p:sldId id="311" r:id="rId8"/>
    <p:sldId id="272" r:id="rId9"/>
    <p:sldId id="285" r:id="rId10"/>
    <p:sldId id="286" r:id="rId11"/>
    <p:sldId id="292" r:id="rId12"/>
    <p:sldId id="293" r:id="rId13"/>
    <p:sldId id="288" r:id="rId14"/>
    <p:sldId id="334" r:id="rId15"/>
    <p:sldId id="284" r:id="rId16"/>
    <p:sldId id="294" r:id="rId17"/>
    <p:sldId id="295" r:id="rId18"/>
    <p:sldId id="296" r:id="rId19"/>
    <p:sldId id="307" r:id="rId20"/>
    <p:sldId id="297" r:id="rId21"/>
    <p:sldId id="298" r:id="rId22"/>
    <p:sldId id="299" r:id="rId23"/>
    <p:sldId id="335" r:id="rId24"/>
    <p:sldId id="274" r:id="rId25"/>
    <p:sldId id="333" r:id="rId26"/>
    <p:sldId id="300" r:id="rId27"/>
    <p:sldId id="273" r:id="rId28"/>
    <p:sldId id="301" r:id="rId29"/>
    <p:sldId id="336" r:id="rId30"/>
    <p:sldId id="302" r:id="rId31"/>
    <p:sldId id="303" r:id="rId32"/>
    <p:sldId id="276" r:id="rId33"/>
    <p:sldId id="304" r:id="rId34"/>
    <p:sldId id="337" r:id="rId35"/>
    <p:sldId id="277" r:id="rId36"/>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43A57"/>
    <a:srgbClr val="4772AF"/>
    <a:srgbClr val="35568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Нет стиля, нет сетки">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94646"/>
  </p:normalViewPr>
  <p:slideViewPr>
    <p:cSldViewPr snapToGrid="0">
      <p:cViewPr>
        <p:scale>
          <a:sx n="100" d="100"/>
          <a:sy n="100" d="100"/>
        </p:scale>
        <p:origin x="368"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_____Microsoft_Excel.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_____Microsoft_Excel9.xlsx"/><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package" Target="../embeddings/_____Microsoft_Excel10.xlsx"/><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package" Target="../embeddings/_____Microsoft_Excel11.xlsx"/><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package" Target="../embeddings/_____Microsoft_Excel12.xlsx"/><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package" Target="../embeddings/_____Microsoft_Excel13.xlsx"/><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package" Target="../embeddings/_____Microsoft_Excel14.xlsx"/><Relationship Id="rId2" Type="http://schemas.microsoft.com/office/2011/relationships/chartColorStyle" Target="colors15.xml"/><Relationship Id="rId1" Type="http://schemas.microsoft.com/office/2011/relationships/chartStyle" Target="style15.xml"/></Relationships>
</file>

<file path=ppt/charts/_rels/chart16.xml.rels><?xml version="1.0" encoding="UTF-8" standalone="yes"?>
<Relationships xmlns="http://schemas.openxmlformats.org/package/2006/relationships"><Relationship Id="rId3" Type="http://schemas.openxmlformats.org/officeDocument/2006/relationships/package" Target="../embeddings/_____Microsoft_Excel15.xlsx"/><Relationship Id="rId2" Type="http://schemas.microsoft.com/office/2011/relationships/chartColorStyle" Target="colors16.xml"/><Relationship Id="rId1" Type="http://schemas.microsoft.com/office/2011/relationships/chartStyle" Target="style16.xml"/></Relationships>
</file>

<file path=ppt/charts/_rels/chart17.xml.rels><?xml version="1.0" encoding="UTF-8" standalone="yes"?>
<Relationships xmlns="http://schemas.openxmlformats.org/package/2006/relationships"><Relationship Id="rId3" Type="http://schemas.openxmlformats.org/officeDocument/2006/relationships/package" Target="../embeddings/_____Microsoft_Excel16.xlsx"/><Relationship Id="rId2" Type="http://schemas.microsoft.com/office/2011/relationships/chartColorStyle" Target="colors17.xml"/><Relationship Id="rId1" Type="http://schemas.microsoft.com/office/2011/relationships/chartStyle" Target="style17.xml"/></Relationships>
</file>

<file path=ppt/charts/_rels/chart18.xml.rels><?xml version="1.0" encoding="UTF-8" standalone="yes"?>
<Relationships xmlns="http://schemas.openxmlformats.org/package/2006/relationships"><Relationship Id="rId3" Type="http://schemas.openxmlformats.org/officeDocument/2006/relationships/package" Target="../embeddings/_____Microsoft_Excel17.xlsx"/><Relationship Id="rId2" Type="http://schemas.microsoft.com/office/2011/relationships/chartColorStyle" Target="colors18.xml"/><Relationship Id="rId1" Type="http://schemas.microsoft.com/office/2011/relationships/chartStyle" Target="style18.xml"/></Relationships>
</file>

<file path=ppt/charts/_rels/chart19.xml.rels><?xml version="1.0" encoding="UTF-8" standalone="yes"?>
<Relationships xmlns="http://schemas.openxmlformats.org/package/2006/relationships"><Relationship Id="rId3" Type="http://schemas.openxmlformats.org/officeDocument/2006/relationships/package" Target="../embeddings/_____Microsoft_Excel18.xlsx"/><Relationship Id="rId2" Type="http://schemas.microsoft.com/office/2011/relationships/chartColorStyle" Target="colors19.xml"/><Relationship Id="rId1" Type="http://schemas.microsoft.com/office/2011/relationships/chartStyle" Target="style19.xml"/></Relationships>
</file>

<file path=ppt/charts/_rels/chart2.xml.rels><?xml version="1.0" encoding="UTF-8" standalone="yes"?>
<Relationships xmlns="http://schemas.openxmlformats.org/package/2006/relationships"><Relationship Id="rId3" Type="http://schemas.openxmlformats.org/officeDocument/2006/relationships/package" Target="../embeddings/_____Microsoft_Excel1.xlsx"/><Relationship Id="rId2" Type="http://schemas.microsoft.com/office/2011/relationships/chartColorStyle" Target="colors2.xml"/><Relationship Id="rId1" Type="http://schemas.microsoft.com/office/2011/relationships/chartStyle" Target="style2.xml"/></Relationships>
</file>

<file path=ppt/charts/_rels/chart20.xml.rels><?xml version="1.0" encoding="UTF-8" standalone="yes"?>
<Relationships xmlns="http://schemas.openxmlformats.org/package/2006/relationships"><Relationship Id="rId3" Type="http://schemas.openxmlformats.org/officeDocument/2006/relationships/package" Target="../embeddings/_____Microsoft_Excel19.xlsx"/><Relationship Id="rId2" Type="http://schemas.microsoft.com/office/2011/relationships/chartColorStyle" Target="colors20.xml"/><Relationship Id="rId1" Type="http://schemas.microsoft.com/office/2011/relationships/chartStyle" Target="style20.xml"/></Relationships>
</file>

<file path=ppt/charts/_rels/chart21.xml.rels><?xml version="1.0" encoding="UTF-8" standalone="yes"?>
<Relationships xmlns="http://schemas.openxmlformats.org/package/2006/relationships"><Relationship Id="rId3" Type="http://schemas.openxmlformats.org/officeDocument/2006/relationships/package" Target="../embeddings/_____Microsoft_Excel20.xlsx"/><Relationship Id="rId2" Type="http://schemas.microsoft.com/office/2011/relationships/chartColorStyle" Target="colors21.xml"/><Relationship Id="rId1" Type="http://schemas.microsoft.com/office/2011/relationships/chartStyle" Target="style21.xml"/></Relationships>
</file>

<file path=ppt/charts/_rels/chart22.xml.rels><?xml version="1.0" encoding="UTF-8" standalone="yes"?>
<Relationships xmlns="http://schemas.openxmlformats.org/package/2006/relationships"><Relationship Id="rId3" Type="http://schemas.openxmlformats.org/officeDocument/2006/relationships/package" Target="../embeddings/_____Microsoft_Excel21.xlsx"/><Relationship Id="rId2" Type="http://schemas.microsoft.com/office/2011/relationships/chartColorStyle" Target="colors22.xml"/><Relationship Id="rId1" Type="http://schemas.microsoft.com/office/2011/relationships/chartStyle" Target="style22.xml"/></Relationships>
</file>

<file path=ppt/charts/_rels/chart23.xml.rels><?xml version="1.0" encoding="UTF-8" standalone="yes"?>
<Relationships xmlns="http://schemas.openxmlformats.org/package/2006/relationships"><Relationship Id="rId3" Type="http://schemas.openxmlformats.org/officeDocument/2006/relationships/package" Target="../embeddings/_____Microsoft_Excel22.xlsx"/><Relationship Id="rId2" Type="http://schemas.microsoft.com/office/2011/relationships/chartColorStyle" Target="colors23.xml"/><Relationship Id="rId1" Type="http://schemas.microsoft.com/office/2011/relationships/chartStyle" Target="style23.xml"/></Relationships>
</file>

<file path=ppt/charts/_rels/chart24.xml.rels><?xml version="1.0" encoding="UTF-8" standalone="yes"?>
<Relationships xmlns="http://schemas.openxmlformats.org/package/2006/relationships"><Relationship Id="rId3" Type="http://schemas.openxmlformats.org/officeDocument/2006/relationships/package" Target="../embeddings/_____Microsoft_Excel23.xlsx"/><Relationship Id="rId2" Type="http://schemas.microsoft.com/office/2011/relationships/chartColorStyle" Target="colors24.xml"/><Relationship Id="rId1" Type="http://schemas.microsoft.com/office/2011/relationships/chartStyle" Target="style24.xml"/></Relationships>
</file>

<file path=ppt/charts/_rels/chart25.xml.rels><?xml version="1.0" encoding="UTF-8" standalone="yes"?>
<Relationships xmlns="http://schemas.openxmlformats.org/package/2006/relationships"><Relationship Id="rId3" Type="http://schemas.openxmlformats.org/officeDocument/2006/relationships/package" Target="../embeddings/_____Microsoft_Excel24.xlsx"/><Relationship Id="rId2" Type="http://schemas.microsoft.com/office/2011/relationships/chartColorStyle" Target="colors25.xml"/><Relationship Id="rId1" Type="http://schemas.microsoft.com/office/2011/relationships/chartStyle" Target="style25.xml"/></Relationships>
</file>

<file path=ppt/charts/_rels/chart26.xml.rels><?xml version="1.0" encoding="UTF-8" standalone="yes"?>
<Relationships xmlns="http://schemas.openxmlformats.org/package/2006/relationships"><Relationship Id="rId3" Type="http://schemas.openxmlformats.org/officeDocument/2006/relationships/package" Target="../embeddings/_____Microsoft_Excel25.xlsx"/><Relationship Id="rId2" Type="http://schemas.microsoft.com/office/2011/relationships/chartColorStyle" Target="colors26.xml"/><Relationship Id="rId1" Type="http://schemas.microsoft.com/office/2011/relationships/chartStyle" Target="style26.xml"/></Relationships>
</file>

<file path=ppt/charts/_rels/chart27.xml.rels><?xml version="1.0" encoding="UTF-8" standalone="yes"?>
<Relationships xmlns="http://schemas.openxmlformats.org/package/2006/relationships"><Relationship Id="rId3" Type="http://schemas.openxmlformats.org/officeDocument/2006/relationships/package" Target="../embeddings/_____Microsoft_Excel26.xlsx"/><Relationship Id="rId2" Type="http://schemas.microsoft.com/office/2011/relationships/chartColorStyle" Target="colors27.xml"/><Relationship Id="rId1" Type="http://schemas.microsoft.com/office/2011/relationships/chartStyle" Target="style27.xml"/></Relationships>
</file>

<file path=ppt/charts/_rels/chart28.xml.rels><?xml version="1.0" encoding="UTF-8" standalone="yes"?>
<Relationships xmlns="http://schemas.openxmlformats.org/package/2006/relationships"><Relationship Id="rId3" Type="http://schemas.openxmlformats.org/officeDocument/2006/relationships/package" Target="../embeddings/_____Microsoft_Excel27.xlsx"/><Relationship Id="rId2" Type="http://schemas.microsoft.com/office/2011/relationships/chartColorStyle" Target="colors28.xml"/><Relationship Id="rId1" Type="http://schemas.microsoft.com/office/2011/relationships/chartStyle" Target="style28.xml"/></Relationships>
</file>

<file path=ppt/charts/_rels/chart3.xml.rels><?xml version="1.0" encoding="UTF-8" standalone="yes"?>
<Relationships xmlns="http://schemas.openxmlformats.org/package/2006/relationships"><Relationship Id="rId3" Type="http://schemas.openxmlformats.org/officeDocument/2006/relationships/package" Target="../embeddings/_____Microsoft_Excel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_____Microsoft_Excel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_____Microsoft_Excel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_____Microsoft_Excel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_____Microsoft_Excel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_____Microsoft_Excel7.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_____Microsoft_Excel8.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manualLayout>
          <c:layoutTarget val="inner"/>
          <c:xMode val="edge"/>
          <c:yMode val="edge"/>
          <c:x val="0.14394252746838057"/>
          <c:y val="0.174651565604243"/>
          <c:w val="0.68705568212620927"/>
          <c:h val="0.65069686879151389"/>
        </c:manualLayout>
      </c:layout>
      <c:pieChart>
        <c:varyColors val="1"/>
        <c:ser>
          <c:idx val="0"/>
          <c:order val="0"/>
          <c:tx>
            <c:strRef>
              <c:f>Лист1!$B$1</c:f>
              <c:strCache>
                <c:ptCount val="1"/>
                <c:pt idx="0">
                  <c:v>Пол</c:v>
                </c:pt>
              </c:strCache>
            </c:strRef>
          </c:tx>
          <c:spPr>
            <a:solidFill>
              <a:schemeClr val="accent1">
                <a:lumMod val="60000"/>
                <a:lumOff val="40000"/>
              </a:schemeClr>
            </a:solidFill>
          </c:spPr>
          <c:dPt>
            <c:idx val="0"/>
            <c:bubble3D val="0"/>
            <c:spPr>
              <a:solidFill>
                <a:schemeClr val="accent1"/>
              </a:solidFill>
              <a:ln w="19050">
                <a:solidFill>
                  <a:schemeClr val="lt1"/>
                </a:solidFill>
              </a:ln>
              <a:effectLst/>
            </c:spPr>
            <c:extLst>
              <c:ext xmlns:c16="http://schemas.microsoft.com/office/drawing/2014/chart" uri="{C3380CC4-5D6E-409C-BE32-E72D297353CC}">
                <c16:uniqueId val="{00000002-945C-0D40-A3C2-C4FBBA5EB412}"/>
              </c:ext>
            </c:extLst>
          </c:dPt>
          <c:dPt>
            <c:idx val="1"/>
            <c:bubble3D val="0"/>
            <c:spPr>
              <a:solidFill>
                <a:schemeClr val="accent1">
                  <a:lumMod val="40000"/>
                  <a:lumOff val="60000"/>
                </a:schemeClr>
              </a:solidFill>
              <a:ln w="19050">
                <a:solidFill>
                  <a:schemeClr val="lt1"/>
                </a:solidFill>
              </a:ln>
              <a:effectLst/>
            </c:spPr>
            <c:extLst>
              <c:ext xmlns:c16="http://schemas.microsoft.com/office/drawing/2014/chart" uri="{C3380CC4-5D6E-409C-BE32-E72D297353CC}">
                <c16:uniqueId val="{00000001-945C-0D40-A3C2-C4FBBA5EB412}"/>
              </c:ext>
            </c:extLst>
          </c:dPt>
          <c:dLbls>
            <c:dLbl>
              <c:idx val="0"/>
              <c:layout>
                <c:manualLayout>
                  <c:x val="-1.2529631468514853E-2"/>
                  <c:y val="7.3751860149465836E-3"/>
                </c:manualLayout>
              </c:layout>
              <c:tx>
                <c:rich>
                  <a:bodyPr/>
                  <a:lstStyle/>
                  <a:p>
                    <a:fld id="{A5EFC8ED-CB50-2D44-A432-BAA569968A73}" type="CATEGORYNAME">
                      <a:rPr lang="ru-RU" b="1"/>
                      <a:pPr/>
                      <a:t>[ИМЯ КАТЕГОРИИ]</a:t>
                    </a:fld>
                    <a:r>
                      <a:rPr lang="ru-RU" baseline="0" dirty="0"/>
                      <a:t>
</a:t>
                    </a:r>
                    <a:fld id="{0FC688FA-F42E-1E43-92A8-5E0A492EFD78}" type="PERCENTAGE">
                      <a:rPr lang="ru-RU" baseline="0"/>
                      <a:pPr/>
                      <a:t>[ПРОЦЕНТ]</a:t>
                    </a:fld>
                    <a:endParaRPr lang="ru-RU" baseline="0" dirty="0"/>
                  </a:p>
                </c:rich>
              </c:tx>
              <c:dLblPos val="bestFit"/>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2-945C-0D40-A3C2-C4FBBA5EB412}"/>
                </c:ext>
              </c:extLst>
            </c:dLbl>
            <c:dLbl>
              <c:idx val="1"/>
              <c:layout>
                <c:manualLayout>
                  <c:x val="-2.4173556114127213E-2"/>
                  <c:y val="0.13093326356069401"/>
                </c:manualLayout>
              </c:layout>
              <c:tx>
                <c:rich>
                  <a:bodyPr/>
                  <a:lstStyle/>
                  <a:p>
                    <a:fld id="{BE4667D6-E282-DB4E-820A-3C4DC5790D33}" type="CATEGORYNAME">
                      <a:rPr lang="ru-RU" b="1"/>
                      <a:pPr/>
                      <a:t>[ИМЯ КАТЕГОРИИ]</a:t>
                    </a:fld>
                    <a:r>
                      <a:rPr lang="ru-RU" baseline="0" dirty="0"/>
                      <a:t>
</a:t>
                    </a:r>
                    <a:fld id="{B6BDE86A-3235-C543-98AB-16971463A4EF}" type="PERCENTAGE">
                      <a:rPr lang="ru-RU" baseline="0"/>
                      <a:pPr/>
                      <a:t>[ПРОЦЕНТ]</a:t>
                    </a:fld>
                    <a:endParaRPr lang="ru-RU" baseline="0" dirty="0"/>
                  </a:p>
                </c:rich>
              </c:tx>
              <c:dLblPos val="bestFit"/>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945C-0D40-A3C2-C4FBBA5EB412}"/>
                </c:ext>
              </c:extLst>
            </c:dLbl>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mn-lt"/>
                    <a:ea typeface="+mn-ea"/>
                    <a:cs typeface="+mn-cs"/>
                  </a:defRPr>
                </a:pPr>
                <a:endParaRPr lang="ru-RU"/>
              </a:p>
            </c:tx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Лист1!$A$2:$A$3</c:f>
              <c:strCache>
                <c:ptCount val="2"/>
                <c:pt idx="0">
                  <c:v>Мужчины</c:v>
                </c:pt>
                <c:pt idx="1">
                  <c:v>Женщины</c:v>
                </c:pt>
              </c:strCache>
            </c:strRef>
          </c:cat>
          <c:val>
            <c:numRef>
              <c:f>Лист1!$B$2:$B$3</c:f>
              <c:numCache>
                <c:formatCode>General</c:formatCode>
                <c:ptCount val="2"/>
                <c:pt idx="0">
                  <c:v>589</c:v>
                </c:pt>
                <c:pt idx="1">
                  <c:v>1905</c:v>
                </c:pt>
              </c:numCache>
            </c:numRef>
          </c:val>
          <c:extLst>
            <c:ext xmlns:c16="http://schemas.microsoft.com/office/drawing/2014/chart" uri="{C3380CC4-5D6E-409C-BE32-E72D297353CC}">
              <c16:uniqueId val="{00000000-945C-0D40-A3C2-C4FBBA5EB412}"/>
            </c:ext>
          </c:extLst>
        </c:ser>
        <c:dLbls>
          <c:dLblPos val="outEnd"/>
          <c:showLegendKey val="0"/>
          <c:showVal val="0"/>
          <c:showCatName val="1"/>
          <c:showSerName val="0"/>
          <c:showPercent val="1"/>
          <c:showBubbleSize val="0"/>
          <c:showLeaderLines val="1"/>
        </c:dLbls>
        <c:firstSliceAng val="332"/>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600"/>
      </a:pPr>
      <a:endParaRPr lang="ru-RU"/>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spc="0" baseline="0">
                <a:solidFill>
                  <a:srgbClr val="243A57"/>
                </a:solidFill>
                <a:latin typeface="+mn-lt"/>
                <a:ea typeface="+mn-ea"/>
                <a:cs typeface="+mn-cs"/>
              </a:defRPr>
            </a:pPr>
            <a:r>
              <a:rPr lang="ru-RU" b="1" dirty="0">
                <a:solidFill>
                  <a:srgbClr val="243A57"/>
                </a:solidFill>
              </a:rPr>
              <a:t>За последний год Вы делали благотворительные пожертвования, давали незнакомым Вам нуждающимся людям деньги (включая просящих милостыню)? Если да, то как часто? </a:t>
            </a:r>
            <a:r>
              <a:rPr lang="ru-RU" b="1" baseline="0" dirty="0">
                <a:solidFill>
                  <a:srgbClr val="243A57"/>
                </a:solidFill>
              </a:rPr>
              <a:t>(</a:t>
            </a:r>
            <a:r>
              <a:rPr lang="ru-RU" b="1" dirty="0">
                <a:solidFill>
                  <a:srgbClr val="243A57"/>
                </a:solidFill>
              </a:rPr>
              <a:t>%, один ответ)</a:t>
            </a:r>
          </a:p>
        </c:rich>
      </c:tx>
      <c:overlay val="0"/>
      <c:spPr>
        <a:noFill/>
        <a:ln>
          <a:noFill/>
        </a:ln>
        <a:effectLst/>
      </c:spPr>
      <c:txPr>
        <a:bodyPr rot="0" spcFirstLastPara="1" vertOverflow="ellipsis" vert="horz" wrap="square" anchor="ctr" anchorCtr="1"/>
        <a:lstStyle/>
        <a:p>
          <a:pPr>
            <a:defRPr sz="1862" b="1" i="0" u="none" strike="noStrike" kern="1200" spc="0" baseline="0">
              <a:solidFill>
                <a:srgbClr val="243A57"/>
              </a:solidFill>
              <a:latin typeface="+mn-lt"/>
              <a:ea typeface="+mn-ea"/>
              <a:cs typeface="+mn-cs"/>
            </a:defRPr>
          </a:pPr>
          <a:endParaRPr lang="ru-RU"/>
        </a:p>
      </c:txPr>
    </c:title>
    <c:autoTitleDeleted val="0"/>
    <c:plotArea>
      <c:layout>
        <c:manualLayout>
          <c:layoutTarget val="inner"/>
          <c:xMode val="edge"/>
          <c:yMode val="edge"/>
          <c:x val="7.3574857542813232E-2"/>
          <c:y val="0.36396428811560383"/>
          <c:w val="0.52392120538940834"/>
          <c:h val="0.55619481096635992"/>
        </c:manualLayout>
      </c:layout>
      <c:pieChart>
        <c:varyColors val="1"/>
        <c:ser>
          <c:idx val="0"/>
          <c:order val="0"/>
          <c:tx>
            <c:strRef>
              <c:f>Лист1!$B$1</c:f>
              <c:strCache>
                <c:ptCount val="1"/>
                <c:pt idx="0">
                  <c:v>Столбец2</c:v>
                </c:pt>
              </c:strCache>
            </c:strRef>
          </c:tx>
          <c:dPt>
            <c:idx val="0"/>
            <c:bubble3D val="0"/>
            <c:spPr>
              <a:solidFill>
                <a:schemeClr val="accent1">
                  <a:lumMod val="50000"/>
                </a:schemeClr>
              </a:solidFill>
              <a:ln w="19050">
                <a:solidFill>
                  <a:schemeClr val="lt1"/>
                </a:solidFill>
              </a:ln>
              <a:effectLst/>
            </c:spPr>
            <c:extLst>
              <c:ext xmlns:c16="http://schemas.microsoft.com/office/drawing/2014/chart" uri="{C3380CC4-5D6E-409C-BE32-E72D297353CC}">
                <c16:uniqueId val="{00000001-AB24-FF42-93E6-949833A18016}"/>
              </c:ext>
            </c:extLst>
          </c:dPt>
          <c:dPt>
            <c:idx val="1"/>
            <c:bubble3D val="0"/>
            <c:spPr>
              <a:solidFill>
                <a:schemeClr val="accent1">
                  <a:lumMod val="75000"/>
                </a:schemeClr>
              </a:solidFill>
              <a:ln w="19050">
                <a:solidFill>
                  <a:schemeClr val="lt1"/>
                </a:solidFill>
              </a:ln>
              <a:effectLst/>
            </c:spPr>
            <c:extLst>
              <c:ext xmlns:c16="http://schemas.microsoft.com/office/drawing/2014/chart" uri="{C3380CC4-5D6E-409C-BE32-E72D297353CC}">
                <c16:uniqueId val="{00000002-AB24-FF42-93E6-949833A18016}"/>
              </c:ext>
            </c:extLst>
          </c:dPt>
          <c:dPt>
            <c:idx val="2"/>
            <c:bubble3D val="0"/>
            <c:spPr>
              <a:solidFill>
                <a:schemeClr val="accent1"/>
              </a:solidFill>
              <a:ln w="19050">
                <a:solidFill>
                  <a:schemeClr val="lt1"/>
                </a:solidFill>
              </a:ln>
              <a:effectLst/>
            </c:spPr>
            <c:extLst>
              <c:ext xmlns:c16="http://schemas.microsoft.com/office/drawing/2014/chart" uri="{C3380CC4-5D6E-409C-BE32-E72D297353CC}">
                <c16:uniqueId val="{00000004-AB24-FF42-93E6-949833A18016}"/>
              </c:ext>
            </c:extLst>
          </c:dPt>
          <c:dPt>
            <c:idx val="3"/>
            <c:bubble3D val="0"/>
            <c:spPr>
              <a:solidFill>
                <a:schemeClr val="accent1">
                  <a:lumMod val="60000"/>
                  <a:lumOff val="40000"/>
                </a:schemeClr>
              </a:solidFill>
              <a:ln w="19050">
                <a:solidFill>
                  <a:schemeClr val="lt1"/>
                </a:solidFill>
              </a:ln>
              <a:effectLst/>
            </c:spPr>
            <c:extLst>
              <c:ext xmlns:c16="http://schemas.microsoft.com/office/drawing/2014/chart" uri="{C3380CC4-5D6E-409C-BE32-E72D297353CC}">
                <c16:uniqueId val="{00000003-AB24-FF42-93E6-949833A18016}"/>
              </c:ext>
            </c:extLst>
          </c:dPt>
          <c:dPt>
            <c:idx val="4"/>
            <c:bubble3D val="0"/>
            <c:spPr>
              <a:solidFill>
                <a:schemeClr val="accent1">
                  <a:lumMod val="40000"/>
                  <a:lumOff val="60000"/>
                </a:schemeClr>
              </a:solidFill>
              <a:ln w="19050">
                <a:solidFill>
                  <a:schemeClr val="lt1"/>
                </a:solidFill>
              </a:ln>
              <a:effectLst/>
            </c:spPr>
            <c:extLst>
              <c:ext xmlns:c16="http://schemas.microsoft.com/office/drawing/2014/chart" uri="{C3380CC4-5D6E-409C-BE32-E72D297353CC}">
                <c16:uniqueId val="{00000000-AB24-FF42-93E6-949833A18016}"/>
              </c:ext>
            </c:extLst>
          </c:dPt>
          <c:dLbls>
            <c:dLbl>
              <c:idx val="0"/>
              <c:layout>
                <c:manualLayout>
                  <c:x val="-2.0473418135617719E-2"/>
                  <c:y val="7.7013518253002929E-3"/>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1-AB24-FF42-93E6-949833A18016}"/>
                </c:ext>
              </c:extLst>
            </c:dLbl>
            <c:dLbl>
              <c:idx val="1"/>
              <c:layout>
                <c:manualLayout>
                  <c:x val="1.2808213446132545E-2"/>
                  <c:y val="-1.9758161157379391E-2"/>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2-AB24-FF42-93E6-949833A18016}"/>
                </c:ext>
              </c:extLst>
            </c:dLbl>
            <c:dLbl>
              <c:idx val="2"/>
              <c:layout>
                <c:manualLayout>
                  <c:x val="1.2999551136233956E-2"/>
                  <c:y val="1.4846434333871027E-2"/>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4-AB24-FF42-93E6-949833A18016}"/>
                </c:ext>
              </c:extLst>
            </c:dLbl>
            <c:dLbl>
              <c:idx val="3"/>
              <c:layout>
                <c:manualLayout>
                  <c:x val="3.3764635621524159E-3"/>
                  <c:y val="2.1451198624086523E-2"/>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3-AB24-FF42-93E6-949833A18016}"/>
                </c:ext>
              </c:extLst>
            </c:dLbl>
            <c:dLbl>
              <c:idx val="4"/>
              <c:layout>
                <c:manualLayout>
                  <c:x val="7.9311945101678619E-3"/>
                  <c:y val="7.7126589330088193E-3"/>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0-AB24-FF42-93E6-949833A18016}"/>
                </c:ext>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ru-RU"/>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Лист1!$A$2:$A$6</c:f>
              <c:strCache>
                <c:ptCount val="5"/>
                <c:pt idx="0">
                  <c:v>Очень часто, много раз</c:v>
                </c:pt>
                <c:pt idx="1">
                  <c:v>Редко, только несколько раз</c:v>
                </c:pt>
                <c:pt idx="2">
                  <c:v>Только однажды</c:v>
                </c:pt>
                <c:pt idx="3">
                  <c:v>Нет, практически ни разу</c:v>
                </c:pt>
                <c:pt idx="4">
                  <c:v>Затрудняюсь ответить</c:v>
                </c:pt>
              </c:strCache>
            </c:strRef>
          </c:cat>
          <c:val>
            <c:numRef>
              <c:f>Лист1!$B$2:$B$6</c:f>
              <c:numCache>
                <c:formatCode>General</c:formatCode>
                <c:ptCount val="5"/>
                <c:pt idx="0">
                  <c:v>24</c:v>
                </c:pt>
                <c:pt idx="1">
                  <c:v>45</c:v>
                </c:pt>
                <c:pt idx="2">
                  <c:v>6</c:v>
                </c:pt>
                <c:pt idx="3">
                  <c:v>22</c:v>
                </c:pt>
                <c:pt idx="4">
                  <c:v>3</c:v>
                </c:pt>
              </c:numCache>
            </c:numRef>
          </c:val>
          <c:extLst>
            <c:ext xmlns:c16="http://schemas.microsoft.com/office/drawing/2014/chart" uri="{C3380CC4-5D6E-409C-BE32-E72D297353CC}">
              <c16:uniqueId val="{00000000-1786-164B-8312-1D0D8A158F71}"/>
            </c:ext>
          </c:extLst>
        </c:ser>
        <c:dLbls>
          <c:showLegendKey val="0"/>
          <c:showVal val="0"/>
          <c:showCatName val="0"/>
          <c:showSerName val="0"/>
          <c:showPercent val="1"/>
          <c:showBubbleSize val="0"/>
          <c:showLeaderLines val="1"/>
        </c:dLbls>
        <c:firstSliceAng val="0"/>
      </c:pieChart>
      <c:spPr>
        <a:noFill/>
        <a:ln>
          <a:noFill/>
        </a:ln>
        <a:effectLst/>
      </c:spPr>
    </c:plotArea>
    <c:legend>
      <c:legendPos val="r"/>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ru-RU"/>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ru-RU"/>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spc="0" baseline="0">
                <a:solidFill>
                  <a:srgbClr val="243A57"/>
                </a:solidFill>
                <a:latin typeface="+mn-lt"/>
                <a:ea typeface="+mn-ea"/>
                <a:cs typeface="+mn-cs"/>
              </a:defRPr>
            </a:pPr>
            <a:r>
              <a:rPr lang="ru-RU" b="1">
                <a:solidFill>
                  <a:srgbClr val="243A57"/>
                </a:solidFill>
              </a:rPr>
              <a:t>Если Вы делали благотворительные пожертвования организации, то какой именно? (%, все подходящие варианты ответа)</a:t>
            </a:r>
          </a:p>
        </c:rich>
      </c:tx>
      <c:overlay val="0"/>
      <c:spPr>
        <a:noFill/>
        <a:ln>
          <a:noFill/>
        </a:ln>
        <a:effectLst/>
      </c:spPr>
      <c:txPr>
        <a:bodyPr rot="0" spcFirstLastPara="1" vertOverflow="ellipsis" vert="horz" wrap="square" anchor="ctr" anchorCtr="1"/>
        <a:lstStyle/>
        <a:p>
          <a:pPr>
            <a:defRPr sz="1862" b="1" i="0" u="none" strike="noStrike" kern="1200" spc="0" baseline="0">
              <a:solidFill>
                <a:srgbClr val="243A57"/>
              </a:solidFill>
              <a:latin typeface="+mn-lt"/>
              <a:ea typeface="+mn-ea"/>
              <a:cs typeface="+mn-cs"/>
            </a:defRPr>
          </a:pPr>
          <a:endParaRPr lang="ru-RU"/>
        </a:p>
      </c:txPr>
    </c:title>
    <c:autoTitleDeleted val="0"/>
    <c:plotArea>
      <c:layout/>
      <c:barChart>
        <c:barDir val="bar"/>
        <c:grouping val="clustered"/>
        <c:varyColors val="0"/>
        <c:ser>
          <c:idx val="0"/>
          <c:order val="0"/>
          <c:tx>
            <c:strRef>
              <c:f>Лист1!$B$1</c:f>
              <c:strCache>
                <c:ptCount val="1"/>
                <c:pt idx="0">
                  <c:v>Столбец2</c:v>
                </c:pt>
              </c:strCache>
            </c:strRef>
          </c:tx>
          <c:spPr>
            <a:solidFill>
              <a:srgbClr val="243A57"/>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ru-RU"/>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Лист1!$A$2:$A$5</c:f>
              <c:strCache>
                <c:ptCount val="4"/>
                <c:pt idx="0">
                  <c:v>Не делал благотворительных пожертвований для организаций</c:v>
                </c:pt>
                <c:pt idx="1">
                  <c:v>Другой организации</c:v>
                </c:pt>
                <c:pt idx="2">
                  <c:v>Организации, которой я помогал как волонтёр за последние 12 месяцев</c:v>
                </c:pt>
                <c:pt idx="3">
                  <c:v>Организации, которой я сейчас помогаю как волонтёр на краткосрочном мероприятии</c:v>
                </c:pt>
              </c:strCache>
            </c:strRef>
          </c:cat>
          <c:val>
            <c:numRef>
              <c:f>Лист1!$B$2:$B$5</c:f>
              <c:numCache>
                <c:formatCode>General</c:formatCode>
                <c:ptCount val="4"/>
                <c:pt idx="0">
                  <c:v>47</c:v>
                </c:pt>
                <c:pt idx="1">
                  <c:v>34</c:v>
                </c:pt>
                <c:pt idx="2">
                  <c:v>15</c:v>
                </c:pt>
                <c:pt idx="3">
                  <c:v>12</c:v>
                </c:pt>
              </c:numCache>
            </c:numRef>
          </c:val>
          <c:extLst>
            <c:ext xmlns:c16="http://schemas.microsoft.com/office/drawing/2014/chart" uri="{C3380CC4-5D6E-409C-BE32-E72D297353CC}">
              <c16:uniqueId val="{00000000-2A12-C449-B636-F0F9403222CC}"/>
            </c:ext>
          </c:extLst>
        </c:ser>
        <c:dLbls>
          <c:showLegendKey val="0"/>
          <c:showVal val="0"/>
          <c:showCatName val="0"/>
          <c:showSerName val="0"/>
          <c:showPercent val="0"/>
          <c:showBubbleSize val="0"/>
        </c:dLbls>
        <c:gapWidth val="150"/>
        <c:axId val="1584370143"/>
        <c:axId val="1584156335"/>
      </c:barChart>
      <c:valAx>
        <c:axId val="1584156335"/>
        <c:scaling>
          <c:orientation val="minMax"/>
        </c:scaling>
        <c:delete val="1"/>
        <c:axPos val="t"/>
        <c:numFmt formatCode="General" sourceLinked="1"/>
        <c:majorTickMark val="none"/>
        <c:minorTickMark val="none"/>
        <c:tickLblPos val="nextTo"/>
        <c:crossAx val="1584370143"/>
        <c:crosses val="autoZero"/>
        <c:crossBetween val="between"/>
      </c:valAx>
      <c:catAx>
        <c:axId val="1584370143"/>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ru-RU"/>
          </a:p>
        </c:txPr>
        <c:crossAx val="1584156335"/>
        <c:crosses val="autoZero"/>
        <c:auto val="1"/>
        <c:lblAlgn val="ctr"/>
        <c:lblOffset val="100"/>
        <c:noMultiLvlLbl val="0"/>
      </c:cat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ru-RU"/>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spc="0" baseline="0">
                <a:solidFill>
                  <a:srgbClr val="243A57"/>
                </a:solidFill>
                <a:latin typeface="+mn-lt"/>
                <a:ea typeface="+mn-ea"/>
                <a:cs typeface="+mn-cs"/>
              </a:defRPr>
            </a:pPr>
            <a:r>
              <a:rPr lang="ru-RU" b="1" dirty="0">
                <a:solidFill>
                  <a:srgbClr val="243A57"/>
                </a:solidFill>
              </a:rPr>
              <a:t>За последний год это был первый опыт волонтерской работы на краткосрочном мероприятии или нет?</a:t>
            </a:r>
            <a:r>
              <a:rPr lang="ru-RU" b="1" baseline="0" dirty="0">
                <a:solidFill>
                  <a:srgbClr val="243A57"/>
                </a:solidFill>
              </a:rPr>
              <a:t> (</a:t>
            </a:r>
            <a:r>
              <a:rPr lang="ru-RU" b="1" dirty="0">
                <a:solidFill>
                  <a:srgbClr val="243A57"/>
                </a:solidFill>
              </a:rPr>
              <a:t>%, один ответ)</a:t>
            </a:r>
          </a:p>
        </c:rich>
      </c:tx>
      <c:overlay val="0"/>
      <c:spPr>
        <a:noFill/>
        <a:ln>
          <a:noFill/>
        </a:ln>
        <a:effectLst/>
      </c:spPr>
      <c:txPr>
        <a:bodyPr rot="0" spcFirstLastPara="1" vertOverflow="ellipsis" vert="horz" wrap="square" anchor="ctr" anchorCtr="1"/>
        <a:lstStyle/>
        <a:p>
          <a:pPr>
            <a:defRPr sz="1862" b="1" i="0" u="none" strike="noStrike" kern="1200" spc="0" baseline="0">
              <a:solidFill>
                <a:srgbClr val="243A57"/>
              </a:solidFill>
              <a:latin typeface="+mn-lt"/>
              <a:ea typeface="+mn-ea"/>
              <a:cs typeface="+mn-cs"/>
            </a:defRPr>
          </a:pPr>
          <a:endParaRPr lang="ru-RU"/>
        </a:p>
      </c:txPr>
    </c:title>
    <c:autoTitleDeleted val="0"/>
    <c:plotArea>
      <c:layout/>
      <c:pieChart>
        <c:varyColors val="1"/>
        <c:ser>
          <c:idx val="0"/>
          <c:order val="0"/>
          <c:tx>
            <c:strRef>
              <c:f>Лист1!$B$1</c:f>
              <c:strCache>
                <c:ptCount val="1"/>
                <c:pt idx="0">
                  <c:v>Столбец2</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0-C9F0-6A47-9AB4-FCB2F2EF3DF5}"/>
              </c:ext>
            </c:extLst>
          </c:dPt>
          <c:dPt>
            <c:idx val="1"/>
            <c:bubble3D val="0"/>
            <c:spPr>
              <a:solidFill>
                <a:schemeClr val="accent1">
                  <a:lumMod val="40000"/>
                  <a:lumOff val="60000"/>
                </a:schemeClr>
              </a:solidFill>
              <a:ln w="19050">
                <a:solidFill>
                  <a:schemeClr val="lt1"/>
                </a:solidFill>
              </a:ln>
              <a:effectLst/>
            </c:spPr>
            <c:extLst>
              <c:ext xmlns:c16="http://schemas.microsoft.com/office/drawing/2014/chart" uri="{C3380CC4-5D6E-409C-BE32-E72D297353CC}">
                <c16:uniqueId val="{00000001-C9F0-6A47-9AB4-FCB2F2EF3DF5}"/>
              </c:ext>
            </c:extLst>
          </c:dPt>
          <c:dLbls>
            <c:dLbl>
              <c:idx val="0"/>
              <c:layout>
                <c:manualLayout>
                  <c:x val="8.0410332299015952E-2"/>
                  <c:y val="3.4459218392141396E-2"/>
                </c:manualLayout>
              </c:layout>
              <c:tx>
                <c:rich>
                  <a:bodyPr/>
                  <a:lstStyle/>
                  <a:p>
                    <a:fld id="{05423D64-C68E-0540-BF61-54D807F77C31}" type="CATEGORYNAME">
                      <a:rPr lang="ru-RU" b="1"/>
                      <a:pPr/>
                      <a:t>[ИМЯ КАТЕГОРИИ]</a:t>
                    </a:fld>
                    <a:r>
                      <a:rPr lang="ru-RU" baseline="0" dirty="0"/>
                      <a:t>
</a:t>
                    </a:r>
                    <a:fld id="{9AADE3E0-9CA2-1747-81C7-3084C2196801}" type="PERCENTAGE">
                      <a:rPr lang="ru-RU" baseline="0"/>
                      <a:pPr/>
                      <a:t>[ПРОЦЕНТ]</a:t>
                    </a:fld>
                    <a:endParaRPr lang="ru-RU" baseline="0" dirty="0"/>
                  </a:p>
                </c:rich>
              </c:tx>
              <c:showLegendKey val="0"/>
              <c:showVal val="0"/>
              <c:showCatName val="1"/>
              <c:showSerName val="0"/>
              <c:showPercent val="1"/>
              <c:showBubbleSize val="0"/>
              <c:extLst>
                <c:ext xmlns:c15="http://schemas.microsoft.com/office/drawing/2012/chart" uri="{CE6537A1-D6FC-4f65-9D91-7224C49458BB}">
                  <c15:layout>
                    <c:manualLayout>
                      <c:w val="0.2863064813963927"/>
                      <c:h val="0.33716583710859488"/>
                    </c:manualLayout>
                  </c15:layout>
                  <c15:dlblFieldTable/>
                  <c15:showDataLabelsRange val="0"/>
                </c:ext>
                <c:ext xmlns:c16="http://schemas.microsoft.com/office/drawing/2014/chart" uri="{C3380CC4-5D6E-409C-BE32-E72D297353CC}">
                  <c16:uniqueId val="{00000000-C9F0-6A47-9AB4-FCB2F2EF3DF5}"/>
                </c:ext>
              </c:extLst>
            </c:dLbl>
            <c:dLbl>
              <c:idx val="1"/>
              <c:layout>
                <c:manualLayout>
                  <c:x val="3.3963485775272972E-2"/>
                  <c:y val="-3.0000785440160466E-2"/>
                </c:manualLayout>
              </c:layout>
              <c:tx>
                <c:rich>
                  <a:bodyPr/>
                  <a:lstStyle/>
                  <a:p>
                    <a:fld id="{4016B77D-D99C-704C-82C9-209153F22291}" type="CATEGORYNAME">
                      <a:rPr lang="ru-RU" b="1"/>
                      <a:pPr/>
                      <a:t>[ИМЯ КАТЕГОРИИ]</a:t>
                    </a:fld>
                    <a:r>
                      <a:rPr lang="ru-RU" baseline="0" dirty="0"/>
                      <a:t>
</a:t>
                    </a:r>
                    <a:fld id="{3375D80C-32A3-2A43-B449-B73A97F59954}" type="PERCENTAGE">
                      <a:rPr lang="ru-RU" baseline="0"/>
                      <a:pPr/>
                      <a:t>[ПРОЦЕНТ]</a:t>
                    </a:fld>
                    <a:endParaRPr lang="ru-RU" baseline="0" dirty="0"/>
                  </a:p>
                </c:rich>
              </c:tx>
              <c:showLegendKey val="0"/>
              <c:showVal val="0"/>
              <c:showCatName val="1"/>
              <c:showSerName val="0"/>
              <c:showPercent val="1"/>
              <c:showBubbleSize val="0"/>
              <c:extLst>
                <c:ext xmlns:c15="http://schemas.microsoft.com/office/drawing/2012/chart" uri="{CE6537A1-D6FC-4f65-9D91-7224C49458BB}">
                  <c15:layout>
                    <c:manualLayout>
                      <c:w val="0.29474321155314548"/>
                      <c:h val="0.29009818405831078"/>
                    </c:manualLayout>
                  </c15:layout>
                  <c15:dlblFieldTable/>
                  <c15:showDataLabelsRange val="0"/>
                </c:ext>
                <c:ext xmlns:c16="http://schemas.microsoft.com/office/drawing/2014/chart" uri="{C3380CC4-5D6E-409C-BE32-E72D297353CC}">
                  <c16:uniqueId val="{00000001-C9F0-6A47-9AB4-FCB2F2EF3DF5}"/>
                </c:ext>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rgbClr val="243A57"/>
                    </a:solidFill>
                    <a:latin typeface="+mn-lt"/>
                    <a:ea typeface="+mn-ea"/>
                    <a:cs typeface="+mn-cs"/>
                  </a:defRPr>
                </a:pPr>
                <a:endParaRPr lang="ru-RU"/>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Лист1!$A$2:$A$3</c:f>
              <c:strCache>
                <c:ptCount val="2"/>
                <c:pt idx="0">
                  <c:v>Да, за последние 12 месяцев я не участвовал как волонтёр в краткосрочных мероприятиях</c:v>
                </c:pt>
                <c:pt idx="1">
                  <c:v>Нет, за последние 12 месяцев уже участвовал как волонтер на краткосрочных мероприятиях</c:v>
                </c:pt>
              </c:strCache>
            </c:strRef>
          </c:cat>
          <c:val>
            <c:numRef>
              <c:f>Лист1!$B$2:$B$3</c:f>
              <c:numCache>
                <c:formatCode>General</c:formatCode>
                <c:ptCount val="2"/>
                <c:pt idx="0">
                  <c:v>24</c:v>
                </c:pt>
                <c:pt idx="1">
                  <c:v>76</c:v>
                </c:pt>
              </c:numCache>
            </c:numRef>
          </c:val>
          <c:extLst>
            <c:ext xmlns:c16="http://schemas.microsoft.com/office/drawing/2014/chart" uri="{C3380CC4-5D6E-409C-BE32-E72D297353CC}">
              <c16:uniqueId val="{00000000-2A12-C449-B636-F0F9403222CC}"/>
            </c:ext>
          </c:extLst>
        </c:ser>
        <c:dLbls>
          <c:showLegendKey val="0"/>
          <c:showVal val="0"/>
          <c:showCatName val="1"/>
          <c:showSerName val="0"/>
          <c:showPercent val="1"/>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ru-RU"/>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spc="0" baseline="0">
                <a:solidFill>
                  <a:srgbClr val="243A57"/>
                </a:solidFill>
                <a:latin typeface="+mn-lt"/>
                <a:ea typeface="+mn-ea"/>
                <a:cs typeface="+mn-cs"/>
              </a:defRPr>
            </a:pPr>
            <a:r>
              <a:rPr lang="ru-RU" sz="1862" b="1" i="0" u="none" strike="noStrike" baseline="0" dirty="0">
                <a:solidFill>
                  <a:srgbClr val="243A57"/>
                </a:solidFill>
                <a:effectLst/>
              </a:rPr>
              <a:t>Почему Вы занимались волонтерской работой на данном мероприятии?</a:t>
            </a:r>
          </a:p>
          <a:p>
            <a:pPr>
              <a:defRPr b="1">
                <a:solidFill>
                  <a:srgbClr val="243A57"/>
                </a:solidFill>
              </a:defRPr>
            </a:pPr>
            <a:r>
              <a:rPr lang="ru-RU" sz="1862" b="1" i="0" u="none" strike="noStrike" baseline="0" dirty="0">
                <a:solidFill>
                  <a:srgbClr val="243A57"/>
                </a:solidFill>
                <a:effectLst/>
              </a:rPr>
              <a:t>(%, все подходящие варианты ответа)</a:t>
            </a:r>
            <a:endParaRPr lang="ru-RU" b="1" dirty="0">
              <a:solidFill>
                <a:srgbClr val="243A57"/>
              </a:solidFill>
            </a:endParaRPr>
          </a:p>
        </c:rich>
      </c:tx>
      <c:overlay val="0"/>
      <c:spPr>
        <a:noFill/>
        <a:ln>
          <a:noFill/>
        </a:ln>
        <a:effectLst/>
      </c:spPr>
      <c:txPr>
        <a:bodyPr rot="0" spcFirstLastPara="1" vertOverflow="ellipsis" vert="horz" wrap="square" anchor="ctr" anchorCtr="1"/>
        <a:lstStyle/>
        <a:p>
          <a:pPr>
            <a:defRPr sz="1862" b="1" i="0" u="none" strike="noStrike" kern="1200" spc="0" baseline="0">
              <a:solidFill>
                <a:srgbClr val="243A57"/>
              </a:solidFill>
              <a:latin typeface="+mn-lt"/>
              <a:ea typeface="+mn-ea"/>
              <a:cs typeface="+mn-cs"/>
            </a:defRPr>
          </a:pPr>
          <a:endParaRPr lang="ru-RU"/>
        </a:p>
      </c:txPr>
    </c:title>
    <c:autoTitleDeleted val="0"/>
    <c:plotArea>
      <c:layout/>
      <c:barChart>
        <c:barDir val="bar"/>
        <c:grouping val="clustered"/>
        <c:varyColors val="0"/>
        <c:ser>
          <c:idx val="0"/>
          <c:order val="0"/>
          <c:tx>
            <c:strRef>
              <c:f>Лист1!$B$1</c:f>
              <c:strCache>
                <c:ptCount val="1"/>
                <c:pt idx="0">
                  <c:v>Причина волонтёрства</c:v>
                </c:pt>
              </c:strCache>
            </c:strRef>
          </c:tx>
          <c:spPr>
            <a:solidFill>
              <a:srgbClr val="243A57"/>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ru-RU"/>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Лист1!$A$2:$A$12</c:f>
              <c:strCache>
                <c:ptCount val="11"/>
                <c:pt idx="0">
                  <c:v>Поучаствовать в интересной деятельности</c:v>
                </c:pt>
                <c:pt idx="1">
                  <c:v>Получить эмоциональное удовлетворение</c:v>
                </c:pt>
                <c:pt idx="2">
                  <c:v>Встретиться с новыми людьми</c:v>
                </c:pt>
                <c:pt idx="3">
                  <c:v>Получить духовное удовлетворение</c:v>
                </c:pt>
                <c:pt idx="4">
                  <c:v>Выполнить свой гражданский долг</c:v>
                </c:pt>
                <c:pt idx="5">
                  <c:v>Быть примером для других</c:v>
                </c:pt>
                <c:pt idx="6">
                  <c:v>Показать работодателю своё участие в общественно полезной деятельности</c:v>
                </c:pt>
                <c:pt idx="7">
                  <c:v>По просьбе друзей</c:v>
                </c:pt>
                <c:pt idx="8">
                  <c:v>Выполнить требования работодателя, учебного заведения</c:v>
                </c:pt>
                <c:pt idx="9">
                  <c:v>Другое</c:v>
                </c:pt>
                <c:pt idx="10">
                  <c:v>Затрудняюсь ответить</c:v>
                </c:pt>
              </c:strCache>
            </c:strRef>
          </c:cat>
          <c:val>
            <c:numRef>
              <c:f>Лист1!$B$2:$B$12</c:f>
              <c:numCache>
                <c:formatCode>General</c:formatCode>
                <c:ptCount val="11"/>
                <c:pt idx="0">
                  <c:v>58</c:v>
                </c:pt>
                <c:pt idx="1">
                  <c:v>49</c:v>
                </c:pt>
                <c:pt idx="2">
                  <c:v>36</c:v>
                </c:pt>
                <c:pt idx="3">
                  <c:v>29</c:v>
                </c:pt>
                <c:pt idx="4">
                  <c:v>26</c:v>
                </c:pt>
                <c:pt idx="5">
                  <c:v>20</c:v>
                </c:pt>
                <c:pt idx="6">
                  <c:v>9</c:v>
                </c:pt>
                <c:pt idx="7">
                  <c:v>6</c:v>
                </c:pt>
                <c:pt idx="8">
                  <c:v>3</c:v>
                </c:pt>
                <c:pt idx="9">
                  <c:v>6</c:v>
                </c:pt>
                <c:pt idx="10">
                  <c:v>1</c:v>
                </c:pt>
              </c:numCache>
            </c:numRef>
          </c:val>
          <c:extLst>
            <c:ext xmlns:c16="http://schemas.microsoft.com/office/drawing/2014/chart" uri="{C3380CC4-5D6E-409C-BE32-E72D297353CC}">
              <c16:uniqueId val="{00000000-1524-DB48-959D-ACE94F73B295}"/>
            </c:ext>
          </c:extLst>
        </c:ser>
        <c:dLbls>
          <c:showLegendKey val="0"/>
          <c:showVal val="0"/>
          <c:showCatName val="0"/>
          <c:showSerName val="0"/>
          <c:showPercent val="0"/>
          <c:showBubbleSize val="0"/>
        </c:dLbls>
        <c:gapWidth val="182"/>
        <c:axId val="1584370143"/>
        <c:axId val="1584156335"/>
      </c:barChart>
      <c:catAx>
        <c:axId val="1584370143"/>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spcFirstLastPara="1" vertOverflow="ellipsis" wrap="square" anchor="ctr" anchorCtr="1"/>
          <a:lstStyle/>
          <a:p>
            <a:pPr>
              <a:defRPr sz="1800" b="0" i="0" u="none" strike="noStrike" kern="1200" baseline="0">
                <a:solidFill>
                  <a:schemeClr val="tx1">
                    <a:lumMod val="75000"/>
                    <a:lumOff val="25000"/>
                  </a:schemeClr>
                </a:solidFill>
                <a:latin typeface="+mn-lt"/>
                <a:ea typeface="+mn-ea"/>
                <a:cs typeface="+mn-cs"/>
              </a:defRPr>
            </a:pPr>
            <a:endParaRPr lang="ru-RU"/>
          </a:p>
        </c:txPr>
        <c:crossAx val="1584156335"/>
        <c:crosses val="autoZero"/>
        <c:auto val="1"/>
        <c:lblAlgn val="ctr"/>
        <c:lblOffset val="100"/>
        <c:noMultiLvlLbl val="0"/>
      </c:catAx>
      <c:valAx>
        <c:axId val="1584156335"/>
        <c:scaling>
          <c:orientation val="minMax"/>
          <c:max val="60"/>
        </c:scaling>
        <c:delete val="1"/>
        <c:axPos val="t"/>
        <c:numFmt formatCode="General" sourceLinked="1"/>
        <c:majorTickMark val="out"/>
        <c:minorTickMark val="none"/>
        <c:tickLblPos val="nextTo"/>
        <c:crossAx val="1584370143"/>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ru-RU"/>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spc="0" baseline="0">
                <a:solidFill>
                  <a:schemeClr val="tx1">
                    <a:lumMod val="65000"/>
                    <a:lumOff val="35000"/>
                  </a:schemeClr>
                </a:solidFill>
                <a:latin typeface="+mn-lt"/>
                <a:ea typeface="+mn-ea"/>
                <a:cs typeface="+mn-cs"/>
              </a:defRPr>
            </a:pPr>
            <a:r>
              <a:rPr lang="ru-RU" sz="1800" b="1"/>
              <a:t>Назовите, пожалуйста, к какой сфере или сферам можно отнести это мероприятие</a:t>
            </a:r>
          </a:p>
          <a:p>
            <a:pPr>
              <a:defRPr sz="1800" b="1"/>
            </a:pPr>
            <a:r>
              <a:rPr lang="ru-RU" sz="1800" b="1"/>
              <a:t>(%, все подходящие варианты ответа)</a:t>
            </a:r>
          </a:p>
        </c:rich>
      </c:tx>
      <c:overlay val="0"/>
      <c:spPr>
        <a:noFill/>
        <a:ln>
          <a:noFill/>
        </a:ln>
        <a:effectLst/>
      </c:spPr>
      <c:txPr>
        <a:bodyPr rot="0" spcFirstLastPara="1" vertOverflow="ellipsis" vert="horz" wrap="square" anchor="ctr" anchorCtr="1"/>
        <a:lstStyle/>
        <a:p>
          <a:pPr>
            <a:defRPr sz="1800" b="1" i="0" u="none" strike="noStrike" kern="1200" spc="0" baseline="0">
              <a:solidFill>
                <a:schemeClr val="tx1">
                  <a:lumMod val="65000"/>
                  <a:lumOff val="35000"/>
                </a:schemeClr>
              </a:solidFill>
              <a:latin typeface="+mn-lt"/>
              <a:ea typeface="+mn-ea"/>
              <a:cs typeface="+mn-cs"/>
            </a:defRPr>
          </a:pPr>
          <a:endParaRPr lang="ru-RU"/>
        </a:p>
      </c:txPr>
    </c:title>
    <c:autoTitleDeleted val="0"/>
    <c:plotArea>
      <c:layout>
        <c:manualLayout>
          <c:layoutTarget val="inner"/>
          <c:xMode val="edge"/>
          <c:yMode val="edge"/>
          <c:x val="0.37648630630032004"/>
          <c:y val="0.12024245886608832"/>
          <c:w val="0.6093242521899952"/>
          <c:h val="0.85155037443495174"/>
        </c:manualLayout>
      </c:layout>
      <c:barChart>
        <c:barDir val="bar"/>
        <c:grouping val="clustered"/>
        <c:varyColors val="0"/>
        <c:ser>
          <c:idx val="0"/>
          <c:order val="0"/>
          <c:tx>
            <c:strRef>
              <c:f>Лист1!$B$1</c:f>
              <c:strCache>
                <c:ptCount val="1"/>
                <c:pt idx="0">
                  <c:v>Сфера мероприятия</c:v>
                </c:pt>
              </c:strCache>
            </c:strRef>
          </c:tx>
          <c:spPr>
            <a:solidFill>
              <a:srgbClr val="243A57"/>
            </a:solidFill>
            <a:ln>
              <a:noFill/>
            </a:ln>
            <a:effectLst/>
          </c:spPr>
          <c:invertIfNegative val="0"/>
          <c:dLbls>
            <c:spPr>
              <a:noFill/>
              <a:ln>
                <a:noFill/>
              </a:ln>
              <a:effectLst/>
            </c:spPr>
            <c:txPr>
              <a:bodyPr rot="0" spcFirstLastPara="1" vertOverflow="ellipsis" vert="horz" wrap="square" anchor="ctr" anchorCtr="1"/>
              <a:lstStyle/>
              <a:p>
                <a:pPr>
                  <a:defRPr sz="1800" b="0" i="0" u="none" strike="noStrike" kern="1200" baseline="0">
                    <a:solidFill>
                      <a:schemeClr val="tx1">
                        <a:lumMod val="75000"/>
                        <a:lumOff val="25000"/>
                      </a:schemeClr>
                    </a:solidFill>
                    <a:latin typeface="+mn-lt"/>
                    <a:ea typeface="+mn-ea"/>
                    <a:cs typeface="+mn-cs"/>
                  </a:defRPr>
                </a:pPr>
                <a:endParaRPr lang="ru-RU"/>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Лист1!$A$2:$A$13</c:f>
              <c:strCache>
                <c:ptCount val="12"/>
                <c:pt idx="0">
                  <c:v>Культура, искусство, досуг</c:v>
                </c:pt>
                <c:pt idx="1">
                  <c:v>Спорт</c:v>
                </c:pt>
                <c:pt idx="2">
                  <c:v>Конференции, семинары, круглые столы</c:v>
                </c:pt>
                <c:pt idx="3">
                  <c:v>Благоустройство, экологические проекты</c:v>
                </c:pt>
                <c:pt idx="4">
                  <c:v>Сбор средств</c:v>
                </c:pt>
                <c:pt idx="5">
                  <c:v>Другое</c:v>
                </c:pt>
                <c:pt idx="6">
                  <c:v>Сохранение исторической памяти</c:v>
                </c:pt>
                <c:pt idx="7">
                  <c:v>Медицина, здоровый образ жизни</c:v>
                </c:pt>
                <c:pt idx="8">
                  <c:v>Религиозное мероприятие</c:v>
                </c:pt>
                <c:pt idx="9">
                  <c:v>Сохранение культурного наследия</c:v>
                </c:pt>
                <c:pt idx="10">
                  <c:v>Правовая помощь</c:v>
                </c:pt>
                <c:pt idx="11">
                  <c:v>Социально-психологическая поддержка</c:v>
                </c:pt>
              </c:strCache>
            </c:strRef>
          </c:cat>
          <c:val>
            <c:numRef>
              <c:f>Лист1!$B$2:$B$13</c:f>
              <c:numCache>
                <c:formatCode>General</c:formatCode>
                <c:ptCount val="12"/>
                <c:pt idx="0">
                  <c:v>24</c:v>
                </c:pt>
                <c:pt idx="1">
                  <c:v>18</c:v>
                </c:pt>
                <c:pt idx="2">
                  <c:v>18</c:v>
                </c:pt>
                <c:pt idx="3">
                  <c:v>16</c:v>
                </c:pt>
                <c:pt idx="4">
                  <c:v>15</c:v>
                </c:pt>
                <c:pt idx="5">
                  <c:v>13</c:v>
                </c:pt>
                <c:pt idx="6">
                  <c:v>11</c:v>
                </c:pt>
                <c:pt idx="7">
                  <c:v>7</c:v>
                </c:pt>
                <c:pt idx="8">
                  <c:v>3</c:v>
                </c:pt>
                <c:pt idx="9">
                  <c:v>3</c:v>
                </c:pt>
                <c:pt idx="10">
                  <c:v>2</c:v>
                </c:pt>
                <c:pt idx="11">
                  <c:v>1</c:v>
                </c:pt>
              </c:numCache>
            </c:numRef>
          </c:val>
          <c:extLst>
            <c:ext xmlns:c16="http://schemas.microsoft.com/office/drawing/2014/chart" uri="{C3380CC4-5D6E-409C-BE32-E72D297353CC}">
              <c16:uniqueId val="{00000000-29E3-D640-90F5-21B9D23CA47E}"/>
            </c:ext>
          </c:extLst>
        </c:ser>
        <c:dLbls>
          <c:showLegendKey val="0"/>
          <c:showVal val="0"/>
          <c:showCatName val="0"/>
          <c:showSerName val="0"/>
          <c:showPercent val="0"/>
          <c:showBubbleSize val="0"/>
        </c:dLbls>
        <c:gapWidth val="182"/>
        <c:axId val="1584370143"/>
        <c:axId val="1584156335"/>
      </c:barChart>
      <c:catAx>
        <c:axId val="1584370143"/>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spcFirstLastPara="1" vertOverflow="ellipsis"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ru-RU"/>
          </a:p>
        </c:txPr>
        <c:crossAx val="1584156335"/>
        <c:crosses val="autoZero"/>
        <c:auto val="1"/>
        <c:lblAlgn val="ctr"/>
        <c:lblOffset val="100"/>
        <c:noMultiLvlLbl val="0"/>
      </c:catAx>
      <c:valAx>
        <c:axId val="1584156335"/>
        <c:scaling>
          <c:orientation val="minMax"/>
          <c:max val="25"/>
        </c:scaling>
        <c:delete val="1"/>
        <c:axPos val="t"/>
        <c:numFmt formatCode="General" sourceLinked="1"/>
        <c:majorTickMark val="out"/>
        <c:minorTickMark val="none"/>
        <c:tickLblPos val="nextTo"/>
        <c:crossAx val="1584370143"/>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a:pPr>
      <a:endParaRPr lang="ru-RU"/>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spc="0" baseline="0">
                <a:solidFill>
                  <a:srgbClr val="243A57"/>
                </a:solidFill>
                <a:latin typeface="+mn-lt"/>
                <a:ea typeface="+mn-ea"/>
                <a:cs typeface="+mn-cs"/>
              </a:defRPr>
            </a:pPr>
            <a:r>
              <a:rPr lang="ru-RU" sz="1862" b="1" i="0" u="none" strike="noStrike" baseline="0" dirty="0">
                <a:solidFill>
                  <a:srgbClr val="243A57"/>
                </a:solidFill>
                <a:effectLst/>
              </a:rPr>
              <a:t>Откуда Вы узнали об этом мероприятии?</a:t>
            </a:r>
            <a:r>
              <a:rPr lang="en-US" sz="1862" b="1" i="0" u="none" strike="noStrike" baseline="0" dirty="0">
                <a:solidFill>
                  <a:srgbClr val="243A57"/>
                </a:solidFill>
                <a:effectLst/>
              </a:rPr>
              <a:t> (%</a:t>
            </a:r>
            <a:r>
              <a:rPr lang="ru-RU" sz="1862" b="1" i="0" u="none" strike="noStrike" baseline="0" dirty="0">
                <a:solidFill>
                  <a:srgbClr val="243A57"/>
                </a:solidFill>
                <a:effectLst/>
              </a:rPr>
              <a:t>, все подходящие варианты ответа)</a:t>
            </a:r>
            <a:endParaRPr lang="ru-RU" b="1" dirty="0">
              <a:solidFill>
                <a:srgbClr val="243A57"/>
              </a:solidFill>
            </a:endParaRPr>
          </a:p>
        </c:rich>
      </c:tx>
      <c:overlay val="0"/>
      <c:spPr>
        <a:noFill/>
        <a:ln>
          <a:noFill/>
        </a:ln>
        <a:effectLst/>
      </c:spPr>
      <c:txPr>
        <a:bodyPr rot="0" spcFirstLastPara="1" vertOverflow="ellipsis" vert="horz" wrap="square" anchor="ctr" anchorCtr="1"/>
        <a:lstStyle/>
        <a:p>
          <a:pPr>
            <a:defRPr sz="1862" b="1" i="0" u="none" strike="noStrike" kern="1200" spc="0" baseline="0">
              <a:solidFill>
                <a:srgbClr val="243A57"/>
              </a:solidFill>
              <a:latin typeface="+mn-lt"/>
              <a:ea typeface="+mn-ea"/>
              <a:cs typeface="+mn-cs"/>
            </a:defRPr>
          </a:pPr>
          <a:endParaRPr lang="ru-RU"/>
        </a:p>
      </c:txPr>
    </c:title>
    <c:autoTitleDeleted val="0"/>
    <c:plotArea>
      <c:layout/>
      <c:barChart>
        <c:barDir val="bar"/>
        <c:grouping val="clustered"/>
        <c:varyColors val="0"/>
        <c:ser>
          <c:idx val="0"/>
          <c:order val="0"/>
          <c:tx>
            <c:strRef>
              <c:f>Лист1!$B$1</c:f>
              <c:strCache>
                <c:ptCount val="1"/>
                <c:pt idx="0">
                  <c:v>Источник информации</c:v>
                </c:pt>
              </c:strCache>
            </c:strRef>
          </c:tx>
          <c:spPr>
            <a:solidFill>
              <a:srgbClr val="243A57"/>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ru-RU"/>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Лист1!$A$2:$A$10</c:f>
              <c:strCache>
                <c:ptCount val="9"/>
                <c:pt idx="0">
                  <c:v>Из социальных сетей (Facebook, Вконтакте, Instagram и т. д.)</c:v>
                </c:pt>
                <c:pt idx="1">
                  <c:v>От коллег, от работодателя</c:v>
                </c:pt>
                <c:pt idx="2">
                  <c:v>От друзей, соседей</c:v>
                </c:pt>
                <c:pt idx="3">
                  <c:v>Из средств массовой информации (телевидение, радио, газеты)</c:v>
                </c:pt>
                <c:pt idx="4">
                  <c:v>По месту учёбы</c:v>
                </c:pt>
                <c:pt idx="5">
                  <c:v>От родственников</c:v>
                </c:pt>
                <c:pt idx="6">
                  <c:v>Через церковные общины, церковные приходы и т.д.</c:v>
                </c:pt>
                <c:pt idx="7">
                  <c:v>Другое</c:v>
                </c:pt>
                <c:pt idx="8">
                  <c:v>Затрудняюсь ответить</c:v>
                </c:pt>
              </c:strCache>
            </c:strRef>
          </c:cat>
          <c:val>
            <c:numRef>
              <c:f>Лист1!$B$2:$B$10</c:f>
              <c:numCache>
                <c:formatCode>General</c:formatCode>
                <c:ptCount val="9"/>
                <c:pt idx="0">
                  <c:v>29</c:v>
                </c:pt>
                <c:pt idx="1">
                  <c:v>24</c:v>
                </c:pt>
                <c:pt idx="2">
                  <c:v>17</c:v>
                </c:pt>
                <c:pt idx="3">
                  <c:v>15</c:v>
                </c:pt>
                <c:pt idx="4">
                  <c:v>15</c:v>
                </c:pt>
                <c:pt idx="5">
                  <c:v>3</c:v>
                </c:pt>
                <c:pt idx="6">
                  <c:v>1</c:v>
                </c:pt>
                <c:pt idx="7">
                  <c:v>17</c:v>
                </c:pt>
                <c:pt idx="8">
                  <c:v>1</c:v>
                </c:pt>
              </c:numCache>
            </c:numRef>
          </c:val>
          <c:extLst>
            <c:ext xmlns:c16="http://schemas.microsoft.com/office/drawing/2014/chart" uri="{C3380CC4-5D6E-409C-BE32-E72D297353CC}">
              <c16:uniqueId val="{00000000-29E3-D640-90F5-21B9D23CA47E}"/>
            </c:ext>
          </c:extLst>
        </c:ser>
        <c:dLbls>
          <c:showLegendKey val="0"/>
          <c:showVal val="0"/>
          <c:showCatName val="0"/>
          <c:showSerName val="0"/>
          <c:showPercent val="0"/>
          <c:showBubbleSize val="0"/>
        </c:dLbls>
        <c:gapWidth val="182"/>
        <c:axId val="1584370143"/>
        <c:axId val="1584156335"/>
      </c:barChart>
      <c:catAx>
        <c:axId val="1584370143"/>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spcFirstLastPara="1" vertOverflow="ellipsis" wrap="square" anchor="ctr" anchorCtr="1"/>
          <a:lstStyle/>
          <a:p>
            <a:pPr>
              <a:defRPr sz="1800" b="0" i="0" u="none" strike="noStrike" kern="1200" baseline="0">
                <a:solidFill>
                  <a:schemeClr val="tx1">
                    <a:lumMod val="75000"/>
                    <a:lumOff val="25000"/>
                  </a:schemeClr>
                </a:solidFill>
                <a:latin typeface="+mn-lt"/>
                <a:ea typeface="+mn-ea"/>
                <a:cs typeface="+mn-cs"/>
              </a:defRPr>
            </a:pPr>
            <a:endParaRPr lang="ru-RU"/>
          </a:p>
        </c:txPr>
        <c:crossAx val="1584156335"/>
        <c:crosses val="autoZero"/>
        <c:auto val="1"/>
        <c:lblAlgn val="ctr"/>
        <c:lblOffset val="100"/>
        <c:noMultiLvlLbl val="0"/>
      </c:catAx>
      <c:valAx>
        <c:axId val="1584156335"/>
        <c:scaling>
          <c:orientation val="minMax"/>
          <c:max val="30"/>
        </c:scaling>
        <c:delete val="1"/>
        <c:axPos val="t"/>
        <c:numFmt formatCode="General" sourceLinked="1"/>
        <c:majorTickMark val="out"/>
        <c:minorTickMark val="none"/>
        <c:tickLblPos val="nextTo"/>
        <c:crossAx val="1584370143"/>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ru-RU"/>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spc="0" baseline="0">
                <a:solidFill>
                  <a:srgbClr val="243A57"/>
                </a:solidFill>
                <a:latin typeface="+mn-lt"/>
                <a:ea typeface="+mn-ea"/>
                <a:cs typeface="+mn-cs"/>
              </a:defRPr>
            </a:pPr>
            <a:r>
              <a:rPr lang="ru-RU" sz="1862" b="1" i="0" u="none" strike="noStrike" baseline="0" dirty="0">
                <a:effectLst/>
              </a:rPr>
              <a:t>Какое именно у Вас было волонтёрское задание на этом мероприятии? </a:t>
            </a:r>
            <a:endParaRPr lang="ru-RU" sz="1862" b="1" i="0" u="none" strike="noStrike" baseline="0" dirty="0">
              <a:solidFill>
                <a:srgbClr val="243A57"/>
              </a:solidFill>
              <a:effectLst/>
            </a:endParaRPr>
          </a:p>
          <a:p>
            <a:pPr>
              <a:defRPr b="1">
                <a:solidFill>
                  <a:srgbClr val="243A57"/>
                </a:solidFill>
              </a:defRPr>
            </a:pPr>
            <a:r>
              <a:rPr lang="ru-RU" sz="1862" b="1" i="0" u="none" strike="noStrike" baseline="0" dirty="0">
                <a:solidFill>
                  <a:srgbClr val="243A57"/>
                </a:solidFill>
                <a:effectLst/>
              </a:rPr>
              <a:t>(</a:t>
            </a:r>
            <a:r>
              <a:rPr lang="ru-RU" b="1" baseline="0" dirty="0">
                <a:solidFill>
                  <a:srgbClr val="243A57"/>
                </a:solidFill>
              </a:rPr>
              <a:t>%, все подходящие варианты ответа)</a:t>
            </a:r>
            <a:endParaRPr lang="ru-RU" b="1" dirty="0">
              <a:solidFill>
                <a:srgbClr val="243A57"/>
              </a:solidFill>
            </a:endParaRPr>
          </a:p>
        </c:rich>
      </c:tx>
      <c:overlay val="0"/>
      <c:spPr>
        <a:noFill/>
        <a:ln>
          <a:noFill/>
        </a:ln>
        <a:effectLst/>
      </c:spPr>
      <c:txPr>
        <a:bodyPr rot="0" spcFirstLastPara="1" vertOverflow="ellipsis" vert="horz" wrap="square" anchor="ctr" anchorCtr="1"/>
        <a:lstStyle/>
        <a:p>
          <a:pPr>
            <a:defRPr sz="1862" b="1" i="0" u="none" strike="noStrike" kern="1200" spc="0" baseline="0">
              <a:solidFill>
                <a:srgbClr val="243A57"/>
              </a:solidFill>
              <a:latin typeface="+mn-lt"/>
              <a:ea typeface="+mn-ea"/>
              <a:cs typeface="+mn-cs"/>
            </a:defRPr>
          </a:pPr>
          <a:endParaRPr lang="ru-RU"/>
        </a:p>
      </c:txPr>
    </c:title>
    <c:autoTitleDeleted val="0"/>
    <c:plotArea>
      <c:layout>
        <c:manualLayout>
          <c:layoutTarget val="inner"/>
          <c:xMode val="edge"/>
          <c:yMode val="edge"/>
          <c:x val="0.4843975020404423"/>
          <c:y val="0.19220404556670834"/>
          <c:w val="0.48972531901662952"/>
          <c:h val="0.77947499227321237"/>
        </c:manualLayout>
      </c:layout>
      <c:barChart>
        <c:barDir val="bar"/>
        <c:grouping val="clustered"/>
        <c:varyColors val="0"/>
        <c:ser>
          <c:idx val="0"/>
          <c:order val="0"/>
          <c:tx>
            <c:strRef>
              <c:f>Лист1!$B$1</c:f>
              <c:strCache>
                <c:ptCount val="1"/>
                <c:pt idx="0">
                  <c:v>Столбец2</c:v>
                </c:pt>
              </c:strCache>
            </c:strRef>
          </c:tx>
          <c:spPr>
            <a:solidFill>
              <a:srgbClr val="243A57"/>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ru-RU"/>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Лист1!$A$2:$A$11</c:f>
              <c:strCache>
                <c:ptCount val="10"/>
                <c:pt idx="0">
                  <c:v>Непосредственное взаимодействие с благополучателями, посетителями</c:v>
                </c:pt>
                <c:pt idx="1">
                  <c:v>Организация подготовительных мероприятий перед основным событием</c:v>
                </c:pt>
                <c:pt idx="2">
                  <c:v>Лидер волонтёров, группы волонтёров</c:v>
                </c:pt>
                <c:pt idx="3">
                  <c:v>Помощь привлеченным на мероприятие специалистам и экспертам</c:v>
                </c:pt>
                <c:pt idx="4">
                  <c:v>Связи с общественностью/реклама</c:v>
                </c:pt>
                <c:pt idx="5">
                  <c:v>Уборка после мероприятия</c:v>
                </c:pt>
                <c:pt idx="6">
                  <c:v>Сбор средств, фандрайзинг</c:v>
                </c:pt>
                <c:pt idx="7">
                  <c:v>Участие в онлайн волонтёрстве</c:v>
                </c:pt>
                <c:pt idx="8">
                  <c:v>Другое</c:v>
                </c:pt>
                <c:pt idx="9">
                  <c:v>Затрудняюсь ответить</c:v>
                </c:pt>
              </c:strCache>
            </c:strRef>
          </c:cat>
          <c:val>
            <c:numRef>
              <c:f>Лист1!$B$2:$B$11</c:f>
              <c:numCache>
                <c:formatCode>General</c:formatCode>
                <c:ptCount val="10"/>
                <c:pt idx="0">
                  <c:v>51</c:v>
                </c:pt>
                <c:pt idx="1">
                  <c:v>37</c:v>
                </c:pt>
                <c:pt idx="2">
                  <c:v>25</c:v>
                </c:pt>
                <c:pt idx="3">
                  <c:v>17</c:v>
                </c:pt>
                <c:pt idx="4">
                  <c:v>13</c:v>
                </c:pt>
                <c:pt idx="5">
                  <c:v>9</c:v>
                </c:pt>
                <c:pt idx="6">
                  <c:v>7</c:v>
                </c:pt>
                <c:pt idx="7">
                  <c:v>2</c:v>
                </c:pt>
                <c:pt idx="8">
                  <c:v>11</c:v>
                </c:pt>
                <c:pt idx="9">
                  <c:v>4</c:v>
                </c:pt>
              </c:numCache>
            </c:numRef>
          </c:val>
          <c:extLst>
            <c:ext xmlns:c16="http://schemas.microsoft.com/office/drawing/2014/chart" uri="{C3380CC4-5D6E-409C-BE32-E72D297353CC}">
              <c16:uniqueId val="{00000000-1786-164B-8312-1D0D8A158F71}"/>
            </c:ext>
          </c:extLst>
        </c:ser>
        <c:dLbls>
          <c:showLegendKey val="0"/>
          <c:showVal val="0"/>
          <c:showCatName val="0"/>
          <c:showSerName val="0"/>
          <c:showPercent val="0"/>
          <c:showBubbleSize val="0"/>
        </c:dLbls>
        <c:gapWidth val="182"/>
        <c:axId val="1584370143"/>
        <c:axId val="1584156335"/>
      </c:barChart>
      <c:catAx>
        <c:axId val="1584370143"/>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ru-RU"/>
          </a:p>
        </c:txPr>
        <c:crossAx val="1584156335"/>
        <c:crosses val="autoZero"/>
        <c:auto val="1"/>
        <c:lblAlgn val="ctr"/>
        <c:lblOffset val="100"/>
        <c:noMultiLvlLbl val="0"/>
      </c:catAx>
      <c:valAx>
        <c:axId val="1584156335"/>
        <c:scaling>
          <c:orientation val="minMax"/>
        </c:scaling>
        <c:delete val="1"/>
        <c:axPos val="t"/>
        <c:numFmt formatCode="General" sourceLinked="1"/>
        <c:majorTickMark val="none"/>
        <c:minorTickMark val="none"/>
        <c:tickLblPos val="nextTo"/>
        <c:crossAx val="1584370143"/>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ru-RU"/>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spc="0" baseline="0">
                <a:solidFill>
                  <a:srgbClr val="243A57"/>
                </a:solidFill>
                <a:latin typeface="+mn-lt"/>
                <a:ea typeface="+mn-ea"/>
                <a:cs typeface="+mn-cs"/>
              </a:defRPr>
            </a:pPr>
            <a:r>
              <a:rPr lang="ru-RU" sz="1862" b="1" i="0" u="none" strike="noStrike" baseline="0" dirty="0">
                <a:effectLst/>
              </a:rPr>
              <a:t>Получали ли Вы информацию от организатора о Вашем волонтёрском задании и времени работы?</a:t>
            </a:r>
            <a:r>
              <a:rPr lang="ru-RU" sz="1862" b="1" i="0" u="none" strike="noStrike" baseline="0" dirty="0">
                <a:solidFill>
                  <a:srgbClr val="243A57"/>
                </a:solidFill>
                <a:effectLst/>
              </a:rPr>
              <a:t> (</a:t>
            </a:r>
            <a:r>
              <a:rPr lang="ru-RU" b="1" baseline="0" dirty="0">
                <a:solidFill>
                  <a:srgbClr val="243A57"/>
                </a:solidFill>
              </a:rPr>
              <a:t>%, один ответ)</a:t>
            </a:r>
            <a:endParaRPr lang="ru-RU" b="1" dirty="0">
              <a:solidFill>
                <a:srgbClr val="243A57"/>
              </a:solidFill>
            </a:endParaRPr>
          </a:p>
        </c:rich>
      </c:tx>
      <c:overlay val="0"/>
      <c:spPr>
        <a:noFill/>
        <a:ln>
          <a:noFill/>
        </a:ln>
        <a:effectLst/>
      </c:spPr>
      <c:txPr>
        <a:bodyPr rot="0" spcFirstLastPara="1" vertOverflow="ellipsis" vert="horz" wrap="square" anchor="ctr" anchorCtr="1"/>
        <a:lstStyle/>
        <a:p>
          <a:pPr>
            <a:defRPr sz="1862" b="1" i="0" u="none" strike="noStrike" kern="1200" spc="0" baseline="0">
              <a:solidFill>
                <a:srgbClr val="243A57"/>
              </a:solidFill>
              <a:latin typeface="+mn-lt"/>
              <a:ea typeface="+mn-ea"/>
              <a:cs typeface="+mn-cs"/>
            </a:defRPr>
          </a:pPr>
          <a:endParaRPr lang="ru-RU"/>
        </a:p>
      </c:txPr>
    </c:title>
    <c:autoTitleDeleted val="0"/>
    <c:plotArea>
      <c:layout>
        <c:manualLayout>
          <c:layoutTarget val="inner"/>
          <c:xMode val="edge"/>
          <c:yMode val="edge"/>
          <c:x val="0.4785074776152638"/>
          <c:y val="0.20452929624583219"/>
          <c:w val="0.50700279472863641"/>
          <c:h val="0.76714967834248404"/>
        </c:manualLayout>
      </c:layout>
      <c:barChart>
        <c:barDir val="bar"/>
        <c:grouping val="clustered"/>
        <c:varyColors val="0"/>
        <c:ser>
          <c:idx val="0"/>
          <c:order val="0"/>
          <c:tx>
            <c:strRef>
              <c:f>Лист1!$B$1</c:f>
              <c:strCache>
                <c:ptCount val="1"/>
                <c:pt idx="0">
                  <c:v>Столбец2</c:v>
                </c:pt>
              </c:strCache>
            </c:strRef>
          </c:tx>
          <c:spPr>
            <a:solidFill>
              <a:srgbClr val="243A57"/>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ru-RU"/>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Лист1!$A$2:$A$7</c:f>
              <c:strCache>
                <c:ptCount val="6"/>
                <c:pt idx="0">
                  <c:v>Да, получал и задание, и информацию о времени работы</c:v>
                </c:pt>
                <c:pt idx="1">
                  <c:v>Да, получал задание</c:v>
                </c:pt>
                <c:pt idx="2">
                  <c:v>Да, получал информацию о времени работы</c:v>
                </c:pt>
                <c:pt idx="3">
                  <c:v>Нет, никакой информации касательно моей волонтёрской работы не получал</c:v>
                </c:pt>
                <c:pt idx="4">
                  <c:v>Нет, это не применимо к моей волонтёрской работе</c:v>
                </c:pt>
                <c:pt idx="5">
                  <c:v>Затрудняюсь ответить</c:v>
                </c:pt>
              </c:strCache>
            </c:strRef>
          </c:cat>
          <c:val>
            <c:numRef>
              <c:f>Лист1!$B$2:$B$7</c:f>
              <c:numCache>
                <c:formatCode>General</c:formatCode>
                <c:ptCount val="6"/>
                <c:pt idx="0">
                  <c:v>68</c:v>
                </c:pt>
                <c:pt idx="1">
                  <c:v>9</c:v>
                </c:pt>
                <c:pt idx="2">
                  <c:v>7</c:v>
                </c:pt>
                <c:pt idx="3">
                  <c:v>6</c:v>
                </c:pt>
                <c:pt idx="4">
                  <c:v>7</c:v>
                </c:pt>
                <c:pt idx="5">
                  <c:v>3</c:v>
                </c:pt>
              </c:numCache>
            </c:numRef>
          </c:val>
          <c:extLst>
            <c:ext xmlns:c16="http://schemas.microsoft.com/office/drawing/2014/chart" uri="{C3380CC4-5D6E-409C-BE32-E72D297353CC}">
              <c16:uniqueId val="{00000000-8823-264C-A313-99966BD54330}"/>
            </c:ext>
          </c:extLst>
        </c:ser>
        <c:dLbls>
          <c:showLegendKey val="0"/>
          <c:showVal val="0"/>
          <c:showCatName val="0"/>
          <c:showSerName val="0"/>
          <c:showPercent val="0"/>
          <c:showBubbleSize val="0"/>
        </c:dLbls>
        <c:gapWidth val="182"/>
        <c:axId val="1584370143"/>
        <c:axId val="1584156335"/>
      </c:barChart>
      <c:catAx>
        <c:axId val="1584370143"/>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75000"/>
                    <a:lumOff val="25000"/>
                  </a:schemeClr>
                </a:solidFill>
                <a:latin typeface="+mn-lt"/>
                <a:ea typeface="+mn-ea"/>
                <a:cs typeface="+mn-cs"/>
              </a:defRPr>
            </a:pPr>
            <a:endParaRPr lang="ru-RU"/>
          </a:p>
        </c:txPr>
        <c:crossAx val="1584156335"/>
        <c:crosses val="autoZero"/>
        <c:auto val="1"/>
        <c:lblAlgn val="ctr"/>
        <c:lblOffset val="100"/>
        <c:noMultiLvlLbl val="0"/>
      </c:catAx>
      <c:valAx>
        <c:axId val="1584156335"/>
        <c:scaling>
          <c:orientation val="minMax"/>
        </c:scaling>
        <c:delete val="1"/>
        <c:axPos val="t"/>
        <c:numFmt formatCode="General" sourceLinked="1"/>
        <c:majorTickMark val="none"/>
        <c:minorTickMark val="none"/>
        <c:tickLblPos val="nextTo"/>
        <c:crossAx val="1584370143"/>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ru-RU"/>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spc="0" baseline="0">
                <a:solidFill>
                  <a:srgbClr val="243A57"/>
                </a:solidFill>
                <a:latin typeface="+mn-lt"/>
                <a:ea typeface="+mn-ea"/>
                <a:cs typeface="+mn-cs"/>
              </a:defRPr>
            </a:pPr>
            <a:r>
              <a:rPr lang="ru-RU" sz="1862" b="1" i="0" u="none" strike="noStrike" baseline="0" dirty="0">
                <a:effectLst/>
              </a:rPr>
              <a:t>Проводилось ли Ваше обучение как волонтёра перед началом работы?</a:t>
            </a:r>
          </a:p>
          <a:p>
            <a:pPr>
              <a:defRPr b="1">
                <a:solidFill>
                  <a:srgbClr val="243A57"/>
                </a:solidFill>
              </a:defRPr>
            </a:pPr>
            <a:r>
              <a:rPr lang="ru-RU" sz="1862" b="1" i="0" u="none" strike="noStrike" baseline="0" dirty="0">
                <a:effectLst/>
              </a:rPr>
              <a:t>(</a:t>
            </a:r>
            <a:r>
              <a:rPr lang="ru-RU" b="1" baseline="0" dirty="0">
                <a:solidFill>
                  <a:srgbClr val="243A57"/>
                </a:solidFill>
              </a:rPr>
              <a:t>%, все подходящие варианты ответа)</a:t>
            </a:r>
            <a:endParaRPr lang="ru-RU" b="1" dirty="0">
              <a:solidFill>
                <a:srgbClr val="243A57"/>
              </a:solidFill>
            </a:endParaRPr>
          </a:p>
        </c:rich>
      </c:tx>
      <c:overlay val="0"/>
      <c:spPr>
        <a:noFill/>
        <a:ln>
          <a:noFill/>
        </a:ln>
        <a:effectLst/>
      </c:spPr>
      <c:txPr>
        <a:bodyPr rot="0" spcFirstLastPara="1" vertOverflow="ellipsis" vert="horz" wrap="square" anchor="ctr" anchorCtr="1"/>
        <a:lstStyle/>
        <a:p>
          <a:pPr>
            <a:defRPr sz="1862" b="1" i="0" u="none" strike="noStrike" kern="1200" spc="0" baseline="0">
              <a:solidFill>
                <a:srgbClr val="243A57"/>
              </a:solidFill>
              <a:latin typeface="+mn-lt"/>
              <a:ea typeface="+mn-ea"/>
              <a:cs typeface="+mn-cs"/>
            </a:defRPr>
          </a:pPr>
          <a:endParaRPr lang="ru-RU"/>
        </a:p>
      </c:txPr>
    </c:title>
    <c:autoTitleDeleted val="0"/>
    <c:plotArea>
      <c:layout/>
      <c:barChart>
        <c:barDir val="bar"/>
        <c:grouping val="clustered"/>
        <c:varyColors val="0"/>
        <c:ser>
          <c:idx val="0"/>
          <c:order val="0"/>
          <c:tx>
            <c:strRef>
              <c:f>Лист1!$B$1</c:f>
              <c:strCache>
                <c:ptCount val="1"/>
                <c:pt idx="0">
                  <c:v>Столбец2</c:v>
                </c:pt>
              </c:strCache>
            </c:strRef>
          </c:tx>
          <c:spPr>
            <a:solidFill>
              <a:srgbClr val="243A57"/>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ru-RU"/>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Лист1!$A$2:$A$6</c:f>
              <c:strCache>
                <c:ptCount val="5"/>
                <c:pt idx="0">
                  <c:v>Да, было предварительное обучение онлайн</c:v>
                </c:pt>
                <c:pt idx="1">
                  <c:v>Да, было предварительное обучение в группе или индивидуально</c:v>
                </c:pt>
                <c:pt idx="2">
                  <c:v>Да, обучение проводилось непосредственно перед мероприятием</c:v>
                </c:pt>
                <c:pt idx="3">
                  <c:v>Нет, никакого обучения не проводилось</c:v>
                </c:pt>
                <c:pt idx="4">
                  <c:v>Затрудняюсь ответить</c:v>
                </c:pt>
              </c:strCache>
            </c:strRef>
          </c:cat>
          <c:val>
            <c:numRef>
              <c:f>Лист1!$B$2:$B$6</c:f>
              <c:numCache>
                <c:formatCode>General</c:formatCode>
                <c:ptCount val="5"/>
                <c:pt idx="0">
                  <c:v>10</c:v>
                </c:pt>
                <c:pt idx="1">
                  <c:v>30</c:v>
                </c:pt>
                <c:pt idx="2">
                  <c:v>30</c:v>
                </c:pt>
                <c:pt idx="3">
                  <c:v>39</c:v>
                </c:pt>
                <c:pt idx="4">
                  <c:v>2</c:v>
                </c:pt>
              </c:numCache>
            </c:numRef>
          </c:val>
          <c:extLst>
            <c:ext xmlns:c16="http://schemas.microsoft.com/office/drawing/2014/chart" uri="{C3380CC4-5D6E-409C-BE32-E72D297353CC}">
              <c16:uniqueId val="{00000000-8823-264C-A313-99966BD54330}"/>
            </c:ext>
          </c:extLst>
        </c:ser>
        <c:dLbls>
          <c:showLegendKey val="0"/>
          <c:showVal val="0"/>
          <c:showCatName val="0"/>
          <c:showSerName val="0"/>
          <c:showPercent val="0"/>
          <c:showBubbleSize val="0"/>
        </c:dLbls>
        <c:gapWidth val="182"/>
        <c:axId val="1584370143"/>
        <c:axId val="1584156335"/>
      </c:barChart>
      <c:catAx>
        <c:axId val="1584370143"/>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75000"/>
                    <a:lumOff val="25000"/>
                  </a:schemeClr>
                </a:solidFill>
                <a:latin typeface="+mn-lt"/>
                <a:ea typeface="+mn-ea"/>
                <a:cs typeface="+mn-cs"/>
              </a:defRPr>
            </a:pPr>
            <a:endParaRPr lang="ru-RU"/>
          </a:p>
        </c:txPr>
        <c:crossAx val="1584156335"/>
        <c:crosses val="autoZero"/>
        <c:auto val="1"/>
        <c:lblAlgn val="ctr"/>
        <c:lblOffset val="100"/>
        <c:noMultiLvlLbl val="0"/>
      </c:catAx>
      <c:valAx>
        <c:axId val="1584156335"/>
        <c:scaling>
          <c:orientation val="minMax"/>
          <c:max val="40"/>
        </c:scaling>
        <c:delete val="1"/>
        <c:axPos val="t"/>
        <c:numFmt formatCode="General" sourceLinked="1"/>
        <c:majorTickMark val="out"/>
        <c:minorTickMark val="none"/>
        <c:tickLblPos val="nextTo"/>
        <c:crossAx val="1584370143"/>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ru-RU"/>
    </a:p>
  </c:txPr>
  <c:externalData r:id="rId3">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spc="0" baseline="0">
                <a:solidFill>
                  <a:srgbClr val="243A57"/>
                </a:solidFill>
                <a:latin typeface="+mn-lt"/>
                <a:ea typeface="+mn-ea"/>
                <a:cs typeface="+mn-cs"/>
              </a:defRPr>
            </a:pPr>
            <a:r>
              <a:rPr lang="ru-RU" b="1" dirty="0">
                <a:solidFill>
                  <a:srgbClr val="243A57"/>
                </a:solidFill>
              </a:rPr>
              <a:t>Могли ли Вы обратиться к кому-то с вопросами или просьбой о помощи касательно Вашей волонтёрской деятельности?</a:t>
            </a:r>
            <a:r>
              <a:rPr lang="ru-RU" b="1" baseline="0" dirty="0">
                <a:solidFill>
                  <a:srgbClr val="243A57"/>
                </a:solidFill>
              </a:rPr>
              <a:t> (</a:t>
            </a:r>
            <a:r>
              <a:rPr lang="ru-RU" b="1" dirty="0">
                <a:solidFill>
                  <a:srgbClr val="243A57"/>
                </a:solidFill>
              </a:rPr>
              <a:t>%, один ответ)</a:t>
            </a:r>
          </a:p>
        </c:rich>
      </c:tx>
      <c:overlay val="0"/>
      <c:spPr>
        <a:noFill/>
        <a:ln>
          <a:noFill/>
        </a:ln>
        <a:effectLst/>
      </c:spPr>
      <c:txPr>
        <a:bodyPr rot="0" spcFirstLastPara="1" vertOverflow="ellipsis" vert="horz" wrap="square" anchor="ctr" anchorCtr="1"/>
        <a:lstStyle/>
        <a:p>
          <a:pPr>
            <a:defRPr sz="1862" b="1" i="0" u="none" strike="noStrike" kern="1200" spc="0" baseline="0">
              <a:solidFill>
                <a:srgbClr val="243A57"/>
              </a:solidFill>
              <a:latin typeface="+mn-lt"/>
              <a:ea typeface="+mn-ea"/>
              <a:cs typeface="+mn-cs"/>
            </a:defRPr>
          </a:pPr>
          <a:endParaRPr lang="ru-RU"/>
        </a:p>
      </c:txPr>
    </c:title>
    <c:autoTitleDeleted val="0"/>
    <c:plotArea>
      <c:layout>
        <c:manualLayout>
          <c:layoutTarget val="inner"/>
          <c:xMode val="edge"/>
          <c:yMode val="edge"/>
          <c:x val="0.17225687415610477"/>
          <c:y val="0.32287156230976038"/>
          <c:w val="0.52229991031996381"/>
          <c:h val="0.55539990328380751"/>
        </c:manualLayout>
      </c:layout>
      <c:pieChart>
        <c:varyColors val="1"/>
        <c:ser>
          <c:idx val="0"/>
          <c:order val="0"/>
          <c:tx>
            <c:strRef>
              <c:f>Лист1!$B$1</c:f>
              <c:strCache>
                <c:ptCount val="1"/>
                <c:pt idx="0">
                  <c:v>Столбец2</c:v>
                </c:pt>
              </c:strCache>
            </c:strRef>
          </c:tx>
          <c:spPr>
            <a:solidFill>
              <a:schemeClr val="accent1"/>
            </a:solidFill>
          </c:spPr>
          <c:dPt>
            <c:idx val="0"/>
            <c:bubble3D val="0"/>
            <c:spPr>
              <a:solidFill>
                <a:schemeClr val="accent1">
                  <a:lumMod val="40000"/>
                  <a:lumOff val="60000"/>
                </a:schemeClr>
              </a:solidFill>
              <a:ln w="19050">
                <a:solidFill>
                  <a:schemeClr val="lt1"/>
                </a:solidFill>
              </a:ln>
              <a:effectLst/>
            </c:spPr>
            <c:extLst>
              <c:ext xmlns:c16="http://schemas.microsoft.com/office/drawing/2014/chart" uri="{C3380CC4-5D6E-409C-BE32-E72D297353CC}">
                <c16:uniqueId val="{00000001-75C2-3D40-8801-7A1D91BCC5B1}"/>
              </c:ext>
            </c:extLst>
          </c:dPt>
          <c:dPt>
            <c:idx val="1"/>
            <c:bubble3D val="0"/>
            <c:spPr>
              <a:solidFill>
                <a:schemeClr val="accent1"/>
              </a:solidFill>
              <a:ln w="19050">
                <a:solidFill>
                  <a:schemeClr val="lt1"/>
                </a:solidFill>
              </a:ln>
              <a:effectLst/>
            </c:spPr>
            <c:extLst>
              <c:ext xmlns:c16="http://schemas.microsoft.com/office/drawing/2014/chart" uri="{C3380CC4-5D6E-409C-BE32-E72D297353CC}">
                <c16:uniqueId val="{00000000-75C2-3D40-8801-7A1D91BCC5B1}"/>
              </c:ext>
            </c:extLst>
          </c:dPt>
          <c:dLbls>
            <c:dLbl>
              <c:idx val="0"/>
              <c:layout>
                <c:manualLayout>
                  <c:x val="2.5749923905834252E-2"/>
                  <c:y val="-2.274506399118853E-2"/>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1-75C2-3D40-8801-7A1D91BCC5B1}"/>
                </c:ext>
              </c:extLst>
            </c:dLbl>
            <c:dLbl>
              <c:idx val="1"/>
              <c:layout>
                <c:manualLayout>
                  <c:x val="5.7258130208273006E-3"/>
                  <c:y val="1.7139159255628568E-2"/>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0-75C2-3D40-8801-7A1D91BCC5B1}"/>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ru-RU"/>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Лист1!$A$2:$A$3</c:f>
              <c:strCache>
                <c:ptCount val="2"/>
                <c:pt idx="0">
                  <c:v>Да</c:v>
                </c:pt>
                <c:pt idx="1">
                  <c:v>Нет</c:v>
                </c:pt>
              </c:strCache>
            </c:strRef>
          </c:cat>
          <c:val>
            <c:numRef>
              <c:f>Лист1!$B$2:$B$3</c:f>
              <c:numCache>
                <c:formatCode>General</c:formatCode>
                <c:ptCount val="2"/>
                <c:pt idx="0">
                  <c:v>93</c:v>
                </c:pt>
                <c:pt idx="1">
                  <c:v>7</c:v>
                </c:pt>
              </c:numCache>
            </c:numRef>
          </c:val>
          <c:extLst>
            <c:ext xmlns:c16="http://schemas.microsoft.com/office/drawing/2014/chart" uri="{C3380CC4-5D6E-409C-BE32-E72D297353CC}">
              <c16:uniqueId val="{00000000-1786-164B-8312-1D0D8A158F71}"/>
            </c:ext>
          </c:extLst>
        </c:ser>
        <c:dLbls>
          <c:showLegendKey val="0"/>
          <c:showVal val="0"/>
          <c:showCatName val="0"/>
          <c:showSerName val="0"/>
          <c:showPercent val="1"/>
          <c:showBubbleSize val="0"/>
          <c:showLeaderLines val="1"/>
        </c:dLbls>
        <c:firstSliceAng val="0"/>
      </c:pieChart>
      <c:spPr>
        <a:noFill/>
        <a:ln>
          <a:noFill/>
        </a:ln>
        <a:effectLst/>
      </c:spPr>
    </c:plotArea>
    <c:legend>
      <c:legendPos val="r"/>
      <c:layout>
        <c:manualLayout>
          <c:xMode val="edge"/>
          <c:yMode val="edge"/>
          <c:x val="0.77895062488477507"/>
          <c:y val="0.54310705311415031"/>
          <c:w val="0.11735612275511224"/>
          <c:h val="0.12518588589710325"/>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ru-RU"/>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ru-RU"/>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spc="0" baseline="0">
                <a:solidFill>
                  <a:srgbClr val="243A57"/>
                </a:solidFill>
                <a:latin typeface="+mn-lt"/>
                <a:ea typeface="+mn-ea"/>
                <a:cs typeface="+mn-cs"/>
              </a:defRPr>
            </a:pPr>
            <a:r>
              <a:rPr lang="ru-RU" b="1" dirty="0">
                <a:solidFill>
                  <a:srgbClr val="243A57"/>
                </a:solidFill>
              </a:rPr>
              <a:t>Семейное положение</a:t>
            </a:r>
            <a:r>
              <a:rPr lang="ru-RU" b="1" baseline="0" dirty="0">
                <a:solidFill>
                  <a:srgbClr val="243A57"/>
                </a:solidFill>
              </a:rPr>
              <a:t> </a:t>
            </a:r>
            <a:r>
              <a:rPr lang="ru-RU" b="1" dirty="0">
                <a:solidFill>
                  <a:srgbClr val="243A57"/>
                </a:solidFill>
              </a:rPr>
              <a:t>(%,</a:t>
            </a:r>
            <a:r>
              <a:rPr lang="ru-RU" b="1" baseline="0" dirty="0">
                <a:solidFill>
                  <a:srgbClr val="243A57"/>
                </a:solidFill>
              </a:rPr>
              <a:t> </a:t>
            </a:r>
            <a:r>
              <a:rPr lang="ru-RU" b="1" dirty="0">
                <a:solidFill>
                  <a:srgbClr val="243A57"/>
                </a:solidFill>
              </a:rPr>
              <a:t>один ответ)</a:t>
            </a:r>
          </a:p>
        </c:rich>
      </c:tx>
      <c:overlay val="0"/>
      <c:spPr>
        <a:noFill/>
        <a:ln>
          <a:noFill/>
        </a:ln>
        <a:effectLst/>
      </c:spPr>
      <c:txPr>
        <a:bodyPr rot="0" spcFirstLastPara="1" vertOverflow="ellipsis" vert="horz" wrap="square" anchor="ctr" anchorCtr="1"/>
        <a:lstStyle/>
        <a:p>
          <a:pPr>
            <a:defRPr sz="1862" b="1" i="0" u="none" strike="noStrike" kern="1200" spc="0" baseline="0">
              <a:solidFill>
                <a:srgbClr val="243A57"/>
              </a:solidFill>
              <a:latin typeface="+mn-lt"/>
              <a:ea typeface="+mn-ea"/>
              <a:cs typeface="+mn-cs"/>
            </a:defRPr>
          </a:pPr>
          <a:endParaRPr lang="ru-RU"/>
        </a:p>
      </c:txPr>
    </c:title>
    <c:autoTitleDeleted val="0"/>
    <c:plotArea>
      <c:layout>
        <c:manualLayout>
          <c:layoutTarget val="inner"/>
          <c:xMode val="edge"/>
          <c:yMode val="edge"/>
          <c:x val="0.60503441258030666"/>
          <c:y val="0.2394857389654246"/>
          <c:w val="0.29879949542829259"/>
          <c:h val="0.70112870809003813"/>
        </c:manualLayout>
      </c:layout>
      <c:pieChart>
        <c:varyColors val="1"/>
        <c:ser>
          <c:idx val="0"/>
          <c:order val="0"/>
          <c:tx>
            <c:strRef>
              <c:f>Лист1!$B$1</c:f>
              <c:strCache>
                <c:ptCount val="1"/>
                <c:pt idx="0">
                  <c:v>Семейное положение</c:v>
                </c:pt>
              </c:strCache>
            </c:strRef>
          </c:tx>
          <c:spPr>
            <a:solidFill>
              <a:srgbClr val="243A57"/>
            </a:solidFill>
          </c:spPr>
          <c:dPt>
            <c:idx val="0"/>
            <c:bubble3D val="0"/>
            <c:spPr>
              <a:solidFill>
                <a:schemeClr val="accent1">
                  <a:lumMod val="50000"/>
                </a:schemeClr>
              </a:solidFill>
              <a:ln w="19050">
                <a:solidFill>
                  <a:schemeClr val="lt1"/>
                </a:solidFill>
              </a:ln>
              <a:effectLst/>
            </c:spPr>
            <c:extLst>
              <c:ext xmlns:c16="http://schemas.microsoft.com/office/drawing/2014/chart" uri="{C3380CC4-5D6E-409C-BE32-E72D297353CC}">
                <c16:uniqueId val="{00000000-AC32-6644-AB5A-601947FAE9AE}"/>
              </c:ext>
            </c:extLst>
          </c:dPt>
          <c:dPt>
            <c:idx val="1"/>
            <c:bubble3D val="0"/>
            <c:spPr>
              <a:solidFill>
                <a:schemeClr val="accent1">
                  <a:lumMod val="75000"/>
                </a:schemeClr>
              </a:solidFill>
              <a:ln w="19050">
                <a:solidFill>
                  <a:schemeClr val="lt1"/>
                </a:solidFill>
              </a:ln>
              <a:effectLst/>
            </c:spPr>
            <c:extLst>
              <c:ext xmlns:c16="http://schemas.microsoft.com/office/drawing/2014/chart" uri="{C3380CC4-5D6E-409C-BE32-E72D297353CC}">
                <c16:uniqueId val="{00000001-AC32-6644-AB5A-601947FAE9AE}"/>
              </c:ext>
            </c:extLst>
          </c:dPt>
          <c:dPt>
            <c:idx val="2"/>
            <c:bubble3D val="0"/>
            <c:spPr>
              <a:solidFill>
                <a:schemeClr val="accent1"/>
              </a:solidFill>
              <a:ln w="19050">
                <a:solidFill>
                  <a:schemeClr val="lt1"/>
                </a:solidFill>
              </a:ln>
              <a:effectLst/>
            </c:spPr>
            <c:extLst>
              <c:ext xmlns:c16="http://schemas.microsoft.com/office/drawing/2014/chart" uri="{C3380CC4-5D6E-409C-BE32-E72D297353CC}">
                <c16:uniqueId val="{00000002-AC32-6644-AB5A-601947FAE9AE}"/>
              </c:ext>
            </c:extLst>
          </c:dPt>
          <c:dPt>
            <c:idx val="3"/>
            <c:bubble3D val="0"/>
            <c:spPr>
              <a:solidFill>
                <a:schemeClr val="accent1">
                  <a:lumMod val="60000"/>
                  <a:lumOff val="40000"/>
                </a:schemeClr>
              </a:solidFill>
              <a:ln w="19050">
                <a:solidFill>
                  <a:schemeClr val="lt1"/>
                </a:solidFill>
              </a:ln>
              <a:effectLst/>
            </c:spPr>
            <c:extLst>
              <c:ext xmlns:c16="http://schemas.microsoft.com/office/drawing/2014/chart" uri="{C3380CC4-5D6E-409C-BE32-E72D297353CC}">
                <c16:uniqueId val="{00000003-AC32-6644-AB5A-601947FAE9AE}"/>
              </c:ext>
            </c:extLst>
          </c:dPt>
          <c:dPt>
            <c:idx val="4"/>
            <c:bubble3D val="0"/>
            <c:spPr>
              <a:solidFill>
                <a:schemeClr val="accent1">
                  <a:lumMod val="40000"/>
                  <a:lumOff val="60000"/>
                </a:schemeClr>
              </a:solidFill>
              <a:ln w="19050">
                <a:solidFill>
                  <a:schemeClr val="lt1"/>
                </a:solidFill>
              </a:ln>
              <a:effectLst/>
            </c:spPr>
            <c:extLst>
              <c:ext xmlns:c16="http://schemas.microsoft.com/office/drawing/2014/chart" uri="{C3380CC4-5D6E-409C-BE32-E72D297353CC}">
                <c16:uniqueId val="{00000004-AC32-6644-AB5A-601947FAE9AE}"/>
              </c:ext>
            </c:extLst>
          </c:dPt>
          <c:dPt>
            <c:idx val="5"/>
            <c:bubble3D val="0"/>
            <c:spPr>
              <a:solidFill>
                <a:schemeClr val="accent1">
                  <a:lumMod val="20000"/>
                  <a:lumOff val="80000"/>
                </a:schemeClr>
              </a:solidFill>
              <a:ln w="19050">
                <a:solidFill>
                  <a:schemeClr val="lt1"/>
                </a:solidFill>
              </a:ln>
              <a:effectLst/>
            </c:spPr>
            <c:extLst>
              <c:ext xmlns:c16="http://schemas.microsoft.com/office/drawing/2014/chart" uri="{C3380CC4-5D6E-409C-BE32-E72D297353CC}">
                <c16:uniqueId val="{00000005-AC32-6644-AB5A-601947FAE9AE}"/>
              </c:ext>
            </c:extLst>
          </c:dPt>
          <c:dLbls>
            <c:dLbl>
              <c:idx val="0"/>
              <c:layout>
                <c:manualLayout>
                  <c:x val="-1.5220666787561942E-2"/>
                  <c:y val="-3.4396860429922495E-2"/>
                </c:manualLayout>
              </c:layout>
              <c:dLblPos val="bestFit"/>
              <c:showLegendKey val="0"/>
              <c:showVal val="0"/>
              <c:showCatName val="0"/>
              <c:showSerName val="0"/>
              <c:showPercent val="1"/>
              <c:showBubbleSize val="0"/>
              <c:separator>, </c:separator>
              <c:extLst>
                <c:ext xmlns:c15="http://schemas.microsoft.com/office/drawing/2012/chart" uri="{CE6537A1-D6FC-4f65-9D91-7224C49458BB}"/>
                <c:ext xmlns:c16="http://schemas.microsoft.com/office/drawing/2014/chart" uri="{C3380CC4-5D6E-409C-BE32-E72D297353CC}">
                  <c16:uniqueId val="{00000000-AC32-6644-AB5A-601947FAE9AE}"/>
                </c:ext>
              </c:extLst>
            </c:dLbl>
            <c:dLbl>
              <c:idx val="1"/>
              <c:layout>
                <c:manualLayout>
                  <c:x val="-2.1637415988502752E-2"/>
                  <c:y val="-2.861601480005305E-2"/>
                </c:manualLayout>
              </c:layout>
              <c:dLblPos val="bestFit"/>
              <c:showLegendKey val="0"/>
              <c:showVal val="0"/>
              <c:showCatName val="0"/>
              <c:showSerName val="0"/>
              <c:showPercent val="1"/>
              <c:showBubbleSize val="0"/>
              <c:separator>, </c:separator>
              <c:extLst>
                <c:ext xmlns:c15="http://schemas.microsoft.com/office/drawing/2012/chart" uri="{CE6537A1-D6FC-4f65-9D91-7224C49458BB}"/>
                <c:ext xmlns:c16="http://schemas.microsoft.com/office/drawing/2014/chart" uri="{C3380CC4-5D6E-409C-BE32-E72D297353CC}">
                  <c16:uniqueId val="{00000001-AC32-6644-AB5A-601947FAE9AE}"/>
                </c:ext>
              </c:extLst>
            </c:dLbl>
            <c:dLbl>
              <c:idx val="2"/>
              <c:layout>
                <c:manualLayout>
                  <c:x val="5.2837636136261901E-3"/>
                  <c:y val="1.7666032994052044E-2"/>
                </c:manualLayout>
              </c:layout>
              <c:dLblPos val="bestFit"/>
              <c:showLegendKey val="0"/>
              <c:showVal val="0"/>
              <c:showCatName val="0"/>
              <c:showSerName val="0"/>
              <c:showPercent val="1"/>
              <c:showBubbleSize val="0"/>
              <c:separator>, </c:separator>
              <c:extLst>
                <c:ext xmlns:c15="http://schemas.microsoft.com/office/drawing/2012/chart" uri="{CE6537A1-D6FC-4f65-9D91-7224C49458BB}"/>
                <c:ext xmlns:c16="http://schemas.microsoft.com/office/drawing/2014/chart" uri="{C3380CC4-5D6E-409C-BE32-E72D297353CC}">
                  <c16:uniqueId val="{00000002-AC32-6644-AB5A-601947FAE9AE}"/>
                </c:ext>
              </c:extLst>
            </c:dLbl>
            <c:dLbl>
              <c:idx val="3"/>
              <c:layout>
                <c:manualLayout>
                  <c:x val="1.7867983446887695E-3"/>
                  <c:y val="1.4576028811132687E-2"/>
                </c:manualLayout>
              </c:layout>
              <c:dLblPos val="bestFit"/>
              <c:showLegendKey val="0"/>
              <c:showVal val="0"/>
              <c:showCatName val="0"/>
              <c:showSerName val="0"/>
              <c:showPercent val="1"/>
              <c:showBubbleSize val="0"/>
              <c:separator>, </c:separator>
              <c:extLst>
                <c:ext xmlns:c15="http://schemas.microsoft.com/office/drawing/2012/chart" uri="{CE6537A1-D6FC-4f65-9D91-7224C49458BB}"/>
                <c:ext xmlns:c16="http://schemas.microsoft.com/office/drawing/2014/chart" uri="{C3380CC4-5D6E-409C-BE32-E72D297353CC}">
                  <c16:uniqueId val="{00000003-AC32-6644-AB5A-601947FAE9AE}"/>
                </c:ext>
              </c:extLst>
            </c:dLbl>
            <c:dLbl>
              <c:idx val="4"/>
              <c:layout>
                <c:manualLayout>
                  <c:x val="9.9773022442861126E-3"/>
                  <c:y val="3.6132942020631394E-5"/>
                </c:manualLayout>
              </c:layout>
              <c:dLblPos val="bestFit"/>
              <c:showLegendKey val="0"/>
              <c:showVal val="0"/>
              <c:showCatName val="0"/>
              <c:showSerName val="0"/>
              <c:showPercent val="1"/>
              <c:showBubbleSize val="0"/>
              <c:separator>, </c:separator>
              <c:extLst>
                <c:ext xmlns:c15="http://schemas.microsoft.com/office/drawing/2012/chart" uri="{CE6537A1-D6FC-4f65-9D91-7224C49458BB}"/>
                <c:ext xmlns:c16="http://schemas.microsoft.com/office/drawing/2014/chart" uri="{C3380CC4-5D6E-409C-BE32-E72D297353CC}">
                  <c16:uniqueId val="{00000004-AC32-6644-AB5A-601947FAE9AE}"/>
                </c:ext>
              </c:extLst>
            </c:dLbl>
            <c:dLbl>
              <c:idx val="5"/>
              <c:layout>
                <c:manualLayout>
                  <c:x val="1.0967532372246009E-2"/>
                  <c:y val="1.2964924690446935E-2"/>
                </c:manualLayout>
              </c:layout>
              <c:dLblPos val="bestFit"/>
              <c:showLegendKey val="0"/>
              <c:showVal val="0"/>
              <c:showCatName val="0"/>
              <c:showSerName val="0"/>
              <c:showPercent val="1"/>
              <c:showBubbleSize val="0"/>
              <c:separator>, </c:separator>
              <c:extLst>
                <c:ext xmlns:c15="http://schemas.microsoft.com/office/drawing/2012/chart" uri="{CE6537A1-D6FC-4f65-9D91-7224C49458BB}"/>
                <c:ext xmlns:c16="http://schemas.microsoft.com/office/drawing/2014/chart" uri="{C3380CC4-5D6E-409C-BE32-E72D297353CC}">
                  <c16:uniqueId val="{00000005-AC32-6644-AB5A-601947FAE9AE}"/>
                </c:ext>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ru-RU"/>
              </a:p>
            </c:txPr>
            <c:dLblPos val="inEnd"/>
            <c:showLegendKey val="0"/>
            <c:showVal val="0"/>
            <c:showCatName val="0"/>
            <c:showSerName val="0"/>
            <c:showPercent val="1"/>
            <c:showBubbleSize val="0"/>
            <c:separator>, </c:separator>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Лист1!$A$2:$A$7</c:f>
              <c:strCache>
                <c:ptCount val="6"/>
                <c:pt idx="0">
                  <c:v>Состою в зарегистрированном браке</c:v>
                </c:pt>
                <c:pt idx="1">
                  <c:v>Никогда в браке не состоял(-а)</c:v>
                </c:pt>
                <c:pt idx="2">
                  <c:v>Разведен(-а)</c:v>
                </c:pt>
                <c:pt idx="3">
                  <c:v>Вдова/вдовец</c:v>
                </c:pt>
                <c:pt idx="4">
                  <c:v>Состою в незарегистрированном браке</c:v>
                </c:pt>
                <c:pt idx="5">
                  <c:v>Затрудняюсь ответить</c:v>
                </c:pt>
              </c:strCache>
            </c:strRef>
          </c:cat>
          <c:val>
            <c:numRef>
              <c:f>Лист1!$B$2:$B$7</c:f>
              <c:numCache>
                <c:formatCode>General</c:formatCode>
                <c:ptCount val="6"/>
                <c:pt idx="0">
                  <c:v>33.76</c:v>
                </c:pt>
                <c:pt idx="1">
                  <c:v>40.78</c:v>
                </c:pt>
                <c:pt idx="2">
                  <c:v>9.42</c:v>
                </c:pt>
                <c:pt idx="3">
                  <c:v>2.4900000000000002</c:v>
                </c:pt>
                <c:pt idx="4">
                  <c:v>8.4600000000000009</c:v>
                </c:pt>
                <c:pt idx="5">
                  <c:v>5.09</c:v>
                </c:pt>
              </c:numCache>
            </c:numRef>
          </c:val>
          <c:extLst>
            <c:ext xmlns:c16="http://schemas.microsoft.com/office/drawing/2014/chart" uri="{C3380CC4-5D6E-409C-BE32-E72D297353CC}">
              <c16:uniqueId val="{00000000-B446-4C4C-99AF-5366EE17FBC6}"/>
            </c:ext>
          </c:extLst>
        </c:ser>
        <c:dLbls>
          <c:dLblPos val="inEnd"/>
          <c:showLegendKey val="0"/>
          <c:showVal val="0"/>
          <c:showCatName val="0"/>
          <c:showSerName val="0"/>
          <c:showPercent val="1"/>
          <c:showBubbleSize val="0"/>
          <c:showLeaderLines val="1"/>
        </c:dLbls>
        <c:firstSliceAng val="0"/>
      </c:pieChart>
      <c:spPr>
        <a:noFill/>
        <a:ln>
          <a:noFill/>
        </a:ln>
        <a:effectLst/>
      </c:spPr>
    </c:plotArea>
    <c:legend>
      <c:legendPos val="l"/>
      <c:layout>
        <c:manualLayout>
          <c:xMode val="edge"/>
          <c:yMode val="edge"/>
          <c:x val="1.3804525384293892E-2"/>
          <c:y val="0.20735037561255965"/>
          <c:w val="0.4559509732824461"/>
          <c:h val="0.74920294980836788"/>
        </c:manualLayout>
      </c:layout>
      <c:overlay val="0"/>
      <c:spPr>
        <a:noFill/>
        <a:ln>
          <a:noFill/>
        </a:ln>
        <a:effectLst/>
      </c:spPr>
      <c:txPr>
        <a:bodyPr rot="0" spcFirstLastPara="1" vertOverflow="ellipsis" vert="horz" wrap="square" anchor="ctr" anchorCtr="1"/>
        <a:lstStyle/>
        <a:p>
          <a:pPr>
            <a:defRPr sz="1400" b="0" i="0" u="none" strike="noStrike" kern="700" baseline="0">
              <a:solidFill>
                <a:schemeClr val="tx1">
                  <a:lumMod val="75000"/>
                  <a:lumOff val="25000"/>
                </a:schemeClr>
              </a:solidFill>
              <a:latin typeface="+mn-lt"/>
              <a:ea typeface="+mn-ea"/>
              <a:cs typeface="+mn-cs"/>
            </a:defRPr>
          </a:pPr>
          <a:endParaRPr lang="ru-RU"/>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ru-RU"/>
    </a:p>
  </c:txPr>
  <c:externalData r:id="rId3">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spc="0" baseline="0">
                <a:solidFill>
                  <a:srgbClr val="243A57"/>
                </a:solidFill>
                <a:latin typeface="+mn-lt"/>
                <a:ea typeface="+mn-ea"/>
                <a:cs typeface="+mn-cs"/>
              </a:defRPr>
            </a:pPr>
            <a:r>
              <a:rPr lang="ru-RU" b="1" dirty="0">
                <a:solidFill>
                  <a:srgbClr val="243A57"/>
                </a:solidFill>
              </a:rPr>
              <a:t>Были ли у Вас вопросы по поводу Вашего волонтёрского задания? Если да, то получили ли Вы на них ответы от организаторов мероприятия?</a:t>
            </a:r>
            <a:endParaRPr lang="ru-RU" b="1" baseline="0" dirty="0">
              <a:solidFill>
                <a:srgbClr val="243A57"/>
              </a:solidFill>
            </a:endParaRPr>
          </a:p>
          <a:p>
            <a:pPr>
              <a:defRPr b="1">
                <a:solidFill>
                  <a:srgbClr val="243A57"/>
                </a:solidFill>
              </a:defRPr>
            </a:pPr>
            <a:r>
              <a:rPr lang="ru-RU" b="1" baseline="0" dirty="0">
                <a:solidFill>
                  <a:srgbClr val="243A57"/>
                </a:solidFill>
              </a:rPr>
              <a:t>(</a:t>
            </a:r>
            <a:r>
              <a:rPr lang="ru-RU" b="1" dirty="0">
                <a:solidFill>
                  <a:srgbClr val="243A57"/>
                </a:solidFill>
              </a:rPr>
              <a:t>%, один</a:t>
            </a:r>
            <a:r>
              <a:rPr lang="ru-RU" b="1" baseline="0" dirty="0">
                <a:solidFill>
                  <a:srgbClr val="243A57"/>
                </a:solidFill>
              </a:rPr>
              <a:t> ответ)</a:t>
            </a:r>
            <a:endParaRPr lang="ru-RU" b="1" dirty="0">
              <a:solidFill>
                <a:srgbClr val="243A57"/>
              </a:solidFill>
            </a:endParaRPr>
          </a:p>
        </c:rich>
      </c:tx>
      <c:overlay val="0"/>
      <c:spPr>
        <a:noFill/>
        <a:ln>
          <a:noFill/>
        </a:ln>
        <a:effectLst/>
      </c:spPr>
      <c:txPr>
        <a:bodyPr rot="0" spcFirstLastPara="1" vertOverflow="ellipsis" vert="horz" wrap="square" anchor="ctr" anchorCtr="1"/>
        <a:lstStyle/>
        <a:p>
          <a:pPr>
            <a:defRPr sz="1862" b="1" i="0" u="none" strike="noStrike" kern="1200" spc="0" baseline="0">
              <a:solidFill>
                <a:srgbClr val="243A57"/>
              </a:solidFill>
              <a:latin typeface="+mn-lt"/>
              <a:ea typeface="+mn-ea"/>
              <a:cs typeface="+mn-cs"/>
            </a:defRPr>
          </a:pPr>
          <a:endParaRPr lang="ru-RU"/>
        </a:p>
      </c:txPr>
    </c:title>
    <c:autoTitleDeleted val="0"/>
    <c:plotArea>
      <c:layout>
        <c:manualLayout>
          <c:layoutTarget val="inner"/>
          <c:xMode val="edge"/>
          <c:yMode val="edge"/>
          <c:x val="6.6836216303766016E-2"/>
          <c:y val="0.3261609354518516"/>
          <c:w val="0.52334842431435979"/>
          <c:h val="0.55651385401413866"/>
        </c:manualLayout>
      </c:layout>
      <c:pieChart>
        <c:varyColors val="1"/>
        <c:ser>
          <c:idx val="0"/>
          <c:order val="0"/>
          <c:tx>
            <c:strRef>
              <c:f>Лист1!$B$1</c:f>
              <c:strCache>
                <c:ptCount val="1"/>
                <c:pt idx="0">
                  <c:v>Столбец2</c:v>
                </c:pt>
              </c:strCache>
            </c:strRef>
          </c:tx>
          <c:dPt>
            <c:idx val="0"/>
            <c:bubble3D val="0"/>
            <c:spPr>
              <a:solidFill>
                <a:schemeClr val="accent1">
                  <a:lumMod val="50000"/>
                </a:schemeClr>
              </a:solidFill>
              <a:ln w="19050">
                <a:solidFill>
                  <a:schemeClr val="lt1"/>
                </a:solidFill>
              </a:ln>
              <a:effectLst/>
            </c:spPr>
            <c:extLst>
              <c:ext xmlns:c16="http://schemas.microsoft.com/office/drawing/2014/chart" uri="{C3380CC4-5D6E-409C-BE32-E72D297353CC}">
                <c16:uniqueId val="{00000002-759B-7E47-BBEA-4B951D56E0ED}"/>
              </c:ext>
            </c:extLst>
          </c:dPt>
          <c:dPt>
            <c:idx val="1"/>
            <c:bubble3D val="0"/>
            <c:spPr>
              <a:solidFill>
                <a:schemeClr val="accent1"/>
              </a:solidFill>
              <a:ln w="19050">
                <a:solidFill>
                  <a:schemeClr val="lt1"/>
                </a:solidFill>
              </a:ln>
              <a:effectLst/>
            </c:spPr>
            <c:extLst>
              <c:ext xmlns:c16="http://schemas.microsoft.com/office/drawing/2014/chart" uri="{C3380CC4-5D6E-409C-BE32-E72D297353CC}">
                <c16:uniqueId val="{00000000-759B-7E47-BBEA-4B951D56E0ED}"/>
              </c:ext>
            </c:extLst>
          </c:dPt>
          <c:dPt>
            <c:idx val="2"/>
            <c:bubble3D val="0"/>
            <c:spPr>
              <a:solidFill>
                <a:schemeClr val="accent1">
                  <a:lumMod val="60000"/>
                  <a:lumOff val="40000"/>
                </a:schemeClr>
              </a:solidFill>
              <a:ln w="19050">
                <a:solidFill>
                  <a:schemeClr val="lt1"/>
                </a:solidFill>
              </a:ln>
              <a:effectLst/>
            </c:spPr>
            <c:extLst>
              <c:ext xmlns:c16="http://schemas.microsoft.com/office/drawing/2014/chart" uri="{C3380CC4-5D6E-409C-BE32-E72D297353CC}">
                <c16:uniqueId val="{00000001-759B-7E47-BBEA-4B951D56E0ED}"/>
              </c:ext>
            </c:extLst>
          </c:dPt>
          <c:dPt>
            <c:idx val="3"/>
            <c:bubble3D val="0"/>
            <c:spPr>
              <a:solidFill>
                <a:schemeClr val="accent1">
                  <a:lumMod val="20000"/>
                  <a:lumOff val="80000"/>
                </a:schemeClr>
              </a:solidFill>
              <a:ln w="19050">
                <a:solidFill>
                  <a:schemeClr val="lt1"/>
                </a:solidFill>
              </a:ln>
              <a:effectLst/>
            </c:spPr>
            <c:extLst>
              <c:ext xmlns:c16="http://schemas.microsoft.com/office/drawing/2014/chart" uri="{C3380CC4-5D6E-409C-BE32-E72D297353CC}">
                <c16:uniqueId val="{00000003-759B-7E47-BBEA-4B951D56E0ED}"/>
              </c:ext>
            </c:extLst>
          </c:dPt>
          <c:dLbls>
            <c:dLbl>
              <c:idx val="0"/>
              <c:layout>
                <c:manualLayout>
                  <c:x val="-5.5271042098121774E-2"/>
                  <c:y val="-0.17663050281829265"/>
                </c:manualLayout>
              </c:layout>
              <c:spPr>
                <a:noFill/>
                <a:ln>
                  <a:noFill/>
                </a:ln>
                <a:effectLst/>
              </c:spPr>
              <c:txPr>
                <a:bodyPr rot="0" spcFirstLastPara="1" vertOverflow="ellipsis" vert="horz" wrap="square" lIns="38100" tIns="19050" rIns="38100" bIns="19050" anchor="ctr" anchorCtr="1">
                  <a:noAutofit/>
                </a:bodyPr>
                <a:lstStyle/>
                <a:p>
                  <a:pPr>
                    <a:defRPr sz="1600" b="0" i="0" u="none" strike="noStrike" kern="1200" baseline="0">
                      <a:solidFill>
                        <a:schemeClr val="tx1">
                          <a:lumMod val="75000"/>
                          <a:lumOff val="25000"/>
                        </a:schemeClr>
                      </a:solidFill>
                      <a:latin typeface="+mn-lt"/>
                      <a:ea typeface="+mn-ea"/>
                      <a:cs typeface="+mn-cs"/>
                    </a:defRPr>
                  </a:pPr>
                  <a:endParaRPr lang="ru-RU"/>
                </a:p>
              </c:txPr>
              <c:showLegendKey val="0"/>
              <c:showVal val="0"/>
              <c:showCatName val="0"/>
              <c:showSerName val="0"/>
              <c:showPercent val="1"/>
              <c:showBubbleSize val="0"/>
              <c:extLst>
                <c:ext xmlns:c15="http://schemas.microsoft.com/office/drawing/2012/chart" uri="{CE6537A1-D6FC-4f65-9D91-7224C49458BB}">
                  <c15:layout>
                    <c:manualLayout>
                      <c:w val="9.9372816078206055E-2"/>
                      <c:h val="4.2887798921141917E-2"/>
                    </c:manualLayout>
                  </c15:layout>
                </c:ext>
                <c:ext xmlns:c16="http://schemas.microsoft.com/office/drawing/2014/chart" uri="{C3380CC4-5D6E-409C-BE32-E72D297353CC}">
                  <c16:uniqueId val="{00000002-759B-7E47-BBEA-4B951D56E0ED}"/>
                </c:ext>
              </c:extLst>
            </c:dLbl>
            <c:dLbl>
              <c:idx val="1"/>
              <c:layout>
                <c:manualLayout>
                  <c:x val="2.0927557025053256E-3"/>
                  <c:y val="-1.5893934633702724E-2"/>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0-759B-7E47-BBEA-4B951D56E0ED}"/>
                </c:ext>
              </c:extLst>
            </c:dLbl>
            <c:dLbl>
              <c:idx val="3"/>
              <c:layout>
                <c:manualLayout>
                  <c:x val="8.4374805966997823E-3"/>
                  <c:y val="1.0236956260130951E-3"/>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3-759B-7E47-BBEA-4B951D56E0ED}"/>
                </c:ext>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ru-RU"/>
              </a:p>
            </c:txPr>
            <c:showLegendKey val="0"/>
            <c:showVal val="0"/>
            <c:showCatName val="0"/>
            <c:showSerName val="0"/>
            <c:showPercent val="1"/>
            <c:showBubbleSize val="0"/>
            <c:showLeaderLines val="0"/>
            <c:extLst>
              <c:ext xmlns:c15="http://schemas.microsoft.com/office/drawing/2012/chart" uri="{CE6537A1-D6FC-4f65-9D91-7224C49458BB}"/>
            </c:extLst>
          </c:dLbls>
          <c:cat>
            <c:strRef>
              <c:f>Лист1!$A$2:$A$5</c:f>
              <c:strCache>
                <c:ptCount val="4"/>
                <c:pt idx="0">
                  <c:v>Нет, вопросов не было</c:v>
                </c:pt>
                <c:pt idx="1">
                  <c:v>Вопросы были, получил на них ответы</c:v>
                </c:pt>
                <c:pt idx="2">
                  <c:v>Вопросы были, ответов на них не получил</c:v>
                </c:pt>
                <c:pt idx="3">
                  <c:v>Затрудняюсь ответить</c:v>
                </c:pt>
              </c:strCache>
            </c:strRef>
          </c:cat>
          <c:val>
            <c:numRef>
              <c:f>Лист1!$B$2:$B$5</c:f>
              <c:numCache>
                <c:formatCode>General</c:formatCode>
                <c:ptCount val="4"/>
                <c:pt idx="0">
                  <c:v>42</c:v>
                </c:pt>
                <c:pt idx="1">
                  <c:v>54</c:v>
                </c:pt>
                <c:pt idx="2">
                  <c:v>2</c:v>
                </c:pt>
                <c:pt idx="3">
                  <c:v>2</c:v>
                </c:pt>
              </c:numCache>
            </c:numRef>
          </c:val>
          <c:extLst>
            <c:ext xmlns:c16="http://schemas.microsoft.com/office/drawing/2014/chart" uri="{C3380CC4-5D6E-409C-BE32-E72D297353CC}">
              <c16:uniqueId val="{00000000-9FE4-6E49-AA03-B90D9C6813FA}"/>
            </c:ext>
          </c:extLst>
        </c:ser>
        <c:dLbls>
          <c:showLegendKey val="0"/>
          <c:showVal val="0"/>
          <c:showCatName val="0"/>
          <c:showSerName val="0"/>
          <c:showPercent val="1"/>
          <c:showBubbleSize val="0"/>
          <c:showLeaderLines val="0"/>
        </c:dLbls>
        <c:firstSliceAng val="0"/>
      </c:pieChart>
      <c:spPr>
        <a:noFill/>
        <a:ln>
          <a:noFill/>
        </a:ln>
        <a:effectLst/>
      </c:spPr>
    </c:plotArea>
    <c:legend>
      <c:legendPos val="r"/>
      <c:layout>
        <c:manualLayout>
          <c:xMode val="edge"/>
          <c:yMode val="edge"/>
          <c:x val="0.65677458335240035"/>
          <c:y val="0.34786833053213589"/>
          <c:w val="0.34089977387263382"/>
          <c:h val="0.52385171778871231"/>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ru-RU"/>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ru-RU"/>
    </a:p>
  </c:txPr>
  <c:externalData r:id="rId3">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spc="0" baseline="0">
                <a:solidFill>
                  <a:srgbClr val="243A57"/>
                </a:solidFill>
                <a:latin typeface="+mn-lt"/>
                <a:ea typeface="+mn-ea"/>
                <a:cs typeface="+mn-cs"/>
              </a:defRPr>
            </a:pPr>
            <a:r>
              <a:rPr lang="ru-RU" sz="1862" b="1" i="0" u="none" strike="noStrike" baseline="0" dirty="0">
                <a:effectLst/>
              </a:rPr>
              <a:t>Закончите, пожалуйста, фразу: «Во время моей работы в качестве волонтёра на мероприятии я чувствовал, что... (</a:t>
            </a:r>
            <a:r>
              <a:rPr lang="ru-RU" b="1" baseline="0" dirty="0">
                <a:solidFill>
                  <a:srgbClr val="243A57"/>
                </a:solidFill>
              </a:rPr>
              <a:t>%, все подходящие варианты ответа)</a:t>
            </a:r>
            <a:endParaRPr lang="ru-RU" b="1" dirty="0">
              <a:solidFill>
                <a:srgbClr val="243A57"/>
              </a:solidFill>
            </a:endParaRPr>
          </a:p>
        </c:rich>
      </c:tx>
      <c:overlay val="0"/>
      <c:spPr>
        <a:noFill/>
        <a:ln>
          <a:noFill/>
        </a:ln>
        <a:effectLst/>
      </c:spPr>
      <c:txPr>
        <a:bodyPr rot="0" spcFirstLastPara="1" vertOverflow="ellipsis" vert="horz" wrap="square" anchor="ctr" anchorCtr="1"/>
        <a:lstStyle/>
        <a:p>
          <a:pPr>
            <a:defRPr sz="1862" b="1" i="0" u="none" strike="noStrike" kern="1200" spc="0" baseline="0">
              <a:solidFill>
                <a:srgbClr val="243A57"/>
              </a:solidFill>
              <a:latin typeface="+mn-lt"/>
              <a:ea typeface="+mn-ea"/>
              <a:cs typeface="+mn-cs"/>
            </a:defRPr>
          </a:pPr>
          <a:endParaRPr lang="ru-RU"/>
        </a:p>
      </c:txPr>
    </c:title>
    <c:autoTitleDeleted val="0"/>
    <c:plotArea>
      <c:layout/>
      <c:barChart>
        <c:barDir val="bar"/>
        <c:grouping val="clustered"/>
        <c:varyColors val="0"/>
        <c:ser>
          <c:idx val="0"/>
          <c:order val="0"/>
          <c:tx>
            <c:strRef>
              <c:f>Лист1!$B$1</c:f>
              <c:strCache>
                <c:ptCount val="1"/>
                <c:pt idx="0">
                  <c:v>Столбец2</c:v>
                </c:pt>
              </c:strCache>
            </c:strRef>
          </c:tx>
          <c:spPr>
            <a:solidFill>
              <a:srgbClr val="243A57"/>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ru-RU"/>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Лист1!$A$2:$A$5</c:f>
              <c:strCache>
                <c:ptCount val="4"/>
                <c:pt idx="0">
                  <c:v>Оплачиваемые сотрудники относились ко мне так, как будто мы НЕ члены одной команды</c:v>
                </c:pt>
                <c:pt idx="1">
                  <c:v>Другие волонтёры, кто регулярно занимается волонтёрской деятельностью для этой организации, относились ко мне так, как будто мы НЕ члены одной команды</c:v>
                </c:pt>
                <c:pt idx="2">
                  <c:v>Другие волонтёры, которые пришли помогать только на это мероприятие и не помогают организатору мероприятия на постоянной основе, относились ко мне так, как будто мы НЕ члены одной команды</c:v>
                </c:pt>
                <c:pt idx="3">
                  <c:v>Клиенты и благополучатели организации,  относились ко мне так, как будто мы НЕ члены одной команды</c:v>
                </c:pt>
              </c:strCache>
            </c:strRef>
          </c:cat>
          <c:val>
            <c:numRef>
              <c:f>Лист1!$B$2:$B$5</c:f>
              <c:numCache>
                <c:formatCode>General</c:formatCode>
                <c:ptCount val="4"/>
                <c:pt idx="0">
                  <c:v>5</c:v>
                </c:pt>
                <c:pt idx="1">
                  <c:v>4</c:v>
                </c:pt>
                <c:pt idx="2">
                  <c:v>3</c:v>
                </c:pt>
                <c:pt idx="3">
                  <c:v>2</c:v>
                </c:pt>
              </c:numCache>
            </c:numRef>
          </c:val>
          <c:extLst>
            <c:ext xmlns:c16="http://schemas.microsoft.com/office/drawing/2014/chart" uri="{C3380CC4-5D6E-409C-BE32-E72D297353CC}">
              <c16:uniqueId val="{00000000-1786-164B-8312-1D0D8A158F71}"/>
            </c:ext>
          </c:extLst>
        </c:ser>
        <c:dLbls>
          <c:showLegendKey val="0"/>
          <c:showVal val="0"/>
          <c:showCatName val="0"/>
          <c:showSerName val="0"/>
          <c:showPercent val="0"/>
          <c:showBubbleSize val="0"/>
        </c:dLbls>
        <c:gapWidth val="182"/>
        <c:axId val="1584370143"/>
        <c:axId val="1584156335"/>
      </c:barChart>
      <c:catAx>
        <c:axId val="1584370143"/>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75000"/>
                    <a:lumOff val="25000"/>
                  </a:schemeClr>
                </a:solidFill>
                <a:latin typeface="+mn-lt"/>
                <a:ea typeface="+mn-ea"/>
                <a:cs typeface="+mn-cs"/>
              </a:defRPr>
            </a:pPr>
            <a:endParaRPr lang="ru-RU"/>
          </a:p>
        </c:txPr>
        <c:crossAx val="1584156335"/>
        <c:crosses val="autoZero"/>
        <c:auto val="1"/>
        <c:lblAlgn val="ctr"/>
        <c:lblOffset val="100"/>
        <c:noMultiLvlLbl val="0"/>
      </c:catAx>
      <c:valAx>
        <c:axId val="1584156335"/>
        <c:scaling>
          <c:orientation val="minMax"/>
          <c:max val="5.2"/>
          <c:min val="0"/>
        </c:scaling>
        <c:delete val="1"/>
        <c:axPos val="t"/>
        <c:numFmt formatCode="General" sourceLinked="1"/>
        <c:majorTickMark val="out"/>
        <c:minorTickMark val="none"/>
        <c:tickLblPos val="nextTo"/>
        <c:crossAx val="1584370143"/>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ru-RU"/>
    </a:p>
  </c:txPr>
  <c:externalData r:id="rId3">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spc="0" baseline="0">
                <a:solidFill>
                  <a:srgbClr val="243A57"/>
                </a:solidFill>
                <a:latin typeface="+mn-lt"/>
                <a:ea typeface="+mn-ea"/>
                <a:cs typeface="+mn-cs"/>
              </a:defRPr>
            </a:pPr>
            <a:r>
              <a:rPr lang="ru-RU" sz="1862" b="1" i="0" u="none" strike="noStrike" baseline="0" dirty="0">
                <a:effectLst/>
              </a:rPr>
              <a:t>Получали ли Вы какое-то поощрение или благодарность за Вашу волонтёрскую работу на данном мероприятии? Если да, то что именно?</a:t>
            </a:r>
          </a:p>
          <a:p>
            <a:pPr>
              <a:defRPr b="1">
                <a:solidFill>
                  <a:srgbClr val="243A57"/>
                </a:solidFill>
              </a:defRPr>
            </a:pPr>
            <a:r>
              <a:rPr lang="ru-RU" sz="1862" b="1" i="0" u="none" strike="noStrike" baseline="0" dirty="0">
                <a:effectLst/>
              </a:rPr>
              <a:t>(</a:t>
            </a:r>
            <a:r>
              <a:rPr lang="ru-RU" b="1" baseline="0" dirty="0">
                <a:solidFill>
                  <a:srgbClr val="243A57"/>
                </a:solidFill>
              </a:rPr>
              <a:t>%, все подходящие варианты ответа)</a:t>
            </a:r>
            <a:endParaRPr lang="ru-RU" b="1" dirty="0">
              <a:solidFill>
                <a:srgbClr val="243A57"/>
              </a:solidFill>
            </a:endParaRPr>
          </a:p>
        </c:rich>
      </c:tx>
      <c:overlay val="0"/>
      <c:spPr>
        <a:noFill/>
        <a:ln>
          <a:noFill/>
        </a:ln>
        <a:effectLst/>
      </c:spPr>
      <c:txPr>
        <a:bodyPr rot="0" spcFirstLastPara="1" vertOverflow="ellipsis" vert="horz" wrap="square" anchor="ctr" anchorCtr="1"/>
        <a:lstStyle/>
        <a:p>
          <a:pPr>
            <a:defRPr sz="1862" b="1" i="0" u="none" strike="noStrike" kern="1200" spc="0" baseline="0">
              <a:solidFill>
                <a:srgbClr val="243A57"/>
              </a:solidFill>
              <a:latin typeface="+mn-lt"/>
              <a:ea typeface="+mn-ea"/>
              <a:cs typeface="+mn-cs"/>
            </a:defRPr>
          </a:pPr>
          <a:endParaRPr lang="ru-RU"/>
        </a:p>
      </c:txPr>
    </c:title>
    <c:autoTitleDeleted val="0"/>
    <c:plotArea>
      <c:layout/>
      <c:barChart>
        <c:barDir val="bar"/>
        <c:grouping val="clustered"/>
        <c:varyColors val="0"/>
        <c:ser>
          <c:idx val="0"/>
          <c:order val="0"/>
          <c:tx>
            <c:strRef>
              <c:f>Лист1!$B$1</c:f>
              <c:strCache>
                <c:ptCount val="1"/>
                <c:pt idx="0">
                  <c:v>Столбец2</c:v>
                </c:pt>
              </c:strCache>
            </c:strRef>
          </c:tx>
          <c:spPr>
            <a:solidFill>
              <a:srgbClr val="243A57"/>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ru-RU"/>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Лист1!$A$2:$A$10</c:f>
              <c:strCache>
                <c:ptCount val="9"/>
                <c:pt idx="0">
                  <c:v>Люди, которым я помог, поблагодарили меня</c:v>
                </c:pt>
                <c:pt idx="1">
                  <c:v>Питание во время мероприятия</c:v>
                </c:pt>
                <c:pt idx="2">
                  <c:v>Сувениры, такие как сумка, кепка, футболка и т.д.</c:v>
                </c:pt>
                <c:pt idx="3">
                  <c:v>Мой руководитель на этом волонтёрском мероприятии поблагодарил меня</c:v>
                </c:pt>
                <c:pt idx="4">
                  <c:v>Грамоты, сертификаты</c:v>
                </c:pt>
                <c:pt idx="5">
                  <c:v>Благодарственное письмо</c:v>
                </c:pt>
                <c:pt idx="6">
                  <c:v>Нет, не было никаких поощрений или благодарностей</c:v>
                </c:pt>
                <c:pt idx="7">
                  <c:v>Другое</c:v>
                </c:pt>
                <c:pt idx="8">
                  <c:v>Затрудняюсь ответить</c:v>
                </c:pt>
              </c:strCache>
            </c:strRef>
          </c:cat>
          <c:val>
            <c:numRef>
              <c:f>Лист1!$B$2:$B$10</c:f>
              <c:numCache>
                <c:formatCode>General</c:formatCode>
                <c:ptCount val="9"/>
                <c:pt idx="0">
                  <c:v>46</c:v>
                </c:pt>
                <c:pt idx="1">
                  <c:v>39</c:v>
                </c:pt>
                <c:pt idx="2">
                  <c:v>32</c:v>
                </c:pt>
                <c:pt idx="3">
                  <c:v>31</c:v>
                </c:pt>
                <c:pt idx="4">
                  <c:v>30</c:v>
                </c:pt>
                <c:pt idx="5">
                  <c:v>25</c:v>
                </c:pt>
                <c:pt idx="6">
                  <c:v>13</c:v>
                </c:pt>
                <c:pt idx="7">
                  <c:v>4</c:v>
                </c:pt>
                <c:pt idx="8">
                  <c:v>1</c:v>
                </c:pt>
              </c:numCache>
            </c:numRef>
          </c:val>
          <c:extLst>
            <c:ext xmlns:c16="http://schemas.microsoft.com/office/drawing/2014/chart" uri="{C3380CC4-5D6E-409C-BE32-E72D297353CC}">
              <c16:uniqueId val="{00000000-1786-164B-8312-1D0D8A158F71}"/>
            </c:ext>
          </c:extLst>
        </c:ser>
        <c:dLbls>
          <c:showLegendKey val="0"/>
          <c:showVal val="0"/>
          <c:showCatName val="0"/>
          <c:showSerName val="0"/>
          <c:showPercent val="0"/>
          <c:showBubbleSize val="0"/>
        </c:dLbls>
        <c:gapWidth val="182"/>
        <c:axId val="1584370143"/>
        <c:axId val="1584156335"/>
      </c:barChart>
      <c:catAx>
        <c:axId val="1584370143"/>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75000"/>
                    <a:lumOff val="25000"/>
                  </a:schemeClr>
                </a:solidFill>
                <a:latin typeface="+mn-lt"/>
                <a:ea typeface="+mn-ea"/>
                <a:cs typeface="+mn-cs"/>
              </a:defRPr>
            </a:pPr>
            <a:endParaRPr lang="ru-RU"/>
          </a:p>
        </c:txPr>
        <c:crossAx val="1584156335"/>
        <c:crosses val="autoZero"/>
        <c:auto val="1"/>
        <c:lblAlgn val="ctr"/>
        <c:lblOffset val="100"/>
        <c:noMultiLvlLbl val="0"/>
      </c:catAx>
      <c:valAx>
        <c:axId val="1584156335"/>
        <c:scaling>
          <c:orientation val="minMax"/>
          <c:max val="48"/>
          <c:min val="0"/>
        </c:scaling>
        <c:delete val="1"/>
        <c:axPos val="t"/>
        <c:numFmt formatCode="General" sourceLinked="1"/>
        <c:majorTickMark val="out"/>
        <c:minorTickMark val="none"/>
        <c:tickLblPos val="nextTo"/>
        <c:crossAx val="1584370143"/>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ru-RU"/>
    </a:p>
  </c:txPr>
  <c:externalData r:id="rId3">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spc="0" baseline="0">
                <a:solidFill>
                  <a:srgbClr val="243A57"/>
                </a:solidFill>
                <a:latin typeface="+mn-lt"/>
                <a:ea typeface="+mn-ea"/>
                <a:cs typeface="+mn-cs"/>
              </a:defRPr>
            </a:pPr>
            <a:r>
              <a:rPr lang="ru-RU" b="1" dirty="0">
                <a:solidFill>
                  <a:srgbClr val="243A57"/>
                </a:solidFill>
              </a:rPr>
              <a:t>Насколько психологически комфортным для Вас было Ваше волонтёрское задание в рамках этого мероприятия?</a:t>
            </a:r>
            <a:r>
              <a:rPr lang="ru-RU" b="1" baseline="0" dirty="0">
                <a:solidFill>
                  <a:srgbClr val="243A57"/>
                </a:solidFill>
              </a:rPr>
              <a:t> (</a:t>
            </a:r>
            <a:r>
              <a:rPr lang="ru-RU" b="1" dirty="0">
                <a:solidFill>
                  <a:srgbClr val="243A57"/>
                </a:solidFill>
              </a:rPr>
              <a:t>%, один ответ)</a:t>
            </a:r>
          </a:p>
        </c:rich>
      </c:tx>
      <c:overlay val="0"/>
      <c:spPr>
        <a:noFill/>
        <a:ln>
          <a:noFill/>
        </a:ln>
        <a:effectLst/>
      </c:spPr>
      <c:txPr>
        <a:bodyPr rot="0" spcFirstLastPara="1" vertOverflow="ellipsis" vert="horz" wrap="square" anchor="ctr" anchorCtr="1"/>
        <a:lstStyle/>
        <a:p>
          <a:pPr>
            <a:defRPr sz="1862" b="1" i="0" u="none" strike="noStrike" kern="1200" spc="0" baseline="0">
              <a:solidFill>
                <a:srgbClr val="243A57"/>
              </a:solidFill>
              <a:latin typeface="+mn-lt"/>
              <a:ea typeface="+mn-ea"/>
              <a:cs typeface="+mn-cs"/>
            </a:defRPr>
          </a:pPr>
          <a:endParaRPr lang="ru-RU"/>
        </a:p>
      </c:txPr>
    </c:title>
    <c:autoTitleDeleted val="0"/>
    <c:plotArea>
      <c:layout>
        <c:manualLayout>
          <c:layoutTarget val="inner"/>
          <c:xMode val="edge"/>
          <c:yMode val="edge"/>
          <c:x val="6.3098517131307194E-2"/>
          <c:y val="0.32963779805155807"/>
          <c:w val="0.5384371883333906"/>
          <c:h val="0.56480055423805586"/>
        </c:manualLayout>
      </c:layout>
      <c:pieChart>
        <c:varyColors val="1"/>
        <c:ser>
          <c:idx val="0"/>
          <c:order val="0"/>
          <c:tx>
            <c:strRef>
              <c:f>Лист1!$B$1</c:f>
              <c:strCache>
                <c:ptCount val="1"/>
                <c:pt idx="0">
                  <c:v>Столбец2</c:v>
                </c:pt>
              </c:strCache>
            </c:strRef>
          </c:tx>
          <c:dPt>
            <c:idx val="0"/>
            <c:bubble3D val="0"/>
            <c:spPr>
              <a:solidFill>
                <a:srgbClr val="243A57"/>
              </a:solidFill>
              <a:ln w="19050">
                <a:solidFill>
                  <a:schemeClr val="lt1"/>
                </a:solidFill>
              </a:ln>
              <a:effectLst/>
            </c:spPr>
            <c:extLst>
              <c:ext xmlns:c16="http://schemas.microsoft.com/office/drawing/2014/chart" uri="{C3380CC4-5D6E-409C-BE32-E72D297353CC}">
                <c16:uniqueId val="{00000000-8F67-534E-B3F3-D25B4FE11C18}"/>
              </c:ext>
            </c:extLst>
          </c:dPt>
          <c:dPt>
            <c:idx val="1"/>
            <c:bubble3D val="0"/>
            <c:spPr>
              <a:solidFill>
                <a:schemeClr val="accent1"/>
              </a:solidFill>
              <a:ln w="19050">
                <a:solidFill>
                  <a:schemeClr val="lt1"/>
                </a:solidFill>
              </a:ln>
              <a:effectLst/>
            </c:spPr>
            <c:extLst>
              <c:ext xmlns:c16="http://schemas.microsoft.com/office/drawing/2014/chart" uri="{C3380CC4-5D6E-409C-BE32-E72D297353CC}">
                <c16:uniqueId val="{00000001-8F67-534E-B3F3-D25B4FE11C18}"/>
              </c:ext>
            </c:extLst>
          </c:dPt>
          <c:dPt>
            <c:idx val="2"/>
            <c:bubble3D val="0"/>
            <c:spPr>
              <a:solidFill>
                <a:schemeClr val="accent1">
                  <a:lumMod val="60000"/>
                  <a:lumOff val="40000"/>
                </a:schemeClr>
              </a:solidFill>
              <a:ln w="19050">
                <a:solidFill>
                  <a:schemeClr val="lt1"/>
                </a:solidFill>
              </a:ln>
              <a:effectLst/>
            </c:spPr>
            <c:extLst>
              <c:ext xmlns:c16="http://schemas.microsoft.com/office/drawing/2014/chart" uri="{C3380CC4-5D6E-409C-BE32-E72D297353CC}">
                <c16:uniqueId val="{00000002-8F67-534E-B3F3-D25B4FE11C18}"/>
              </c:ext>
            </c:extLst>
          </c:dPt>
          <c:dPt>
            <c:idx val="3"/>
            <c:bubble3D val="0"/>
            <c:spPr>
              <a:solidFill>
                <a:schemeClr val="accent1">
                  <a:lumMod val="40000"/>
                  <a:lumOff val="60000"/>
                </a:schemeClr>
              </a:solidFill>
              <a:ln w="19050">
                <a:solidFill>
                  <a:schemeClr val="lt1"/>
                </a:solidFill>
              </a:ln>
              <a:effectLst/>
            </c:spPr>
            <c:extLst>
              <c:ext xmlns:c16="http://schemas.microsoft.com/office/drawing/2014/chart" uri="{C3380CC4-5D6E-409C-BE32-E72D297353CC}">
                <c16:uniqueId val="{00000003-8F67-534E-B3F3-D25B4FE11C18}"/>
              </c:ext>
            </c:extLst>
          </c:dPt>
          <c:dPt>
            <c:idx val="4"/>
            <c:bubble3D val="0"/>
            <c:spPr>
              <a:solidFill>
                <a:schemeClr val="accent1">
                  <a:lumMod val="20000"/>
                  <a:lumOff val="80000"/>
                </a:schemeClr>
              </a:solidFill>
              <a:ln w="19050">
                <a:solidFill>
                  <a:schemeClr val="lt1"/>
                </a:solidFill>
              </a:ln>
              <a:effectLst/>
            </c:spPr>
            <c:extLst>
              <c:ext xmlns:c16="http://schemas.microsoft.com/office/drawing/2014/chart" uri="{C3380CC4-5D6E-409C-BE32-E72D297353CC}">
                <c16:uniqueId val="{00000004-8F67-534E-B3F3-D25B4FE11C18}"/>
              </c:ext>
            </c:extLst>
          </c:dPt>
          <c:dLbls>
            <c:dLbl>
              <c:idx val="0"/>
              <c:layout>
                <c:manualLayout>
                  <c:x val="-9.0301833967478817E-2"/>
                  <c:y val="9.5720232763585905E-2"/>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0-8F67-534E-B3F3-D25B4FE11C18}"/>
                </c:ext>
              </c:extLst>
            </c:dLbl>
            <c:dLbl>
              <c:idx val="1"/>
              <c:layout>
                <c:manualLayout>
                  <c:x val="3.2322465320006378E-3"/>
                  <c:y val="7.5574376328459841E-3"/>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1-8F67-534E-B3F3-D25B4FE11C18}"/>
                </c:ext>
              </c:extLst>
            </c:dLbl>
            <c:dLbl>
              <c:idx val="2"/>
              <c:layout>
                <c:manualLayout>
                  <c:x val="4.6693324746055215E-3"/>
                  <c:y val="1.3690950792925266E-2"/>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2-8F67-534E-B3F3-D25B4FE11C18}"/>
                </c:ext>
              </c:extLst>
            </c:dLbl>
            <c:dLbl>
              <c:idx val="3"/>
              <c:layout>
                <c:manualLayout>
                  <c:x val="-2.3540696820101733E-2"/>
                  <c:y val="4.8854526858204015E-3"/>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3-8F67-534E-B3F3-D25B4FE11C18}"/>
                </c:ext>
              </c:extLst>
            </c:dLbl>
            <c:dLbl>
              <c:idx val="4"/>
              <c:layout>
                <c:manualLayout>
                  <c:x val="2.1621455793755302E-2"/>
                  <c:y val="3.7286037259391201E-3"/>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4-8F67-534E-B3F3-D25B4FE11C18}"/>
                </c:ext>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ru-RU"/>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Лист1!$A$2:$A$6</c:f>
              <c:strCache>
                <c:ptCount val="5"/>
                <c:pt idx="0">
                  <c:v>Полностью комфортным </c:v>
                </c:pt>
                <c:pt idx="1">
                  <c:v>Скорее комфортным</c:v>
                </c:pt>
                <c:pt idx="2">
                  <c:v>И комфортным, и некомфортным одновременно</c:v>
                </c:pt>
                <c:pt idx="3">
                  <c:v>Скорее не комфортным </c:v>
                </c:pt>
                <c:pt idx="4">
                  <c:v>Абсолютно не комфортным</c:v>
                </c:pt>
              </c:strCache>
            </c:strRef>
          </c:cat>
          <c:val>
            <c:numRef>
              <c:f>Лист1!$B$2:$B$6</c:f>
              <c:numCache>
                <c:formatCode>General</c:formatCode>
                <c:ptCount val="5"/>
                <c:pt idx="0">
                  <c:v>64</c:v>
                </c:pt>
                <c:pt idx="1">
                  <c:v>25</c:v>
                </c:pt>
                <c:pt idx="2">
                  <c:v>10</c:v>
                </c:pt>
                <c:pt idx="3">
                  <c:v>1</c:v>
                </c:pt>
                <c:pt idx="4">
                  <c:v>0</c:v>
                </c:pt>
              </c:numCache>
            </c:numRef>
          </c:val>
          <c:extLst>
            <c:ext xmlns:c16="http://schemas.microsoft.com/office/drawing/2014/chart" uri="{C3380CC4-5D6E-409C-BE32-E72D297353CC}">
              <c16:uniqueId val="{00000000-1786-164B-8312-1D0D8A158F71}"/>
            </c:ext>
          </c:extLst>
        </c:ser>
        <c:dLbls>
          <c:showLegendKey val="0"/>
          <c:showVal val="0"/>
          <c:showCatName val="0"/>
          <c:showSerName val="0"/>
          <c:showPercent val="1"/>
          <c:showBubbleSize val="0"/>
          <c:showLeaderLines val="1"/>
        </c:dLbls>
        <c:firstSliceAng val="0"/>
      </c:pieChart>
      <c:spPr>
        <a:noFill/>
        <a:ln>
          <a:noFill/>
        </a:ln>
        <a:effectLst/>
      </c:spPr>
    </c:plotArea>
    <c:legend>
      <c:legendPos val="r"/>
      <c:layout>
        <c:manualLayout>
          <c:xMode val="edge"/>
          <c:yMode val="edge"/>
          <c:x val="0.65820201823522639"/>
          <c:y val="0.24867681813243911"/>
          <c:w val="0.32821089441905932"/>
          <c:h val="0.75015055024114685"/>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ru-RU"/>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ru-RU"/>
    </a:p>
  </c:txPr>
  <c:externalData r:id="rId3">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6936402608464399"/>
          <c:y val="0.34394107034442728"/>
          <c:w val="0.68978868608952515"/>
          <c:h val="0.62742463975521678"/>
        </c:manualLayout>
      </c:layout>
      <c:barChart>
        <c:barDir val="bar"/>
        <c:grouping val="clustered"/>
        <c:varyColors val="0"/>
        <c:ser>
          <c:idx val="0"/>
          <c:order val="0"/>
          <c:tx>
            <c:strRef>
              <c:f>Лист1!$B$1</c:f>
              <c:strCache>
                <c:ptCount val="1"/>
                <c:pt idx="0">
                  <c:v>В целом, как бы Вы оценили свой опыт волонтёрства на данном мероприятии? (%, один ответ)</c:v>
                </c:pt>
              </c:strCache>
            </c:strRef>
          </c:tx>
          <c:spPr>
            <a:solidFill>
              <a:srgbClr val="243A57"/>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ru-RU"/>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Лист1!$A$2:$A$6</c:f>
              <c:strCache>
                <c:ptCount val="5"/>
                <c:pt idx="0">
                  <c:v>Отлично</c:v>
                </c:pt>
                <c:pt idx="1">
                  <c:v>Хорошо</c:v>
                </c:pt>
                <c:pt idx="2">
                  <c:v>Удовлетворительно</c:v>
                </c:pt>
                <c:pt idx="3">
                  <c:v>Плохо</c:v>
                </c:pt>
                <c:pt idx="4">
                  <c:v>Очень плохо</c:v>
                </c:pt>
              </c:strCache>
            </c:strRef>
          </c:cat>
          <c:val>
            <c:numRef>
              <c:f>Лист1!$B$2:$B$6</c:f>
              <c:numCache>
                <c:formatCode>General</c:formatCode>
                <c:ptCount val="5"/>
                <c:pt idx="0">
                  <c:v>50</c:v>
                </c:pt>
                <c:pt idx="1">
                  <c:v>43</c:v>
                </c:pt>
                <c:pt idx="2">
                  <c:v>6</c:v>
                </c:pt>
                <c:pt idx="3">
                  <c:v>1</c:v>
                </c:pt>
                <c:pt idx="4">
                  <c:v>0</c:v>
                </c:pt>
              </c:numCache>
            </c:numRef>
          </c:val>
          <c:extLst>
            <c:ext xmlns:c16="http://schemas.microsoft.com/office/drawing/2014/chart" uri="{C3380CC4-5D6E-409C-BE32-E72D297353CC}">
              <c16:uniqueId val="{00000000-2785-9442-B043-AABF717FC1A7}"/>
            </c:ext>
          </c:extLst>
        </c:ser>
        <c:ser>
          <c:idx val="1"/>
          <c:order val="1"/>
          <c:tx>
            <c:strRef>
              <c:f>Лист1!$C$1</c:f>
              <c:strCache>
                <c:ptCount val="1"/>
                <c:pt idx="0">
                  <c:v>Как бы Вы оценили общее качество работы с волонтёрами со стороны организаторов? (%, один ответ)</c:v>
                </c:pt>
              </c:strCache>
            </c:strRef>
          </c:tx>
          <c:spPr>
            <a:solidFill>
              <a:schemeClr val="accent1">
                <a:lumMod val="40000"/>
                <a:lumOff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ru-RU"/>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Лист1!$A$2:$A$6</c:f>
              <c:strCache>
                <c:ptCount val="5"/>
                <c:pt idx="0">
                  <c:v>Отлично</c:v>
                </c:pt>
                <c:pt idx="1">
                  <c:v>Хорошо</c:v>
                </c:pt>
                <c:pt idx="2">
                  <c:v>Удовлетворительно</c:v>
                </c:pt>
                <c:pt idx="3">
                  <c:v>Плохо</c:v>
                </c:pt>
                <c:pt idx="4">
                  <c:v>Очень плохо</c:v>
                </c:pt>
              </c:strCache>
            </c:strRef>
          </c:cat>
          <c:val>
            <c:numRef>
              <c:f>Лист1!$C$2:$C$6</c:f>
              <c:numCache>
                <c:formatCode>General</c:formatCode>
                <c:ptCount val="5"/>
                <c:pt idx="0">
                  <c:v>51</c:v>
                </c:pt>
                <c:pt idx="1">
                  <c:v>40</c:v>
                </c:pt>
                <c:pt idx="2">
                  <c:v>7</c:v>
                </c:pt>
                <c:pt idx="3">
                  <c:v>1</c:v>
                </c:pt>
                <c:pt idx="4">
                  <c:v>1</c:v>
                </c:pt>
              </c:numCache>
            </c:numRef>
          </c:val>
          <c:extLst>
            <c:ext xmlns:c16="http://schemas.microsoft.com/office/drawing/2014/chart" uri="{C3380CC4-5D6E-409C-BE32-E72D297353CC}">
              <c16:uniqueId val="{00000001-89EF-6945-BF39-53A8A4A1D087}"/>
            </c:ext>
          </c:extLst>
        </c:ser>
        <c:dLbls>
          <c:showLegendKey val="0"/>
          <c:showVal val="0"/>
          <c:showCatName val="0"/>
          <c:showSerName val="0"/>
          <c:showPercent val="0"/>
          <c:showBubbleSize val="0"/>
        </c:dLbls>
        <c:gapWidth val="182"/>
        <c:axId val="1584370143"/>
        <c:axId val="1584156335"/>
      </c:barChart>
      <c:catAx>
        <c:axId val="1584370143"/>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75000"/>
                    <a:lumOff val="25000"/>
                  </a:schemeClr>
                </a:solidFill>
                <a:latin typeface="+mn-lt"/>
                <a:ea typeface="+mn-ea"/>
                <a:cs typeface="+mn-cs"/>
              </a:defRPr>
            </a:pPr>
            <a:endParaRPr lang="ru-RU"/>
          </a:p>
        </c:txPr>
        <c:crossAx val="1584156335"/>
        <c:crosses val="autoZero"/>
        <c:auto val="1"/>
        <c:lblAlgn val="ctr"/>
        <c:lblOffset val="100"/>
        <c:noMultiLvlLbl val="0"/>
      </c:catAx>
      <c:valAx>
        <c:axId val="1584156335"/>
        <c:scaling>
          <c:orientation val="minMax"/>
        </c:scaling>
        <c:delete val="1"/>
        <c:axPos val="t"/>
        <c:numFmt formatCode="General" sourceLinked="1"/>
        <c:majorTickMark val="none"/>
        <c:minorTickMark val="none"/>
        <c:tickLblPos val="nextTo"/>
        <c:crossAx val="1584370143"/>
        <c:crosses val="autoZero"/>
        <c:crossBetween val="between"/>
      </c:valAx>
      <c:spPr>
        <a:noFill/>
        <a:ln w="25400">
          <a:noFill/>
        </a:ln>
        <a:effectLst/>
      </c:spPr>
    </c:plotArea>
    <c:legend>
      <c:legendPos val="t"/>
      <c:layout>
        <c:manualLayout>
          <c:xMode val="edge"/>
          <c:yMode val="edge"/>
          <c:x val="7.9558828500676193E-2"/>
          <c:y val="1.5618703582012337E-2"/>
          <c:w val="0.8408821475963465"/>
          <c:h val="0.28042951844790259"/>
        </c:manualLayout>
      </c:layout>
      <c:overlay val="0"/>
      <c:spPr>
        <a:noFill/>
        <a:ln>
          <a:noFill/>
        </a:ln>
        <a:effectLst/>
      </c:spPr>
      <c:txPr>
        <a:bodyPr rot="0" spcFirstLastPara="1" vertOverflow="ellipsis" vert="horz" wrap="square" anchor="ctr" anchorCtr="1"/>
        <a:lstStyle/>
        <a:p>
          <a:pPr>
            <a:defRPr sz="1600" b="1" i="0" u="none" strike="noStrike" kern="1200" baseline="0">
              <a:solidFill>
                <a:srgbClr val="243A57"/>
              </a:solidFill>
              <a:latin typeface="+mn-lt"/>
              <a:ea typeface="+mn-ea"/>
              <a:cs typeface="+mn-cs"/>
            </a:defRPr>
          </a:pPr>
          <a:endParaRPr lang="ru-RU"/>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ru-RU"/>
    </a:p>
  </c:txPr>
  <c:externalData r:id="rId3">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Лист1!$B$1</c:f>
              <c:strCache>
                <c:ptCount val="1"/>
                <c:pt idx="0">
                  <c:v>Ряд 1</c:v>
                </c:pt>
              </c:strCache>
            </c:strRef>
          </c:tx>
          <c:spPr>
            <a:solidFill>
              <a:srgbClr val="243A57"/>
            </a:solidFill>
            <a:ln>
              <a:noFill/>
            </a:ln>
            <a:effectLst/>
          </c:spPr>
          <c:invertIfNegative val="0"/>
          <c:dLbls>
            <c:dLbl>
              <c:idx val="0"/>
              <c:tx>
                <c:rich>
                  <a:bodyPr/>
                  <a:lstStyle/>
                  <a:p>
                    <a:r>
                      <a:rPr lang="en-US" dirty="0"/>
                      <a:t>0%</a:t>
                    </a:r>
                  </a:p>
                </c:rich>
              </c:tx>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4097-C341-9276-7A7FCA3C24AC}"/>
                </c:ext>
              </c:extLst>
            </c:dLbl>
            <c:dLbl>
              <c:idx val="1"/>
              <c:tx>
                <c:rich>
                  <a:bodyPr/>
                  <a:lstStyle/>
                  <a:p>
                    <a:fld id="{713DC813-85FD-7F4A-8499-C7411E4EF863}" type="VALUE">
                      <a:rPr lang="en-US" smtClean="0"/>
                      <a:pPr/>
                      <a:t>[ЗНАЧЕНИЕ]</a:t>
                    </a:fld>
                    <a:r>
                      <a:rPr lang="en-US"/>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D-4097-C341-9276-7A7FCA3C24AC}"/>
                </c:ext>
              </c:extLst>
            </c:dLbl>
            <c:dLbl>
              <c:idx val="2"/>
              <c:tx>
                <c:rich>
                  <a:bodyPr/>
                  <a:lstStyle/>
                  <a:p>
                    <a:r>
                      <a:rPr lang="en-US" dirty="0"/>
                      <a:t>0%</a:t>
                    </a:r>
                  </a:p>
                </c:rich>
              </c:tx>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4097-C341-9276-7A7FCA3C24AC}"/>
                </c:ext>
              </c:extLst>
            </c:dLbl>
            <c:dLbl>
              <c:idx val="3"/>
              <c:tx>
                <c:rich>
                  <a:bodyPr/>
                  <a:lstStyle/>
                  <a:p>
                    <a:r>
                      <a:rPr lang="en-US" dirty="0"/>
                      <a:t>0%</a:t>
                    </a:r>
                  </a:p>
                </c:rich>
              </c:tx>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4097-C341-9276-7A7FCA3C24AC}"/>
                </c:ext>
              </c:extLst>
            </c:dLbl>
            <c:dLbl>
              <c:idx val="4"/>
              <c:tx>
                <c:rich>
                  <a:bodyPr/>
                  <a:lstStyle/>
                  <a:p>
                    <a:r>
                      <a:rPr lang="en-US" dirty="0"/>
                      <a:t>0%</a:t>
                    </a:r>
                  </a:p>
                </c:rich>
              </c:tx>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4097-C341-9276-7A7FCA3C24AC}"/>
                </c:ext>
              </c:extLst>
            </c:dLbl>
            <c:dLbl>
              <c:idx val="5"/>
              <c:tx>
                <c:rich>
                  <a:bodyPr/>
                  <a:lstStyle/>
                  <a:p>
                    <a:r>
                      <a:rPr lang="en-US" dirty="0"/>
                      <a:t>0%</a:t>
                    </a:r>
                  </a:p>
                </c:rich>
              </c:tx>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4097-C341-9276-7A7FCA3C24AC}"/>
                </c:ext>
              </c:extLst>
            </c:dLbl>
            <c:dLbl>
              <c:idx val="6"/>
              <c:tx>
                <c:rich>
                  <a:bodyPr/>
                  <a:lstStyle/>
                  <a:p>
                    <a:r>
                      <a:rPr lang="en-US" dirty="0"/>
                      <a:t>1%</a:t>
                    </a:r>
                  </a:p>
                </c:rich>
              </c:tx>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4097-C341-9276-7A7FCA3C24AC}"/>
                </c:ext>
              </c:extLst>
            </c:dLbl>
            <c:dLbl>
              <c:idx val="7"/>
              <c:tx>
                <c:rich>
                  <a:bodyPr/>
                  <a:lstStyle/>
                  <a:p>
                    <a:r>
                      <a:rPr lang="en-US" dirty="0"/>
                      <a:t>3%</a:t>
                    </a:r>
                  </a:p>
                </c:rich>
              </c:tx>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4097-C341-9276-7A7FCA3C24AC}"/>
                </c:ext>
              </c:extLst>
            </c:dLbl>
            <c:dLbl>
              <c:idx val="8"/>
              <c:tx>
                <c:rich>
                  <a:bodyPr/>
                  <a:lstStyle/>
                  <a:p>
                    <a:r>
                      <a:rPr lang="en-US" dirty="0"/>
                      <a:t>7%</a:t>
                    </a:r>
                  </a:p>
                </c:rich>
              </c:tx>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4097-C341-9276-7A7FCA3C24AC}"/>
                </c:ext>
              </c:extLst>
            </c:dLbl>
            <c:dLbl>
              <c:idx val="9"/>
              <c:tx>
                <c:rich>
                  <a:bodyPr/>
                  <a:lstStyle/>
                  <a:p>
                    <a:r>
                      <a:rPr lang="en-US" dirty="0"/>
                      <a:t>15%</a:t>
                    </a:r>
                  </a:p>
                </c:rich>
              </c:tx>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4097-C341-9276-7A7FCA3C24AC}"/>
                </c:ext>
              </c:extLst>
            </c:dLbl>
            <c:dLbl>
              <c:idx val="10"/>
              <c:tx>
                <c:rich>
                  <a:bodyPr/>
                  <a:lstStyle/>
                  <a:p>
                    <a:r>
                      <a:rPr lang="en-US" dirty="0"/>
                      <a:t>19%</a:t>
                    </a:r>
                  </a:p>
                </c:rich>
              </c:tx>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4097-C341-9276-7A7FCA3C24AC}"/>
                </c:ext>
              </c:extLst>
            </c:dLbl>
            <c:dLbl>
              <c:idx val="11"/>
              <c:tx>
                <c:rich>
                  <a:bodyPr/>
                  <a:lstStyle/>
                  <a:p>
                    <a:r>
                      <a:rPr lang="en-US" dirty="0"/>
                      <a:t>21%</a:t>
                    </a:r>
                  </a:p>
                </c:rich>
              </c:tx>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4097-C341-9276-7A7FCA3C24AC}"/>
                </c:ext>
              </c:extLst>
            </c:dLbl>
            <c:dLbl>
              <c:idx val="12"/>
              <c:tx>
                <c:rich>
                  <a:bodyPr/>
                  <a:lstStyle/>
                  <a:p>
                    <a:r>
                      <a:rPr lang="en-US" dirty="0"/>
                      <a:t>32%</a:t>
                    </a:r>
                  </a:p>
                </c:rich>
              </c:tx>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4097-C341-9276-7A7FCA3C24AC}"/>
                </c:ext>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ru-RU"/>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Лист1!$A$2:$A$14</c:f>
              <c:numCache>
                <c:formatCode>General</c:formatCode>
                <c:ptCount val="13"/>
                <c:pt idx="0">
                  <c:v>1</c:v>
                </c:pt>
                <c:pt idx="1">
                  <c:v>1.33</c:v>
                </c:pt>
                <c:pt idx="2">
                  <c:v>1.66</c:v>
                </c:pt>
                <c:pt idx="3">
                  <c:v>2</c:v>
                </c:pt>
                <c:pt idx="4">
                  <c:v>2.33</c:v>
                </c:pt>
                <c:pt idx="5">
                  <c:v>2.66</c:v>
                </c:pt>
                <c:pt idx="6">
                  <c:v>3</c:v>
                </c:pt>
                <c:pt idx="7">
                  <c:v>3.33</c:v>
                </c:pt>
                <c:pt idx="8">
                  <c:v>3.66</c:v>
                </c:pt>
                <c:pt idx="9">
                  <c:v>4</c:v>
                </c:pt>
                <c:pt idx="10">
                  <c:v>4.33</c:v>
                </c:pt>
                <c:pt idx="11">
                  <c:v>4.66</c:v>
                </c:pt>
                <c:pt idx="12">
                  <c:v>5</c:v>
                </c:pt>
              </c:numCache>
            </c:numRef>
          </c:cat>
          <c:val>
            <c:numRef>
              <c:f>Лист1!$B$2:$B$14</c:f>
              <c:numCache>
                <c:formatCode>General</c:formatCode>
                <c:ptCount val="13"/>
                <c:pt idx="0">
                  <c:v>1</c:v>
                </c:pt>
                <c:pt idx="1">
                  <c:v>0</c:v>
                </c:pt>
                <c:pt idx="2">
                  <c:v>5</c:v>
                </c:pt>
                <c:pt idx="3">
                  <c:v>7</c:v>
                </c:pt>
                <c:pt idx="4">
                  <c:v>6</c:v>
                </c:pt>
                <c:pt idx="5">
                  <c:v>11</c:v>
                </c:pt>
                <c:pt idx="6">
                  <c:v>31</c:v>
                </c:pt>
                <c:pt idx="7">
                  <c:v>86</c:v>
                </c:pt>
                <c:pt idx="8">
                  <c:v>174</c:v>
                </c:pt>
                <c:pt idx="9">
                  <c:v>373</c:v>
                </c:pt>
                <c:pt idx="10">
                  <c:v>479</c:v>
                </c:pt>
                <c:pt idx="11">
                  <c:v>523</c:v>
                </c:pt>
                <c:pt idx="12">
                  <c:v>798</c:v>
                </c:pt>
              </c:numCache>
            </c:numRef>
          </c:val>
          <c:extLst>
            <c:ext xmlns:c16="http://schemas.microsoft.com/office/drawing/2014/chart" uri="{C3380CC4-5D6E-409C-BE32-E72D297353CC}">
              <c16:uniqueId val="{00000000-1610-DB4A-A822-74D6F1221ACE}"/>
            </c:ext>
          </c:extLst>
        </c:ser>
        <c:dLbls>
          <c:showLegendKey val="0"/>
          <c:showVal val="0"/>
          <c:showCatName val="0"/>
          <c:showSerName val="0"/>
          <c:showPercent val="0"/>
          <c:showBubbleSize val="0"/>
        </c:dLbls>
        <c:gapWidth val="12"/>
        <c:overlap val="-27"/>
        <c:axId val="1064629919"/>
        <c:axId val="1064631551"/>
      </c:barChart>
      <c:catAx>
        <c:axId val="1064629919"/>
        <c:scaling>
          <c:orientation val="minMax"/>
        </c:scaling>
        <c:delete val="0"/>
        <c:axPos val="b"/>
        <c:title>
          <c:tx>
            <c:rich>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r>
                  <a:rPr lang="ru-RU" sz="1800" dirty="0"/>
                  <a:t>Индекс удовлетворённости волонтёрской</a:t>
                </a:r>
                <a:r>
                  <a:rPr lang="ru-RU" sz="1800" baseline="0" dirty="0"/>
                  <a:t> деятельностью</a:t>
                </a:r>
                <a:endParaRPr lang="ru-RU" sz="1800" dirty="0"/>
              </a:p>
            </c:rich>
          </c:tx>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ru-RU"/>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ru-RU"/>
          </a:p>
        </c:txPr>
        <c:crossAx val="1064631551"/>
        <c:crosses val="autoZero"/>
        <c:auto val="1"/>
        <c:lblAlgn val="ctr"/>
        <c:lblOffset val="100"/>
        <c:noMultiLvlLbl val="0"/>
      </c:catAx>
      <c:valAx>
        <c:axId val="1064631551"/>
        <c:scaling>
          <c:orientation val="minMax"/>
        </c:scaling>
        <c:delete val="1"/>
        <c:axPos val="l"/>
        <c:title>
          <c:tx>
            <c:rich>
              <a:bodyPr rot="-54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r>
                  <a:rPr lang="ru-RU" sz="1800" dirty="0"/>
                  <a:t>Количество</a:t>
                </a:r>
                <a:r>
                  <a:rPr lang="ru-RU" sz="1800" baseline="0" dirty="0"/>
                  <a:t> респондентов</a:t>
                </a:r>
                <a:r>
                  <a:rPr lang="en-US" sz="1800" baseline="0" dirty="0"/>
                  <a:t>, %</a:t>
                </a:r>
                <a:endParaRPr lang="ru-RU" sz="1800" dirty="0"/>
              </a:p>
            </c:rich>
          </c:tx>
          <c:overlay val="0"/>
          <c:spPr>
            <a:noFill/>
            <a:ln>
              <a:noFill/>
            </a:ln>
            <a:effectLst/>
          </c:spPr>
          <c:txPr>
            <a:bodyPr rot="-54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ru-RU"/>
            </a:p>
          </c:txPr>
        </c:title>
        <c:numFmt formatCode="General" sourceLinked="1"/>
        <c:majorTickMark val="none"/>
        <c:minorTickMark val="none"/>
        <c:tickLblPos val="nextTo"/>
        <c:crossAx val="1064629919"/>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ru-RU"/>
    </a:p>
  </c:txPr>
  <c:externalData r:id="rId3">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spc="0" baseline="0">
                <a:solidFill>
                  <a:srgbClr val="243A57"/>
                </a:solidFill>
                <a:latin typeface="+mn-lt"/>
                <a:ea typeface="+mn-ea"/>
                <a:cs typeface="+mn-cs"/>
              </a:defRPr>
            </a:pPr>
            <a:r>
              <a:rPr lang="ru-RU" sz="1862" b="1" i="0" u="none" strike="noStrike" baseline="0" dirty="0">
                <a:effectLst/>
              </a:rPr>
              <a:t>Если </a:t>
            </a:r>
            <a:r>
              <a:rPr lang="ru-RU" sz="1862" b="1" i="0" u="sng" strike="noStrike" baseline="0" dirty="0">
                <a:effectLst/>
              </a:rPr>
              <a:t>эта же</a:t>
            </a:r>
            <a:r>
              <a:rPr lang="ru-RU" sz="1862" b="1" i="0" u="none" strike="noStrike" baseline="0" dirty="0">
                <a:effectLst/>
              </a:rPr>
              <a:t> организация попросит Вас принять участие в качестве волонтёра в другом краткосрочном событии, мероприятии в будущем, что Вы ответите? (</a:t>
            </a:r>
            <a:r>
              <a:rPr lang="ru-RU" b="1" baseline="0" dirty="0">
                <a:solidFill>
                  <a:srgbClr val="243A57"/>
                </a:solidFill>
              </a:rPr>
              <a:t>%, один ответ)</a:t>
            </a:r>
            <a:endParaRPr lang="ru-RU" b="1" dirty="0">
              <a:solidFill>
                <a:srgbClr val="243A57"/>
              </a:solidFill>
            </a:endParaRPr>
          </a:p>
        </c:rich>
      </c:tx>
      <c:overlay val="0"/>
      <c:spPr>
        <a:noFill/>
        <a:ln>
          <a:noFill/>
        </a:ln>
        <a:effectLst/>
      </c:spPr>
      <c:txPr>
        <a:bodyPr rot="0" spcFirstLastPara="1" vertOverflow="ellipsis" vert="horz" wrap="square" anchor="ctr" anchorCtr="1"/>
        <a:lstStyle/>
        <a:p>
          <a:pPr>
            <a:defRPr sz="1862" b="1" i="0" u="none" strike="noStrike" kern="1200" spc="0" baseline="0">
              <a:solidFill>
                <a:srgbClr val="243A57"/>
              </a:solidFill>
              <a:latin typeface="+mn-lt"/>
              <a:ea typeface="+mn-ea"/>
              <a:cs typeface="+mn-cs"/>
            </a:defRPr>
          </a:pPr>
          <a:endParaRPr lang="ru-RU"/>
        </a:p>
      </c:txPr>
    </c:title>
    <c:autoTitleDeleted val="0"/>
    <c:plotArea>
      <c:layout/>
      <c:barChart>
        <c:barDir val="bar"/>
        <c:grouping val="clustered"/>
        <c:varyColors val="0"/>
        <c:ser>
          <c:idx val="0"/>
          <c:order val="0"/>
          <c:tx>
            <c:strRef>
              <c:f>Лист1!$B$1</c:f>
              <c:strCache>
                <c:ptCount val="1"/>
                <c:pt idx="0">
                  <c:v>Столбец2</c:v>
                </c:pt>
              </c:strCache>
            </c:strRef>
          </c:tx>
          <c:spPr>
            <a:solidFill>
              <a:srgbClr val="243A57"/>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ru-RU"/>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Лист1!$A$2:$A$7</c:f>
              <c:strCache>
                <c:ptCount val="6"/>
                <c:pt idx="0">
                  <c:v>Точно соглашусь</c:v>
                </c:pt>
                <c:pt idx="1">
                  <c:v>Скорее всего соглашусь</c:v>
                </c:pt>
                <c:pt idx="2">
                  <c:v>Может быть</c:v>
                </c:pt>
                <c:pt idx="3">
                  <c:v>Скорее всего, не соглашусь</c:v>
                </c:pt>
                <c:pt idx="4">
                  <c:v>Точно не соглашусь</c:v>
                </c:pt>
                <c:pt idx="5">
                  <c:v>Затрудняюсь ответить</c:v>
                </c:pt>
              </c:strCache>
            </c:strRef>
          </c:cat>
          <c:val>
            <c:numRef>
              <c:f>Лист1!$B$2:$B$7</c:f>
              <c:numCache>
                <c:formatCode>General</c:formatCode>
                <c:ptCount val="6"/>
                <c:pt idx="0">
                  <c:v>50</c:v>
                </c:pt>
                <c:pt idx="1">
                  <c:v>38</c:v>
                </c:pt>
                <c:pt idx="2">
                  <c:v>8</c:v>
                </c:pt>
                <c:pt idx="3">
                  <c:v>2</c:v>
                </c:pt>
                <c:pt idx="4">
                  <c:v>1</c:v>
                </c:pt>
                <c:pt idx="5">
                  <c:v>1</c:v>
                </c:pt>
              </c:numCache>
            </c:numRef>
          </c:val>
          <c:extLst>
            <c:ext xmlns:c16="http://schemas.microsoft.com/office/drawing/2014/chart" uri="{C3380CC4-5D6E-409C-BE32-E72D297353CC}">
              <c16:uniqueId val="{00000000-1786-164B-8312-1D0D8A158F71}"/>
            </c:ext>
          </c:extLst>
        </c:ser>
        <c:dLbls>
          <c:showLegendKey val="0"/>
          <c:showVal val="0"/>
          <c:showCatName val="0"/>
          <c:showSerName val="0"/>
          <c:showPercent val="0"/>
          <c:showBubbleSize val="0"/>
        </c:dLbls>
        <c:gapWidth val="182"/>
        <c:axId val="1584370143"/>
        <c:axId val="1584156335"/>
      </c:barChart>
      <c:catAx>
        <c:axId val="1584370143"/>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75000"/>
                    <a:lumOff val="25000"/>
                  </a:schemeClr>
                </a:solidFill>
                <a:latin typeface="+mn-lt"/>
                <a:ea typeface="+mn-ea"/>
                <a:cs typeface="+mn-cs"/>
              </a:defRPr>
            </a:pPr>
            <a:endParaRPr lang="ru-RU"/>
          </a:p>
        </c:txPr>
        <c:crossAx val="1584156335"/>
        <c:crosses val="autoZero"/>
        <c:auto val="1"/>
        <c:lblAlgn val="ctr"/>
        <c:lblOffset val="100"/>
        <c:noMultiLvlLbl val="0"/>
      </c:catAx>
      <c:valAx>
        <c:axId val="1584156335"/>
        <c:scaling>
          <c:orientation val="minMax"/>
        </c:scaling>
        <c:delete val="1"/>
        <c:axPos val="t"/>
        <c:numFmt formatCode="General" sourceLinked="1"/>
        <c:majorTickMark val="none"/>
        <c:minorTickMark val="none"/>
        <c:tickLblPos val="nextTo"/>
        <c:crossAx val="1584370143"/>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ru-RU"/>
    </a:p>
  </c:txPr>
  <c:externalData r:id="rId3">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spc="0" baseline="0">
                <a:solidFill>
                  <a:srgbClr val="243A57"/>
                </a:solidFill>
                <a:latin typeface="+mn-lt"/>
                <a:ea typeface="+mn-ea"/>
                <a:cs typeface="+mn-cs"/>
              </a:defRPr>
            </a:pPr>
            <a:r>
              <a:rPr lang="ru-RU" sz="1862" b="1" i="0" u="none" strike="noStrike" baseline="0" dirty="0">
                <a:effectLst/>
              </a:rPr>
              <a:t>А если </a:t>
            </a:r>
            <a:r>
              <a:rPr lang="ru-RU" sz="1862" b="1" i="0" u="sng" strike="noStrike" baseline="0" dirty="0">
                <a:effectLst/>
              </a:rPr>
              <a:t>другая</a:t>
            </a:r>
            <a:r>
              <a:rPr lang="ru-RU" sz="1862" b="1" i="0" u="none" strike="noStrike" baseline="0" dirty="0">
                <a:effectLst/>
              </a:rPr>
              <a:t> организация попросит Вас принять участие в качестве волонтёра в другом краткосрочном событии, мероприятии в будущем, что Вы ответите? (</a:t>
            </a:r>
            <a:r>
              <a:rPr lang="ru-RU" b="1" baseline="0" dirty="0">
                <a:solidFill>
                  <a:srgbClr val="243A57"/>
                </a:solidFill>
              </a:rPr>
              <a:t>%, один ответ)</a:t>
            </a:r>
            <a:endParaRPr lang="ru-RU" b="1" dirty="0">
              <a:solidFill>
                <a:srgbClr val="243A57"/>
              </a:solidFill>
            </a:endParaRPr>
          </a:p>
        </c:rich>
      </c:tx>
      <c:overlay val="0"/>
      <c:spPr>
        <a:noFill/>
        <a:ln>
          <a:noFill/>
        </a:ln>
        <a:effectLst/>
      </c:spPr>
      <c:txPr>
        <a:bodyPr rot="0" spcFirstLastPara="1" vertOverflow="ellipsis" vert="horz" wrap="square" anchor="ctr" anchorCtr="1"/>
        <a:lstStyle/>
        <a:p>
          <a:pPr>
            <a:defRPr sz="1862" b="1" i="0" u="none" strike="noStrike" kern="1200" spc="0" baseline="0">
              <a:solidFill>
                <a:srgbClr val="243A57"/>
              </a:solidFill>
              <a:latin typeface="+mn-lt"/>
              <a:ea typeface="+mn-ea"/>
              <a:cs typeface="+mn-cs"/>
            </a:defRPr>
          </a:pPr>
          <a:endParaRPr lang="ru-RU"/>
        </a:p>
      </c:txPr>
    </c:title>
    <c:autoTitleDeleted val="0"/>
    <c:plotArea>
      <c:layout/>
      <c:barChart>
        <c:barDir val="bar"/>
        <c:grouping val="clustered"/>
        <c:varyColors val="0"/>
        <c:ser>
          <c:idx val="0"/>
          <c:order val="0"/>
          <c:tx>
            <c:strRef>
              <c:f>Лист1!$B$1</c:f>
              <c:strCache>
                <c:ptCount val="1"/>
                <c:pt idx="0">
                  <c:v>Столбец2</c:v>
                </c:pt>
              </c:strCache>
            </c:strRef>
          </c:tx>
          <c:spPr>
            <a:solidFill>
              <a:srgbClr val="243A57"/>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ru-RU"/>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Лист1!$A$2:$A$7</c:f>
              <c:strCache>
                <c:ptCount val="6"/>
                <c:pt idx="0">
                  <c:v>Точно соглашусь</c:v>
                </c:pt>
                <c:pt idx="1">
                  <c:v>Скорее всего соглашусь</c:v>
                </c:pt>
                <c:pt idx="2">
                  <c:v>Может быть</c:v>
                </c:pt>
                <c:pt idx="3">
                  <c:v>Скорее всего, не соглашусь</c:v>
                </c:pt>
                <c:pt idx="4">
                  <c:v>Точно не соглашусь</c:v>
                </c:pt>
                <c:pt idx="5">
                  <c:v>Затрудняюсь ответить</c:v>
                </c:pt>
              </c:strCache>
            </c:strRef>
          </c:cat>
          <c:val>
            <c:numRef>
              <c:f>Лист1!$B$2:$B$7</c:f>
              <c:numCache>
                <c:formatCode>General</c:formatCode>
                <c:ptCount val="6"/>
                <c:pt idx="0">
                  <c:v>22</c:v>
                </c:pt>
                <c:pt idx="1">
                  <c:v>47</c:v>
                </c:pt>
                <c:pt idx="2">
                  <c:v>27</c:v>
                </c:pt>
                <c:pt idx="3">
                  <c:v>1</c:v>
                </c:pt>
                <c:pt idx="4">
                  <c:v>1</c:v>
                </c:pt>
                <c:pt idx="5">
                  <c:v>2</c:v>
                </c:pt>
              </c:numCache>
            </c:numRef>
          </c:val>
          <c:extLst>
            <c:ext xmlns:c16="http://schemas.microsoft.com/office/drawing/2014/chart" uri="{C3380CC4-5D6E-409C-BE32-E72D297353CC}">
              <c16:uniqueId val="{00000000-8823-264C-A313-99966BD54330}"/>
            </c:ext>
          </c:extLst>
        </c:ser>
        <c:dLbls>
          <c:showLegendKey val="0"/>
          <c:showVal val="0"/>
          <c:showCatName val="0"/>
          <c:showSerName val="0"/>
          <c:showPercent val="0"/>
          <c:showBubbleSize val="0"/>
        </c:dLbls>
        <c:gapWidth val="182"/>
        <c:axId val="1584370143"/>
        <c:axId val="1584156335"/>
      </c:barChart>
      <c:catAx>
        <c:axId val="1584370143"/>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75000"/>
                    <a:lumOff val="25000"/>
                  </a:schemeClr>
                </a:solidFill>
                <a:latin typeface="+mn-lt"/>
                <a:ea typeface="+mn-ea"/>
                <a:cs typeface="+mn-cs"/>
              </a:defRPr>
            </a:pPr>
            <a:endParaRPr lang="ru-RU"/>
          </a:p>
        </c:txPr>
        <c:crossAx val="1584156335"/>
        <c:crosses val="autoZero"/>
        <c:auto val="1"/>
        <c:lblAlgn val="ctr"/>
        <c:lblOffset val="100"/>
        <c:noMultiLvlLbl val="0"/>
      </c:catAx>
      <c:valAx>
        <c:axId val="1584156335"/>
        <c:scaling>
          <c:orientation val="minMax"/>
        </c:scaling>
        <c:delete val="1"/>
        <c:axPos val="t"/>
        <c:numFmt formatCode="General" sourceLinked="1"/>
        <c:majorTickMark val="none"/>
        <c:minorTickMark val="none"/>
        <c:tickLblPos val="nextTo"/>
        <c:crossAx val="1584370143"/>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ru-RU"/>
    </a:p>
  </c:txPr>
  <c:externalData r:id="rId3">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spc="0" baseline="0">
                <a:solidFill>
                  <a:srgbClr val="243A57"/>
                </a:solidFill>
                <a:latin typeface="+mn-lt"/>
                <a:ea typeface="+mn-ea"/>
                <a:cs typeface="+mn-cs"/>
              </a:defRPr>
            </a:pPr>
            <a:r>
              <a:rPr lang="ru-RU" b="1" dirty="0">
                <a:solidFill>
                  <a:srgbClr val="243A57"/>
                </a:solidFill>
              </a:rPr>
              <a:t>Какой вариант Вам подходит больше всего: быть волонтером на краткосрочном (1-2 дня) мероприятии или заниматься волонтерской деятельностью регулярно, то есть несколько раз в год участвовать в каком-то постоянном проекте?</a:t>
            </a:r>
            <a:r>
              <a:rPr lang="ru-RU" b="1" baseline="0" dirty="0">
                <a:solidFill>
                  <a:srgbClr val="243A57"/>
                </a:solidFill>
              </a:rPr>
              <a:t> (</a:t>
            </a:r>
            <a:r>
              <a:rPr lang="ru-RU" b="1" dirty="0">
                <a:solidFill>
                  <a:srgbClr val="243A57"/>
                </a:solidFill>
              </a:rPr>
              <a:t>%,</a:t>
            </a:r>
            <a:r>
              <a:rPr lang="ru-RU" b="1" baseline="0" dirty="0">
                <a:solidFill>
                  <a:srgbClr val="243A57"/>
                </a:solidFill>
              </a:rPr>
              <a:t> один ответ)</a:t>
            </a:r>
            <a:endParaRPr lang="ru-RU" b="1" dirty="0">
              <a:solidFill>
                <a:srgbClr val="243A57"/>
              </a:solidFill>
            </a:endParaRPr>
          </a:p>
        </c:rich>
      </c:tx>
      <c:overlay val="0"/>
      <c:spPr>
        <a:noFill/>
        <a:ln>
          <a:noFill/>
        </a:ln>
        <a:effectLst/>
      </c:spPr>
      <c:txPr>
        <a:bodyPr rot="0" spcFirstLastPara="1" vertOverflow="ellipsis" vert="horz" wrap="square" anchor="ctr" anchorCtr="1"/>
        <a:lstStyle/>
        <a:p>
          <a:pPr>
            <a:defRPr sz="1862" b="1" i="0" u="none" strike="noStrike" kern="1200" spc="0" baseline="0">
              <a:solidFill>
                <a:srgbClr val="243A57"/>
              </a:solidFill>
              <a:latin typeface="+mn-lt"/>
              <a:ea typeface="+mn-ea"/>
              <a:cs typeface="+mn-cs"/>
            </a:defRPr>
          </a:pPr>
          <a:endParaRPr lang="ru-RU"/>
        </a:p>
      </c:txPr>
    </c:title>
    <c:autoTitleDeleted val="0"/>
    <c:plotArea>
      <c:layout/>
      <c:pieChart>
        <c:varyColors val="1"/>
        <c:ser>
          <c:idx val="0"/>
          <c:order val="0"/>
          <c:tx>
            <c:strRef>
              <c:f>Лист1!$B$1</c:f>
              <c:strCache>
                <c:ptCount val="1"/>
                <c:pt idx="0">
                  <c:v>Столбец2</c:v>
                </c:pt>
              </c:strCache>
            </c:strRef>
          </c:tx>
          <c:dPt>
            <c:idx val="0"/>
            <c:bubble3D val="0"/>
            <c:spPr>
              <a:solidFill>
                <a:schemeClr val="accent1">
                  <a:lumMod val="50000"/>
                </a:schemeClr>
              </a:solidFill>
              <a:ln w="19050">
                <a:solidFill>
                  <a:schemeClr val="lt1"/>
                </a:solidFill>
              </a:ln>
              <a:effectLst/>
            </c:spPr>
            <c:extLst>
              <c:ext xmlns:c16="http://schemas.microsoft.com/office/drawing/2014/chart" uri="{C3380CC4-5D6E-409C-BE32-E72D297353CC}">
                <c16:uniqueId val="{00000005-077D-3C4F-8965-4BBABD0AF578}"/>
              </c:ext>
            </c:extLst>
          </c:dPt>
          <c:dPt>
            <c:idx val="1"/>
            <c:bubble3D val="0"/>
            <c:spPr>
              <a:solidFill>
                <a:schemeClr val="accent1"/>
              </a:solidFill>
              <a:ln w="19050">
                <a:solidFill>
                  <a:schemeClr val="lt1"/>
                </a:solidFill>
              </a:ln>
              <a:effectLst/>
            </c:spPr>
            <c:extLst>
              <c:ext xmlns:c16="http://schemas.microsoft.com/office/drawing/2014/chart" uri="{C3380CC4-5D6E-409C-BE32-E72D297353CC}">
                <c16:uniqueId val="{00000004-077D-3C4F-8965-4BBABD0AF578}"/>
              </c:ext>
            </c:extLst>
          </c:dPt>
          <c:dPt>
            <c:idx val="2"/>
            <c:bubble3D val="0"/>
            <c:spPr>
              <a:solidFill>
                <a:schemeClr val="accent1">
                  <a:lumMod val="60000"/>
                  <a:lumOff val="40000"/>
                </a:schemeClr>
              </a:solidFill>
              <a:ln w="19050">
                <a:solidFill>
                  <a:schemeClr val="lt1"/>
                </a:solidFill>
              </a:ln>
              <a:effectLst/>
            </c:spPr>
            <c:extLst>
              <c:ext xmlns:c16="http://schemas.microsoft.com/office/drawing/2014/chart" uri="{C3380CC4-5D6E-409C-BE32-E72D297353CC}">
                <c16:uniqueId val="{00000003-077D-3C4F-8965-4BBABD0AF578}"/>
              </c:ext>
            </c:extLst>
          </c:dPt>
          <c:dPt>
            <c:idx val="3"/>
            <c:bubble3D val="0"/>
            <c:spPr>
              <a:solidFill>
                <a:schemeClr val="accent1">
                  <a:lumMod val="20000"/>
                  <a:lumOff val="80000"/>
                </a:schemeClr>
              </a:solidFill>
              <a:ln w="19050">
                <a:solidFill>
                  <a:schemeClr val="lt1"/>
                </a:solidFill>
              </a:ln>
              <a:effectLst/>
            </c:spPr>
            <c:extLst>
              <c:ext xmlns:c16="http://schemas.microsoft.com/office/drawing/2014/chart" uri="{C3380CC4-5D6E-409C-BE32-E72D297353CC}">
                <c16:uniqueId val="{00000002-077D-3C4F-8965-4BBABD0AF578}"/>
              </c:ext>
            </c:extLst>
          </c:dPt>
          <c:dLbls>
            <c:dLbl>
              <c:idx val="0"/>
              <c:layout>
                <c:manualLayout>
                  <c:x val="-6.6724404588147613E-3"/>
                  <c:y val="2.7479082706956229E-3"/>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5-077D-3C4F-8965-4BBABD0AF578}"/>
                </c:ext>
              </c:extLst>
            </c:dLbl>
            <c:dLbl>
              <c:idx val="1"/>
              <c:layout>
                <c:manualLayout>
                  <c:x val="-1.2015693579959132E-2"/>
                  <c:y val="-9.3572406336395395E-3"/>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4-077D-3C4F-8965-4BBABD0AF578}"/>
                </c:ext>
              </c:extLst>
            </c:dLbl>
            <c:dLbl>
              <c:idx val="2"/>
              <c:layout>
                <c:manualLayout>
                  <c:x val="7.5664079867670863E-3"/>
                  <c:y val="-2.6879865277742061E-2"/>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3-077D-3C4F-8965-4BBABD0AF578}"/>
                </c:ext>
              </c:extLst>
            </c:dLbl>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ru-RU"/>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Лист1!$A$2:$A$5</c:f>
              <c:strCache>
                <c:ptCount val="4"/>
                <c:pt idx="0">
                  <c:v>Предпочитаю участие в разовых, краткосрочных (1-2 дня) мероприятиях</c:v>
                </c:pt>
                <c:pt idx="1">
                  <c:v>Предпочитаю заниматься волонтёрской работой регулярно </c:v>
                </c:pt>
                <c:pt idx="2">
                  <c:v>Мне подходят оба варианта</c:v>
                </c:pt>
                <c:pt idx="3">
                  <c:v>Не нравится ни один из этих вариантов</c:v>
                </c:pt>
              </c:strCache>
            </c:strRef>
          </c:cat>
          <c:val>
            <c:numRef>
              <c:f>Лист1!$B$2:$B$5</c:f>
              <c:numCache>
                <c:formatCode>General</c:formatCode>
                <c:ptCount val="4"/>
                <c:pt idx="0">
                  <c:v>33</c:v>
                </c:pt>
                <c:pt idx="1">
                  <c:v>17</c:v>
                </c:pt>
                <c:pt idx="2">
                  <c:v>48</c:v>
                </c:pt>
                <c:pt idx="3">
                  <c:v>2</c:v>
                </c:pt>
              </c:numCache>
            </c:numRef>
          </c:val>
          <c:extLst>
            <c:ext xmlns:c16="http://schemas.microsoft.com/office/drawing/2014/chart" uri="{C3380CC4-5D6E-409C-BE32-E72D297353CC}">
              <c16:uniqueId val="{00000000-1786-164B-8312-1D0D8A158F71}"/>
            </c:ext>
          </c:extLst>
        </c:ser>
        <c:dLbls>
          <c:showLegendKey val="0"/>
          <c:showVal val="0"/>
          <c:showCatName val="0"/>
          <c:showSerName val="0"/>
          <c:showPercent val="1"/>
          <c:showBubbleSize val="0"/>
          <c:showLeaderLines val="1"/>
        </c:dLbls>
        <c:firstSliceAng val="0"/>
      </c:pieChart>
      <c:spPr>
        <a:noFill/>
        <a:ln>
          <a:noFill/>
        </a:ln>
        <a:effectLst/>
      </c:spPr>
    </c:plotArea>
    <c:legend>
      <c:legendPos val="r"/>
      <c:layout>
        <c:manualLayout>
          <c:xMode val="edge"/>
          <c:yMode val="edge"/>
          <c:x val="0.55204666300325667"/>
          <c:y val="0.26431129963403083"/>
          <c:w val="0.44086706573595347"/>
          <c:h val="0.65638827375744613"/>
        </c:manualLayout>
      </c:layout>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ru-RU"/>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ru-RU"/>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spc="0" baseline="0">
                <a:solidFill>
                  <a:srgbClr val="243A57"/>
                </a:solidFill>
                <a:latin typeface="+mn-lt"/>
                <a:ea typeface="+mn-ea"/>
                <a:cs typeface="+mn-cs"/>
              </a:defRPr>
            </a:pPr>
            <a:r>
              <a:rPr lang="ru-RU" b="1" dirty="0">
                <a:solidFill>
                  <a:srgbClr val="243A57"/>
                </a:solidFill>
              </a:rPr>
              <a:t>Тип</a:t>
            </a:r>
            <a:r>
              <a:rPr lang="ru-RU" b="1" baseline="0" dirty="0">
                <a:solidFill>
                  <a:srgbClr val="243A57"/>
                </a:solidFill>
              </a:rPr>
              <a:t> населенного пункта (%, один ответ)</a:t>
            </a:r>
            <a:endParaRPr lang="ru-RU" b="1" dirty="0">
              <a:solidFill>
                <a:srgbClr val="243A57"/>
              </a:solidFill>
            </a:endParaRPr>
          </a:p>
        </c:rich>
      </c:tx>
      <c:overlay val="0"/>
      <c:spPr>
        <a:noFill/>
        <a:ln>
          <a:noFill/>
        </a:ln>
        <a:effectLst/>
      </c:spPr>
      <c:txPr>
        <a:bodyPr rot="0" spcFirstLastPara="1" vertOverflow="ellipsis" vert="horz" wrap="square" anchor="ctr" anchorCtr="1"/>
        <a:lstStyle/>
        <a:p>
          <a:pPr>
            <a:defRPr sz="1862" b="1" i="0" u="none" strike="noStrike" kern="1200" spc="0" baseline="0">
              <a:solidFill>
                <a:srgbClr val="243A57"/>
              </a:solidFill>
              <a:latin typeface="+mn-lt"/>
              <a:ea typeface="+mn-ea"/>
              <a:cs typeface="+mn-cs"/>
            </a:defRPr>
          </a:pPr>
          <a:endParaRPr lang="ru-RU"/>
        </a:p>
      </c:txPr>
    </c:title>
    <c:autoTitleDeleted val="0"/>
    <c:plotArea>
      <c:layout/>
      <c:barChart>
        <c:barDir val="bar"/>
        <c:grouping val="clustered"/>
        <c:varyColors val="0"/>
        <c:ser>
          <c:idx val="0"/>
          <c:order val="0"/>
          <c:tx>
            <c:strRef>
              <c:f>Лист1!$B$1</c:f>
              <c:strCache>
                <c:ptCount val="1"/>
                <c:pt idx="0">
                  <c:v>Тип населенного пункта</c:v>
                </c:pt>
              </c:strCache>
            </c:strRef>
          </c:tx>
          <c:spPr>
            <a:solidFill>
              <a:srgbClr val="243A57"/>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ru-RU"/>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Лист1!$A$2:$A$9</c:f>
              <c:strCache>
                <c:ptCount val="8"/>
                <c:pt idx="0">
                  <c:v>Город с населением 1 млн. и более</c:v>
                </c:pt>
                <c:pt idx="1">
                  <c:v>Город с населением от 500 тыс. до 1 млн.</c:v>
                </c:pt>
                <c:pt idx="2">
                  <c:v>Город с населением от 250 до 500 тыс.</c:v>
                </c:pt>
                <c:pt idx="3">
                  <c:v>Город с населением от 100 до 250 тыс.</c:v>
                </c:pt>
                <c:pt idx="4">
                  <c:v>Город с населением от 50 до 100 тыс.</c:v>
                </c:pt>
                <c:pt idx="5">
                  <c:v>Город с населением менее 50 тыс.</c:v>
                </c:pt>
                <c:pt idx="6">
                  <c:v>Посёлок городского типа</c:v>
                </c:pt>
                <c:pt idx="7">
                  <c:v>Село</c:v>
                </c:pt>
              </c:strCache>
            </c:strRef>
          </c:cat>
          <c:val>
            <c:numRef>
              <c:f>Лист1!$B$2:$B$9</c:f>
              <c:numCache>
                <c:formatCode>General</c:formatCode>
                <c:ptCount val="8"/>
                <c:pt idx="0">
                  <c:v>41</c:v>
                </c:pt>
                <c:pt idx="1">
                  <c:v>17</c:v>
                </c:pt>
                <c:pt idx="2">
                  <c:v>14</c:v>
                </c:pt>
                <c:pt idx="3">
                  <c:v>7</c:v>
                </c:pt>
                <c:pt idx="4">
                  <c:v>6</c:v>
                </c:pt>
                <c:pt idx="5">
                  <c:v>6</c:v>
                </c:pt>
                <c:pt idx="6">
                  <c:v>5</c:v>
                </c:pt>
                <c:pt idx="7">
                  <c:v>4</c:v>
                </c:pt>
              </c:numCache>
            </c:numRef>
          </c:val>
          <c:extLst>
            <c:ext xmlns:c16="http://schemas.microsoft.com/office/drawing/2014/chart" uri="{C3380CC4-5D6E-409C-BE32-E72D297353CC}">
              <c16:uniqueId val="{00000000-1655-A14F-A776-1B0878769BC3}"/>
            </c:ext>
          </c:extLst>
        </c:ser>
        <c:dLbls>
          <c:showLegendKey val="0"/>
          <c:showVal val="0"/>
          <c:showCatName val="0"/>
          <c:showSerName val="0"/>
          <c:showPercent val="0"/>
          <c:showBubbleSize val="0"/>
        </c:dLbls>
        <c:gapWidth val="182"/>
        <c:axId val="1584370143"/>
        <c:axId val="1584156335"/>
      </c:barChart>
      <c:catAx>
        <c:axId val="1584370143"/>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ru-RU"/>
          </a:p>
        </c:txPr>
        <c:crossAx val="1584156335"/>
        <c:crosses val="autoZero"/>
        <c:auto val="1"/>
        <c:lblAlgn val="ctr"/>
        <c:lblOffset val="100"/>
        <c:noMultiLvlLbl val="0"/>
      </c:catAx>
      <c:valAx>
        <c:axId val="1584156335"/>
        <c:scaling>
          <c:orientation val="minMax"/>
        </c:scaling>
        <c:delete val="1"/>
        <c:axPos val="t"/>
        <c:numFmt formatCode="General" sourceLinked="1"/>
        <c:majorTickMark val="none"/>
        <c:minorTickMark val="none"/>
        <c:tickLblPos val="nextTo"/>
        <c:crossAx val="1584370143"/>
        <c:crosses val="autoZero"/>
        <c:crossBetween val="between"/>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ru-RU"/>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spc="0" baseline="0">
                <a:solidFill>
                  <a:srgbClr val="243A57"/>
                </a:solidFill>
                <a:latin typeface="+mn-lt"/>
                <a:ea typeface="+mn-ea"/>
                <a:cs typeface="+mn-cs"/>
              </a:defRPr>
            </a:pPr>
            <a:r>
              <a:rPr lang="ru-RU" b="1" dirty="0">
                <a:solidFill>
                  <a:srgbClr val="243A57"/>
                </a:solidFill>
              </a:rPr>
              <a:t>Уровень</a:t>
            </a:r>
            <a:r>
              <a:rPr lang="ru-RU" b="1" baseline="0" dirty="0">
                <a:solidFill>
                  <a:srgbClr val="243A57"/>
                </a:solidFill>
              </a:rPr>
              <a:t> о</a:t>
            </a:r>
            <a:r>
              <a:rPr lang="ru-RU" b="1" dirty="0">
                <a:solidFill>
                  <a:srgbClr val="243A57"/>
                </a:solidFill>
              </a:rPr>
              <a:t>бразования (%, один ответ)</a:t>
            </a:r>
          </a:p>
        </c:rich>
      </c:tx>
      <c:overlay val="0"/>
      <c:spPr>
        <a:noFill/>
        <a:ln>
          <a:noFill/>
        </a:ln>
        <a:effectLst/>
      </c:spPr>
      <c:txPr>
        <a:bodyPr rot="0" spcFirstLastPara="1" vertOverflow="ellipsis" vert="horz" wrap="square" anchor="ctr" anchorCtr="1"/>
        <a:lstStyle/>
        <a:p>
          <a:pPr>
            <a:defRPr sz="1862" b="1" i="0" u="none" strike="noStrike" kern="1200" spc="0" baseline="0">
              <a:solidFill>
                <a:srgbClr val="243A57"/>
              </a:solidFill>
              <a:latin typeface="+mn-lt"/>
              <a:ea typeface="+mn-ea"/>
              <a:cs typeface="+mn-cs"/>
            </a:defRPr>
          </a:pPr>
          <a:endParaRPr lang="ru-RU"/>
        </a:p>
      </c:txPr>
    </c:title>
    <c:autoTitleDeleted val="0"/>
    <c:plotArea>
      <c:layout>
        <c:manualLayout>
          <c:layoutTarget val="inner"/>
          <c:xMode val="edge"/>
          <c:yMode val="edge"/>
          <c:x val="6.1536928262264201E-2"/>
          <c:y val="0.25120487378988943"/>
          <c:w val="0.31857338949708436"/>
          <c:h val="0.70171330036548385"/>
        </c:manualLayout>
      </c:layout>
      <c:pieChart>
        <c:varyColors val="1"/>
        <c:ser>
          <c:idx val="0"/>
          <c:order val="0"/>
          <c:tx>
            <c:strRef>
              <c:f>Лист1!$B$1</c:f>
              <c:strCache>
                <c:ptCount val="1"/>
                <c:pt idx="0">
                  <c:v>Образование</c:v>
                </c:pt>
              </c:strCache>
            </c:strRef>
          </c:tx>
          <c:dPt>
            <c:idx val="0"/>
            <c:bubble3D val="0"/>
            <c:spPr>
              <a:solidFill>
                <a:schemeClr val="accent1">
                  <a:lumMod val="50000"/>
                </a:schemeClr>
              </a:solidFill>
              <a:ln w="19050">
                <a:solidFill>
                  <a:schemeClr val="lt1"/>
                </a:solidFill>
              </a:ln>
              <a:effectLst/>
            </c:spPr>
            <c:extLst>
              <c:ext xmlns:c16="http://schemas.microsoft.com/office/drawing/2014/chart" uri="{C3380CC4-5D6E-409C-BE32-E72D297353CC}">
                <c16:uniqueId val="{00000002-83CE-184B-B3B6-5415B0272F20}"/>
              </c:ext>
            </c:extLst>
          </c:dPt>
          <c:dPt>
            <c:idx val="1"/>
            <c:bubble3D val="0"/>
            <c:spPr>
              <a:solidFill>
                <a:schemeClr val="accent1">
                  <a:lumMod val="75000"/>
                </a:schemeClr>
              </a:solidFill>
              <a:ln w="19050">
                <a:solidFill>
                  <a:schemeClr val="lt1"/>
                </a:solidFill>
              </a:ln>
              <a:effectLst/>
            </c:spPr>
            <c:extLst>
              <c:ext xmlns:c16="http://schemas.microsoft.com/office/drawing/2014/chart" uri="{C3380CC4-5D6E-409C-BE32-E72D297353CC}">
                <c16:uniqueId val="{00000001-83CE-184B-B3B6-5415B0272F20}"/>
              </c:ext>
            </c:extLst>
          </c:dPt>
          <c:dPt>
            <c:idx val="2"/>
            <c:bubble3D val="0"/>
            <c:spPr>
              <a:solidFill>
                <a:schemeClr val="accent1">
                  <a:lumMod val="75000"/>
                </a:schemeClr>
              </a:solidFill>
              <a:ln w="19050">
                <a:solidFill>
                  <a:schemeClr val="lt1"/>
                </a:solidFill>
              </a:ln>
              <a:effectLst/>
            </c:spPr>
            <c:extLst>
              <c:ext xmlns:c16="http://schemas.microsoft.com/office/drawing/2014/chart" uri="{C3380CC4-5D6E-409C-BE32-E72D297353CC}">
                <c16:uniqueId val="{00000006-83CE-184B-B3B6-5415B0272F20}"/>
              </c:ext>
            </c:extLst>
          </c:dPt>
          <c:dPt>
            <c:idx val="3"/>
            <c:bubble3D val="0"/>
            <c:spPr>
              <a:solidFill>
                <a:schemeClr val="accent1"/>
              </a:solidFill>
              <a:ln w="19050">
                <a:solidFill>
                  <a:schemeClr val="lt1"/>
                </a:solidFill>
              </a:ln>
              <a:effectLst/>
            </c:spPr>
            <c:extLst>
              <c:ext xmlns:c16="http://schemas.microsoft.com/office/drawing/2014/chart" uri="{C3380CC4-5D6E-409C-BE32-E72D297353CC}">
                <c16:uniqueId val="{00000004-83CE-184B-B3B6-5415B0272F20}"/>
              </c:ext>
            </c:extLst>
          </c:dPt>
          <c:dPt>
            <c:idx val="4"/>
            <c:bubble3D val="0"/>
            <c:spPr>
              <a:solidFill>
                <a:schemeClr val="accent1">
                  <a:lumMod val="60000"/>
                  <a:lumOff val="40000"/>
                </a:schemeClr>
              </a:solidFill>
              <a:ln w="19050">
                <a:solidFill>
                  <a:schemeClr val="lt1"/>
                </a:solidFill>
              </a:ln>
              <a:effectLst/>
            </c:spPr>
            <c:extLst>
              <c:ext xmlns:c16="http://schemas.microsoft.com/office/drawing/2014/chart" uri="{C3380CC4-5D6E-409C-BE32-E72D297353CC}">
                <c16:uniqueId val="{00000000-83CE-184B-B3B6-5415B0272F20}"/>
              </c:ext>
            </c:extLst>
          </c:dPt>
          <c:dPt>
            <c:idx val="5"/>
            <c:bubble3D val="0"/>
            <c:spPr>
              <a:solidFill>
                <a:schemeClr val="accent1">
                  <a:lumMod val="40000"/>
                  <a:lumOff val="60000"/>
                </a:schemeClr>
              </a:solidFill>
              <a:ln w="19050">
                <a:solidFill>
                  <a:schemeClr val="lt1"/>
                </a:solidFill>
              </a:ln>
              <a:effectLst/>
            </c:spPr>
            <c:extLst>
              <c:ext xmlns:c16="http://schemas.microsoft.com/office/drawing/2014/chart" uri="{C3380CC4-5D6E-409C-BE32-E72D297353CC}">
                <c16:uniqueId val="{00000005-83CE-184B-B3B6-5415B0272F20}"/>
              </c:ext>
            </c:extLst>
          </c:dPt>
          <c:dPt>
            <c:idx val="6"/>
            <c:bubble3D val="0"/>
            <c:spPr>
              <a:solidFill>
                <a:schemeClr val="accent1">
                  <a:lumMod val="20000"/>
                  <a:lumOff val="80000"/>
                </a:schemeClr>
              </a:solidFill>
              <a:ln w="19050">
                <a:solidFill>
                  <a:schemeClr val="lt1"/>
                </a:solidFill>
              </a:ln>
              <a:effectLst/>
            </c:spPr>
            <c:extLst>
              <c:ext xmlns:c16="http://schemas.microsoft.com/office/drawing/2014/chart" uri="{C3380CC4-5D6E-409C-BE32-E72D297353CC}">
                <c16:uniqueId val="{00000003-83CE-184B-B3B6-5415B0272F20}"/>
              </c:ext>
            </c:extLst>
          </c:dPt>
          <c:dLbls>
            <c:dLbl>
              <c:idx val="1"/>
              <c:layout>
                <c:manualLayout>
                  <c:x val="-8.353429175872968E-3"/>
                  <c:y val="7.6980375136365235E-3"/>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1-83CE-184B-B3B6-5415B0272F20}"/>
                </c:ext>
              </c:extLst>
            </c:dLbl>
            <c:dLbl>
              <c:idx val="2"/>
              <c:layout>
                <c:manualLayout>
                  <c:x val="-8.4818117964038028E-3"/>
                  <c:y val="-1.2299264507501554E-2"/>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6-83CE-184B-B3B6-5415B0272F20}"/>
                </c:ext>
              </c:extLst>
            </c:dLbl>
            <c:dLbl>
              <c:idx val="3"/>
              <c:layout>
                <c:manualLayout>
                  <c:x val="-6.6365255973072747E-3"/>
                  <c:y val="4.4365832527570497E-3"/>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4-83CE-184B-B3B6-5415B0272F20}"/>
                </c:ext>
              </c:extLst>
            </c:dLbl>
            <c:dLbl>
              <c:idx val="4"/>
              <c:layout>
                <c:manualLayout>
                  <c:x val="-7.2847151836318439E-3"/>
                  <c:y val="-9.8451092011133771E-3"/>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0-83CE-184B-B3B6-5415B0272F20}"/>
                </c:ext>
              </c:extLst>
            </c:dLbl>
            <c:dLbl>
              <c:idx val="5"/>
              <c:layout>
                <c:manualLayout>
                  <c:x val="1.7027910001310452E-2"/>
                  <c:y val="-2.1869967473434962E-2"/>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5-83CE-184B-B3B6-5415B0272F20}"/>
                </c:ext>
              </c:extLst>
            </c:dLbl>
            <c:dLbl>
              <c:idx val="6"/>
              <c:layout>
                <c:manualLayout>
                  <c:x val="1.5746366153700436E-2"/>
                  <c:y val="1.670317037652725E-2"/>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3-83CE-184B-B3B6-5415B0272F20}"/>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ru-RU"/>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Лист1!$A$2:$A$8</c:f>
              <c:strCache>
                <c:ptCount val="7"/>
                <c:pt idx="0">
                  <c:v>Неполное среднее или ниже</c:v>
                </c:pt>
                <c:pt idx="1">
                  <c:v>Среднее общее</c:v>
                </c:pt>
                <c:pt idx="2">
                  <c:v>Начальное профессиональное</c:v>
                </c:pt>
                <c:pt idx="3">
                  <c:v>Среднее специальное</c:v>
                </c:pt>
                <c:pt idx="4">
                  <c:v>Незаконченное высшее</c:v>
                </c:pt>
                <c:pt idx="5">
                  <c:v>Высшее</c:v>
                </c:pt>
                <c:pt idx="6">
                  <c:v>Аспирантура, учёная степень, звание</c:v>
                </c:pt>
              </c:strCache>
            </c:strRef>
          </c:cat>
          <c:val>
            <c:numRef>
              <c:f>Лист1!$B$2:$B$8</c:f>
              <c:numCache>
                <c:formatCode>General</c:formatCode>
                <c:ptCount val="7"/>
                <c:pt idx="0">
                  <c:v>4</c:v>
                </c:pt>
                <c:pt idx="1">
                  <c:v>9</c:v>
                </c:pt>
                <c:pt idx="2">
                  <c:v>1</c:v>
                </c:pt>
                <c:pt idx="3">
                  <c:v>5</c:v>
                </c:pt>
                <c:pt idx="4">
                  <c:v>14</c:v>
                </c:pt>
                <c:pt idx="5">
                  <c:v>57</c:v>
                </c:pt>
                <c:pt idx="6">
                  <c:v>10</c:v>
                </c:pt>
              </c:numCache>
            </c:numRef>
          </c:val>
          <c:extLst>
            <c:ext xmlns:c16="http://schemas.microsoft.com/office/drawing/2014/chart" uri="{C3380CC4-5D6E-409C-BE32-E72D297353CC}">
              <c16:uniqueId val="{00000000-1786-164B-8312-1D0D8A158F71}"/>
            </c:ext>
          </c:extLst>
        </c:ser>
        <c:dLbls>
          <c:showLegendKey val="0"/>
          <c:showVal val="0"/>
          <c:showCatName val="0"/>
          <c:showSerName val="0"/>
          <c:showPercent val="1"/>
          <c:showBubbleSize val="0"/>
          <c:showLeaderLines val="1"/>
        </c:dLbls>
        <c:firstSliceAng val="0"/>
      </c:pieChart>
      <c:spPr>
        <a:noFill/>
        <a:ln>
          <a:noFill/>
        </a:ln>
        <a:effectLst/>
      </c:spPr>
    </c:plotArea>
    <c:legend>
      <c:legendPos val="r"/>
      <c:layout>
        <c:manualLayout>
          <c:xMode val="edge"/>
          <c:yMode val="edge"/>
          <c:x val="0.35710491294612245"/>
          <c:y val="0.23133744342204265"/>
          <c:w val="0.62840211566950777"/>
          <c:h val="0.69888377408700231"/>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ru-RU"/>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ru-RU"/>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spc="0" baseline="0">
                <a:solidFill>
                  <a:srgbClr val="243A57"/>
                </a:solidFill>
                <a:latin typeface="+mn-lt"/>
                <a:ea typeface="+mn-ea"/>
                <a:cs typeface="+mn-cs"/>
              </a:defRPr>
            </a:pPr>
            <a:r>
              <a:rPr lang="ru-RU" b="1" dirty="0">
                <a:solidFill>
                  <a:srgbClr val="243A57"/>
                </a:solidFill>
              </a:rPr>
              <a:t>Доход</a:t>
            </a:r>
            <a:r>
              <a:rPr lang="ru-RU" b="1" baseline="0" dirty="0">
                <a:solidFill>
                  <a:srgbClr val="243A57"/>
                </a:solidFill>
              </a:rPr>
              <a:t> </a:t>
            </a:r>
            <a:r>
              <a:rPr lang="ru-RU" b="1" dirty="0">
                <a:solidFill>
                  <a:srgbClr val="243A57"/>
                </a:solidFill>
              </a:rPr>
              <a:t>(%, один ответ)</a:t>
            </a:r>
          </a:p>
        </c:rich>
      </c:tx>
      <c:overlay val="0"/>
      <c:spPr>
        <a:noFill/>
        <a:ln>
          <a:noFill/>
        </a:ln>
        <a:effectLst/>
      </c:spPr>
      <c:txPr>
        <a:bodyPr rot="0" spcFirstLastPara="1" vertOverflow="ellipsis" vert="horz" wrap="square" anchor="ctr" anchorCtr="1"/>
        <a:lstStyle/>
        <a:p>
          <a:pPr>
            <a:defRPr sz="1862" b="1" i="0" u="none" strike="noStrike" kern="1200" spc="0" baseline="0">
              <a:solidFill>
                <a:srgbClr val="243A57"/>
              </a:solidFill>
              <a:latin typeface="+mn-lt"/>
              <a:ea typeface="+mn-ea"/>
              <a:cs typeface="+mn-cs"/>
            </a:defRPr>
          </a:pPr>
          <a:endParaRPr lang="ru-RU"/>
        </a:p>
      </c:txPr>
    </c:title>
    <c:autoTitleDeleted val="0"/>
    <c:plotArea>
      <c:layout>
        <c:manualLayout>
          <c:layoutTarget val="inner"/>
          <c:xMode val="edge"/>
          <c:yMode val="edge"/>
          <c:x val="6.0933826829880633E-2"/>
          <c:y val="0.2476013016087277"/>
          <c:w val="0.32257347291221283"/>
          <c:h val="0.65975185409222892"/>
        </c:manualLayout>
      </c:layout>
      <c:pieChart>
        <c:varyColors val="1"/>
        <c:ser>
          <c:idx val="0"/>
          <c:order val="0"/>
          <c:tx>
            <c:strRef>
              <c:f>Лист1!$B$1</c:f>
              <c:strCache>
                <c:ptCount val="1"/>
                <c:pt idx="0">
                  <c:v>Доход</c:v>
                </c:pt>
              </c:strCache>
            </c:strRef>
          </c:tx>
          <c:dPt>
            <c:idx val="0"/>
            <c:bubble3D val="0"/>
            <c:spPr>
              <a:solidFill>
                <a:srgbClr val="243A57"/>
              </a:solidFill>
              <a:ln w="19050">
                <a:solidFill>
                  <a:schemeClr val="lt1"/>
                </a:solidFill>
              </a:ln>
              <a:effectLst/>
            </c:spPr>
            <c:extLst>
              <c:ext xmlns:c16="http://schemas.microsoft.com/office/drawing/2014/chart" uri="{C3380CC4-5D6E-409C-BE32-E72D297353CC}">
                <c16:uniqueId val="{00000005-C4B7-3641-89BB-27A53A47E232}"/>
              </c:ext>
            </c:extLst>
          </c:dPt>
          <c:dPt>
            <c:idx val="1"/>
            <c:bubble3D val="0"/>
            <c:spPr>
              <a:solidFill>
                <a:schemeClr val="accent1">
                  <a:lumMod val="75000"/>
                </a:schemeClr>
              </a:solidFill>
              <a:ln w="19050">
                <a:solidFill>
                  <a:schemeClr val="lt1"/>
                </a:solidFill>
              </a:ln>
              <a:effectLst/>
            </c:spPr>
            <c:extLst>
              <c:ext xmlns:c16="http://schemas.microsoft.com/office/drawing/2014/chart" uri="{C3380CC4-5D6E-409C-BE32-E72D297353CC}">
                <c16:uniqueId val="{00000003-C4B7-3641-89BB-27A53A47E232}"/>
              </c:ext>
            </c:extLst>
          </c:dPt>
          <c:dPt>
            <c:idx val="2"/>
            <c:bubble3D val="0"/>
            <c:spPr>
              <a:solidFill>
                <a:schemeClr val="accent1"/>
              </a:solidFill>
              <a:ln w="19050">
                <a:solidFill>
                  <a:schemeClr val="lt1"/>
                </a:solidFill>
              </a:ln>
              <a:effectLst/>
            </c:spPr>
            <c:extLst>
              <c:ext xmlns:c16="http://schemas.microsoft.com/office/drawing/2014/chart" uri="{C3380CC4-5D6E-409C-BE32-E72D297353CC}">
                <c16:uniqueId val="{00000000-C4B7-3641-89BB-27A53A47E232}"/>
              </c:ext>
            </c:extLst>
          </c:dPt>
          <c:dPt>
            <c:idx val="3"/>
            <c:bubble3D val="0"/>
            <c:spPr>
              <a:solidFill>
                <a:schemeClr val="accent1">
                  <a:lumMod val="60000"/>
                  <a:lumOff val="40000"/>
                </a:schemeClr>
              </a:solidFill>
              <a:ln w="19050">
                <a:solidFill>
                  <a:schemeClr val="lt1"/>
                </a:solidFill>
              </a:ln>
              <a:effectLst/>
            </c:spPr>
            <c:extLst>
              <c:ext xmlns:c16="http://schemas.microsoft.com/office/drawing/2014/chart" uri="{C3380CC4-5D6E-409C-BE32-E72D297353CC}">
                <c16:uniqueId val="{00000004-C4B7-3641-89BB-27A53A47E232}"/>
              </c:ext>
            </c:extLst>
          </c:dPt>
          <c:dPt>
            <c:idx val="4"/>
            <c:bubble3D val="0"/>
            <c:spPr>
              <a:solidFill>
                <a:schemeClr val="accent1">
                  <a:lumMod val="40000"/>
                  <a:lumOff val="60000"/>
                </a:schemeClr>
              </a:solidFill>
              <a:ln w="19050">
                <a:solidFill>
                  <a:schemeClr val="lt1"/>
                </a:solidFill>
              </a:ln>
              <a:effectLst/>
            </c:spPr>
            <c:extLst>
              <c:ext xmlns:c16="http://schemas.microsoft.com/office/drawing/2014/chart" uri="{C3380CC4-5D6E-409C-BE32-E72D297353CC}">
                <c16:uniqueId val="{00000001-C4B7-3641-89BB-27A53A47E232}"/>
              </c:ext>
            </c:extLst>
          </c:dPt>
          <c:dPt>
            <c:idx val="5"/>
            <c:bubble3D val="0"/>
            <c:spPr>
              <a:solidFill>
                <a:schemeClr val="accent1">
                  <a:lumMod val="20000"/>
                  <a:lumOff val="80000"/>
                </a:schemeClr>
              </a:solidFill>
              <a:ln w="19050">
                <a:solidFill>
                  <a:schemeClr val="lt1"/>
                </a:solidFill>
              </a:ln>
              <a:effectLst/>
            </c:spPr>
            <c:extLst>
              <c:ext xmlns:c16="http://schemas.microsoft.com/office/drawing/2014/chart" uri="{C3380CC4-5D6E-409C-BE32-E72D297353CC}">
                <c16:uniqueId val="{00000002-C4B7-3641-89BB-27A53A47E232}"/>
              </c:ext>
            </c:extLst>
          </c:dPt>
          <c:dLbls>
            <c:dLbl>
              <c:idx val="1"/>
              <c:layout>
                <c:manualLayout>
                  <c:x val="-1.8449061570458837E-5"/>
                  <c:y val="7.7174583230409256E-3"/>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3-C4B7-3641-89BB-27A53A47E232}"/>
                </c:ext>
              </c:extLst>
            </c:dLbl>
            <c:dLbl>
              <c:idx val="2"/>
              <c:layout>
                <c:manualLayout>
                  <c:x val="-1.7702730461112377E-2"/>
                  <c:y val="-4.6707369493885827E-2"/>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0-C4B7-3641-89BB-27A53A47E232}"/>
                </c:ext>
              </c:extLst>
            </c:dLbl>
            <c:dLbl>
              <c:idx val="3"/>
              <c:layout>
                <c:manualLayout>
                  <c:x val="6.2626956171116001E-3"/>
                  <c:y val="-9.0272361431769609E-3"/>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4-C4B7-3641-89BB-27A53A47E232}"/>
                </c:ext>
              </c:extLst>
            </c:dLbl>
            <c:dLbl>
              <c:idx val="4"/>
              <c:layout>
                <c:manualLayout>
                  <c:x val="6.1656002982281291E-3"/>
                  <c:y val="4.4889162920878453E-2"/>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1-C4B7-3641-89BB-27A53A47E232}"/>
                </c:ext>
              </c:extLst>
            </c:dLbl>
            <c:dLbl>
              <c:idx val="5"/>
              <c:layout>
                <c:manualLayout>
                  <c:x val="2.3437916054867891E-2"/>
                  <c:y val="1.2844536335928664E-2"/>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2-C4B7-3641-89BB-27A53A47E232}"/>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ru-RU"/>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Лист1!$A$2:$A$7</c:f>
              <c:strCache>
                <c:ptCount val="6"/>
                <c:pt idx="0">
                  <c:v>Денег не хватает даже на питание</c:v>
                </c:pt>
                <c:pt idx="1">
                  <c:v>На питание денег хватает, но одежду, обувь купить не можем</c:v>
                </c:pt>
                <c:pt idx="2">
                  <c:v>На одежду, обувь денег хватает, но крупную бытовую технику купить не можем</c:v>
                </c:pt>
                <c:pt idx="3">
                  <c:v>На бытовую технику денег хватает, но автомобиль купить не можем</c:v>
                </c:pt>
                <c:pt idx="4">
                  <c:v>На автомобиль денег хватает, но квартиру или дом купить не можем</c:v>
                </c:pt>
                <c:pt idx="5">
                  <c:v>На квартиру или дом денег хватает</c:v>
                </c:pt>
              </c:strCache>
            </c:strRef>
          </c:cat>
          <c:val>
            <c:numRef>
              <c:f>Лист1!$B$2:$B$7</c:f>
              <c:numCache>
                <c:formatCode>General</c:formatCode>
                <c:ptCount val="6"/>
                <c:pt idx="0">
                  <c:v>1</c:v>
                </c:pt>
                <c:pt idx="1">
                  <c:v>6</c:v>
                </c:pt>
                <c:pt idx="2">
                  <c:v>27</c:v>
                </c:pt>
                <c:pt idx="3">
                  <c:v>37</c:v>
                </c:pt>
                <c:pt idx="4">
                  <c:v>18</c:v>
                </c:pt>
                <c:pt idx="5">
                  <c:v>11</c:v>
                </c:pt>
              </c:numCache>
            </c:numRef>
          </c:val>
          <c:extLst>
            <c:ext xmlns:c16="http://schemas.microsoft.com/office/drawing/2014/chart" uri="{C3380CC4-5D6E-409C-BE32-E72D297353CC}">
              <c16:uniqueId val="{00000000-2A12-C449-B636-F0F9403222CC}"/>
            </c:ext>
          </c:extLst>
        </c:ser>
        <c:dLbls>
          <c:showLegendKey val="0"/>
          <c:showVal val="0"/>
          <c:showCatName val="0"/>
          <c:showSerName val="0"/>
          <c:showPercent val="1"/>
          <c:showBubbleSize val="0"/>
          <c:showLeaderLines val="1"/>
        </c:dLbls>
        <c:firstSliceAng val="0"/>
      </c:pieChart>
      <c:spPr>
        <a:noFill/>
        <a:ln>
          <a:noFill/>
        </a:ln>
        <a:effectLst/>
      </c:spPr>
    </c:plotArea>
    <c:legend>
      <c:legendPos val="r"/>
      <c:layout>
        <c:manualLayout>
          <c:xMode val="edge"/>
          <c:yMode val="edge"/>
          <c:x val="0.43477914381138594"/>
          <c:y val="0.21595268150459124"/>
          <c:w val="0.55072788204773171"/>
          <c:h val="0.75269084069686254"/>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ru-RU"/>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ru-RU"/>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spc="0" baseline="0">
                <a:solidFill>
                  <a:srgbClr val="243A57"/>
                </a:solidFill>
                <a:latin typeface="+mn-lt"/>
                <a:ea typeface="+mn-ea"/>
                <a:cs typeface="+mn-cs"/>
              </a:defRPr>
            </a:pPr>
            <a:r>
              <a:rPr lang="ru-RU" b="1" dirty="0">
                <a:solidFill>
                  <a:srgbClr val="243A57"/>
                </a:solidFill>
              </a:rPr>
              <a:t>Род</a:t>
            </a:r>
            <a:r>
              <a:rPr lang="ru-RU" b="1" baseline="0" dirty="0">
                <a:solidFill>
                  <a:srgbClr val="243A57"/>
                </a:solidFill>
              </a:rPr>
              <a:t> занятий (%, один ответ)</a:t>
            </a:r>
            <a:endParaRPr lang="ru-RU" b="1" dirty="0">
              <a:solidFill>
                <a:srgbClr val="243A57"/>
              </a:solidFill>
            </a:endParaRPr>
          </a:p>
        </c:rich>
      </c:tx>
      <c:overlay val="0"/>
      <c:spPr>
        <a:noFill/>
        <a:ln>
          <a:noFill/>
        </a:ln>
        <a:effectLst/>
      </c:spPr>
      <c:txPr>
        <a:bodyPr rot="0" spcFirstLastPara="1" vertOverflow="ellipsis" vert="horz" wrap="square" anchor="ctr" anchorCtr="1"/>
        <a:lstStyle/>
        <a:p>
          <a:pPr>
            <a:defRPr sz="1862" b="1" i="0" u="none" strike="noStrike" kern="1200" spc="0" baseline="0">
              <a:solidFill>
                <a:srgbClr val="243A57"/>
              </a:solidFill>
              <a:latin typeface="+mn-lt"/>
              <a:ea typeface="+mn-ea"/>
              <a:cs typeface="+mn-cs"/>
            </a:defRPr>
          </a:pPr>
          <a:endParaRPr lang="ru-RU"/>
        </a:p>
      </c:txPr>
    </c:title>
    <c:autoTitleDeleted val="0"/>
    <c:plotArea>
      <c:layout/>
      <c:barChart>
        <c:barDir val="bar"/>
        <c:grouping val="clustered"/>
        <c:varyColors val="0"/>
        <c:ser>
          <c:idx val="0"/>
          <c:order val="0"/>
          <c:tx>
            <c:strRef>
              <c:f>Лист1!$B$1</c:f>
              <c:strCache>
                <c:ptCount val="1"/>
                <c:pt idx="0">
                  <c:v>Род занятий</c:v>
                </c:pt>
              </c:strCache>
            </c:strRef>
          </c:tx>
          <c:spPr>
            <a:solidFill>
              <a:srgbClr val="243A57"/>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ru-RU"/>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Лист1!$A$2:$A$11</c:f>
              <c:strCache>
                <c:ptCount val="10"/>
                <c:pt idx="0">
                  <c:v>Специалист</c:v>
                </c:pt>
                <c:pt idx="1">
                  <c:v>Студент(-ка)</c:v>
                </c:pt>
                <c:pt idx="2">
                  <c:v>Руководитель подразделения</c:v>
                </c:pt>
                <c:pt idx="3">
                  <c:v>Руководитель высшего звена предприятия, учреждения, фирмы</c:v>
                </c:pt>
                <c:pt idx="4">
                  <c:v>Бизнесмен, предприниматель, фермер</c:v>
                </c:pt>
                <c:pt idx="5">
                  <c:v>Служащий, технический исполнитель</c:v>
                </c:pt>
                <c:pt idx="6">
                  <c:v>Неработающий(-ая) пенсионер(-ка)</c:v>
                </c:pt>
                <c:pt idx="7">
                  <c:v>Не работаю, но ищу работу</c:v>
                </c:pt>
                <c:pt idx="8">
                  <c:v>Рабочий</c:v>
                </c:pt>
                <c:pt idx="9">
                  <c:v>Другое</c:v>
                </c:pt>
              </c:strCache>
            </c:strRef>
          </c:cat>
          <c:val>
            <c:numRef>
              <c:f>Лист1!$B$2:$B$11</c:f>
              <c:numCache>
                <c:formatCode>General</c:formatCode>
                <c:ptCount val="10"/>
                <c:pt idx="0">
                  <c:v>28</c:v>
                </c:pt>
                <c:pt idx="1">
                  <c:v>26</c:v>
                </c:pt>
                <c:pt idx="2">
                  <c:v>14</c:v>
                </c:pt>
                <c:pt idx="3">
                  <c:v>7</c:v>
                </c:pt>
                <c:pt idx="4">
                  <c:v>5</c:v>
                </c:pt>
                <c:pt idx="5">
                  <c:v>3</c:v>
                </c:pt>
                <c:pt idx="6">
                  <c:v>3</c:v>
                </c:pt>
                <c:pt idx="7">
                  <c:v>3</c:v>
                </c:pt>
                <c:pt idx="8">
                  <c:v>2</c:v>
                </c:pt>
                <c:pt idx="9">
                  <c:v>9</c:v>
                </c:pt>
              </c:numCache>
            </c:numRef>
          </c:val>
          <c:extLst>
            <c:ext xmlns:c16="http://schemas.microsoft.com/office/drawing/2014/chart" uri="{C3380CC4-5D6E-409C-BE32-E72D297353CC}">
              <c16:uniqueId val="{00000000-8823-264C-A313-99966BD54330}"/>
            </c:ext>
          </c:extLst>
        </c:ser>
        <c:dLbls>
          <c:showLegendKey val="0"/>
          <c:showVal val="0"/>
          <c:showCatName val="0"/>
          <c:showSerName val="0"/>
          <c:showPercent val="0"/>
          <c:showBubbleSize val="0"/>
        </c:dLbls>
        <c:gapWidth val="182"/>
        <c:axId val="1584370143"/>
        <c:axId val="1584156335"/>
      </c:barChart>
      <c:catAx>
        <c:axId val="1584370143"/>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75000"/>
                    <a:lumOff val="25000"/>
                  </a:schemeClr>
                </a:solidFill>
                <a:latin typeface="+mn-lt"/>
                <a:ea typeface="+mn-ea"/>
                <a:cs typeface="+mn-cs"/>
              </a:defRPr>
            </a:pPr>
            <a:endParaRPr lang="ru-RU"/>
          </a:p>
        </c:txPr>
        <c:crossAx val="1584156335"/>
        <c:crosses val="autoZero"/>
        <c:auto val="1"/>
        <c:lblAlgn val="ctr"/>
        <c:lblOffset val="100"/>
        <c:noMultiLvlLbl val="0"/>
      </c:catAx>
      <c:valAx>
        <c:axId val="1584156335"/>
        <c:scaling>
          <c:orientation val="minMax"/>
        </c:scaling>
        <c:delete val="1"/>
        <c:axPos val="t"/>
        <c:numFmt formatCode="General" sourceLinked="1"/>
        <c:majorTickMark val="none"/>
        <c:minorTickMark val="none"/>
        <c:tickLblPos val="nextTo"/>
        <c:crossAx val="1584370143"/>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ru-RU"/>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spc="0" baseline="0">
                <a:solidFill>
                  <a:srgbClr val="243A57"/>
                </a:solidFill>
                <a:latin typeface="+mn-lt"/>
                <a:ea typeface="+mn-ea"/>
                <a:cs typeface="+mn-cs"/>
              </a:defRPr>
            </a:pPr>
            <a:r>
              <a:rPr lang="ru-RU" b="1" dirty="0">
                <a:solidFill>
                  <a:srgbClr val="243A57"/>
                </a:solidFill>
              </a:rPr>
              <a:t>Религиозная</a:t>
            </a:r>
            <a:r>
              <a:rPr lang="ru-RU" b="1" baseline="0" dirty="0">
                <a:solidFill>
                  <a:srgbClr val="243A57"/>
                </a:solidFill>
              </a:rPr>
              <a:t> принадлежность</a:t>
            </a:r>
          </a:p>
          <a:p>
            <a:pPr>
              <a:defRPr b="1">
                <a:solidFill>
                  <a:srgbClr val="243A57"/>
                </a:solidFill>
              </a:defRPr>
            </a:pPr>
            <a:r>
              <a:rPr lang="ru-RU" b="1" baseline="0" dirty="0">
                <a:solidFill>
                  <a:srgbClr val="243A57"/>
                </a:solidFill>
              </a:rPr>
              <a:t>(%, один ответ)</a:t>
            </a:r>
            <a:endParaRPr lang="ru-RU" b="1" dirty="0">
              <a:solidFill>
                <a:srgbClr val="243A57"/>
              </a:solidFill>
            </a:endParaRPr>
          </a:p>
        </c:rich>
      </c:tx>
      <c:overlay val="0"/>
      <c:spPr>
        <a:noFill/>
        <a:ln>
          <a:noFill/>
        </a:ln>
        <a:effectLst/>
      </c:spPr>
      <c:txPr>
        <a:bodyPr rot="0" spcFirstLastPara="1" vertOverflow="ellipsis" vert="horz" wrap="square" anchor="ctr" anchorCtr="1"/>
        <a:lstStyle/>
        <a:p>
          <a:pPr>
            <a:defRPr sz="1862" b="1" i="0" u="none" strike="noStrike" kern="1200" spc="0" baseline="0">
              <a:solidFill>
                <a:srgbClr val="243A57"/>
              </a:solidFill>
              <a:latin typeface="+mn-lt"/>
              <a:ea typeface="+mn-ea"/>
              <a:cs typeface="+mn-cs"/>
            </a:defRPr>
          </a:pPr>
          <a:endParaRPr lang="ru-RU"/>
        </a:p>
      </c:txPr>
    </c:title>
    <c:autoTitleDeleted val="0"/>
    <c:plotArea>
      <c:layout/>
      <c:barChart>
        <c:barDir val="bar"/>
        <c:grouping val="clustered"/>
        <c:varyColors val="0"/>
        <c:ser>
          <c:idx val="0"/>
          <c:order val="0"/>
          <c:tx>
            <c:strRef>
              <c:f>Лист1!$B$1</c:f>
              <c:strCache>
                <c:ptCount val="1"/>
                <c:pt idx="0">
                  <c:v>Религия</c:v>
                </c:pt>
              </c:strCache>
            </c:strRef>
          </c:tx>
          <c:spPr>
            <a:solidFill>
              <a:srgbClr val="243A57"/>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ru-RU"/>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Лист1!$A$2:$A$9</c:f>
              <c:strCache>
                <c:ptCount val="8"/>
                <c:pt idx="0">
                  <c:v>Православие</c:v>
                </c:pt>
                <c:pt idx="1">
                  <c:v>Другая христианская конфессия</c:v>
                </c:pt>
                <c:pt idx="2">
                  <c:v>Ислам</c:v>
                </c:pt>
                <c:pt idx="3">
                  <c:v>Буддизм</c:v>
                </c:pt>
                <c:pt idx="4">
                  <c:v>Другая конфессия</c:v>
                </c:pt>
                <c:pt idx="5">
                  <c:v>Верующим человеком себя не считаю</c:v>
                </c:pt>
                <c:pt idx="6">
                  <c:v>Другое</c:v>
                </c:pt>
                <c:pt idx="7">
                  <c:v>Затрудняюсь ответить</c:v>
                </c:pt>
              </c:strCache>
            </c:strRef>
          </c:cat>
          <c:val>
            <c:numRef>
              <c:f>Лист1!$B$2:$B$9</c:f>
              <c:numCache>
                <c:formatCode>General</c:formatCode>
                <c:ptCount val="8"/>
                <c:pt idx="0">
                  <c:v>57</c:v>
                </c:pt>
                <c:pt idx="1">
                  <c:v>2</c:v>
                </c:pt>
                <c:pt idx="2">
                  <c:v>3</c:v>
                </c:pt>
                <c:pt idx="3">
                  <c:v>2</c:v>
                </c:pt>
                <c:pt idx="4">
                  <c:v>3</c:v>
                </c:pt>
                <c:pt idx="5">
                  <c:v>20</c:v>
                </c:pt>
                <c:pt idx="6">
                  <c:v>4</c:v>
                </c:pt>
                <c:pt idx="7">
                  <c:v>9</c:v>
                </c:pt>
              </c:numCache>
            </c:numRef>
          </c:val>
          <c:extLst>
            <c:ext xmlns:c16="http://schemas.microsoft.com/office/drawing/2014/chart" uri="{C3380CC4-5D6E-409C-BE32-E72D297353CC}">
              <c16:uniqueId val="{00000000-1786-164B-8312-1D0D8A158F71}"/>
            </c:ext>
          </c:extLst>
        </c:ser>
        <c:dLbls>
          <c:showLegendKey val="0"/>
          <c:showVal val="0"/>
          <c:showCatName val="0"/>
          <c:showSerName val="0"/>
          <c:showPercent val="0"/>
          <c:showBubbleSize val="0"/>
        </c:dLbls>
        <c:gapWidth val="182"/>
        <c:axId val="1584370143"/>
        <c:axId val="1584156335"/>
      </c:barChart>
      <c:catAx>
        <c:axId val="1584370143"/>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75000"/>
                    <a:lumOff val="25000"/>
                  </a:schemeClr>
                </a:solidFill>
                <a:latin typeface="+mn-lt"/>
                <a:ea typeface="+mn-ea"/>
                <a:cs typeface="+mn-cs"/>
              </a:defRPr>
            </a:pPr>
            <a:endParaRPr lang="ru-RU"/>
          </a:p>
        </c:txPr>
        <c:crossAx val="1584156335"/>
        <c:crosses val="autoZero"/>
        <c:auto val="1"/>
        <c:lblAlgn val="ctr"/>
        <c:lblOffset val="100"/>
        <c:noMultiLvlLbl val="0"/>
      </c:catAx>
      <c:valAx>
        <c:axId val="1584156335"/>
        <c:scaling>
          <c:orientation val="minMax"/>
        </c:scaling>
        <c:delete val="1"/>
        <c:axPos val="t"/>
        <c:numFmt formatCode="General" sourceLinked="1"/>
        <c:majorTickMark val="none"/>
        <c:minorTickMark val="none"/>
        <c:tickLblPos val="nextTo"/>
        <c:crossAx val="1584370143"/>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ru-RU"/>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spc="0" baseline="0">
                <a:solidFill>
                  <a:srgbClr val="243A57"/>
                </a:solidFill>
                <a:latin typeface="+mn-lt"/>
                <a:ea typeface="+mn-ea"/>
                <a:cs typeface="+mn-cs"/>
              </a:defRPr>
            </a:pPr>
            <a:r>
              <a:rPr lang="ru-RU" b="1" dirty="0">
                <a:solidFill>
                  <a:srgbClr val="243A57"/>
                </a:solidFill>
              </a:rPr>
              <a:t>Важность религии в повседневной жизни</a:t>
            </a:r>
            <a:r>
              <a:rPr lang="ru-RU" b="1" baseline="0" dirty="0">
                <a:solidFill>
                  <a:srgbClr val="243A57"/>
                </a:solidFill>
              </a:rPr>
              <a:t> </a:t>
            </a:r>
            <a:r>
              <a:rPr lang="ru-RU" b="1" dirty="0">
                <a:solidFill>
                  <a:srgbClr val="243A57"/>
                </a:solidFill>
              </a:rPr>
              <a:t>(%, один</a:t>
            </a:r>
            <a:r>
              <a:rPr lang="ru-RU" b="1" baseline="0" dirty="0">
                <a:solidFill>
                  <a:srgbClr val="243A57"/>
                </a:solidFill>
              </a:rPr>
              <a:t> ответ)</a:t>
            </a:r>
            <a:endParaRPr lang="ru-RU" b="1" dirty="0">
              <a:solidFill>
                <a:srgbClr val="243A57"/>
              </a:solidFill>
            </a:endParaRPr>
          </a:p>
        </c:rich>
      </c:tx>
      <c:overlay val="0"/>
      <c:spPr>
        <a:noFill/>
        <a:ln>
          <a:noFill/>
        </a:ln>
        <a:effectLst/>
      </c:spPr>
      <c:txPr>
        <a:bodyPr rot="0" spcFirstLastPara="1" vertOverflow="ellipsis" vert="horz" wrap="square" anchor="ctr" anchorCtr="1"/>
        <a:lstStyle/>
        <a:p>
          <a:pPr>
            <a:defRPr sz="1862" b="1" i="0" u="none" strike="noStrike" kern="1200" spc="0" baseline="0">
              <a:solidFill>
                <a:srgbClr val="243A57"/>
              </a:solidFill>
              <a:latin typeface="+mn-lt"/>
              <a:ea typeface="+mn-ea"/>
              <a:cs typeface="+mn-cs"/>
            </a:defRPr>
          </a:pPr>
          <a:endParaRPr lang="ru-RU"/>
        </a:p>
      </c:txPr>
    </c:title>
    <c:autoTitleDeleted val="0"/>
    <c:plotArea>
      <c:layout>
        <c:manualLayout>
          <c:layoutTarget val="inner"/>
          <c:xMode val="edge"/>
          <c:yMode val="edge"/>
          <c:x val="0.19027300622189966"/>
          <c:y val="0.28855825816427882"/>
          <c:w val="0.30966793775019164"/>
          <c:h val="0.68210266394017804"/>
        </c:manualLayout>
      </c:layout>
      <c:pieChart>
        <c:varyColors val="1"/>
        <c:ser>
          <c:idx val="0"/>
          <c:order val="0"/>
          <c:tx>
            <c:strRef>
              <c:f>Лист1!$B$1</c:f>
              <c:strCache>
                <c:ptCount val="1"/>
                <c:pt idx="0">
                  <c:v>Важность религии</c:v>
                </c:pt>
              </c:strCache>
            </c:strRef>
          </c:tx>
          <c:dPt>
            <c:idx val="0"/>
            <c:bubble3D val="0"/>
            <c:spPr>
              <a:solidFill>
                <a:schemeClr val="accent1">
                  <a:lumMod val="50000"/>
                </a:schemeClr>
              </a:solidFill>
              <a:ln w="19050">
                <a:solidFill>
                  <a:schemeClr val="lt1"/>
                </a:solidFill>
              </a:ln>
              <a:effectLst/>
            </c:spPr>
            <c:extLst>
              <c:ext xmlns:c16="http://schemas.microsoft.com/office/drawing/2014/chart" uri="{C3380CC4-5D6E-409C-BE32-E72D297353CC}">
                <c16:uniqueId val="{00000001-251A-F54D-8889-90E43E19A1E8}"/>
              </c:ext>
            </c:extLst>
          </c:dPt>
          <c:dPt>
            <c:idx val="1"/>
            <c:bubble3D val="0"/>
            <c:spPr>
              <a:solidFill>
                <a:schemeClr val="accent1">
                  <a:lumMod val="75000"/>
                </a:schemeClr>
              </a:solidFill>
              <a:ln w="19050">
                <a:solidFill>
                  <a:schemeClr val="lt1"/>
                </a:solidFill>
              </a:ln>
              <a:effectLst/>
            </c:spPr>
            <c:extLst>
              <c:ext xmlns:c16="http://schemas.microsoft.com/office/drawing/2014/chart" uri="{C3380CC4-5D6E-409C-BE32-E72D297353CC}">
                <c16:uniqueId val="{00000000-251A-F54D-8889-90E43E19A1E8}"/>
              </c:ext>
            </c:extLst>
          </c:dPt>
          <c:dPt>
            <c:idx val="2"/>
            <c:bubble3D val="0"/>
            <c:spPr>
              <a:solidFill>
                <a:schemeClr val="accent1"/>
              </a:solidFill>
              <a:ln w="19050">
                <a:solidFill>
                  <a:schemeClr val="lt1"/>
                </a:solidFill>
              </a:ln>
              <a:effectLst/>
            </c:spPr>
            <c:extLst>
              <c:ext xmlns:c16="http://schemas.microsoft.com/office/drawing/2014/chart" uri="{C3380CC4-5D6E-409C-BE32-E72D297353CC}">
                <c16:uniqueId val="{00000002-251A-F54D-8889-90E43E19A1E8}"/>
              </c:ext>
            </c:extLst>
          </c:dPt>
          <c:dPt>
            <c:idx val="3"/>
            <c:bubble3D val="0"/>
            <c:spPr>
              <a:solidFill>
                <a:schemeClr val="accent1">
                  <a:lumMod val="60000"/>
                  <a:lumOff val="40000"/>
                </a:schemeClr>
              </a:solidFill>
              <a:ln w="19050">
                <a:solidFill>
                  <a:schemeClr val="lt1"/>
                </a:solidFill>
              </a:ln>
              <a:effectLst/>
            </c:spPr>
            <c:extLst>
              <c:ext xmlns:c16="http://schemas.microsoft.com/office/drawing/2014/chart" uri="{C3380CC4-5D6E-409C-BE32-E72D297353CC}">
                <c16:uniqueId val="{00000003-251A-F54D-8889-90E43E19A1E8}"/>
              </c:ext>
            </c:extLst>
          </c:dPt>
          <c:dPt>
            <c:idx val="4"/>
            <c:bubble3D val="0"/>
            <c:spPr>
              <a:solidFill>
                <a:schemeClr val="accent1">
                  <a:lumMod val="40000"/>
                  <a:lumOff val="60000"/>
                </a:schemeClr>
              </a:solidFill>
              <a:ln w="19050">
                <a:solidFill>
                  <a:schemeClr val="lt1"/>
                </a:solidFill>
              </a:ln>
              <a:effectLst/>
            </c:spPr>
            <c:extLst>
              <c:ext xmlns:c16="http://schemas.microsoft.com/office/drawing/2014/chart" uri="{C3380CC4-5D6E-409C-BE32-E72D297353CC}">
                <c16:uniqueId val="{00000004-251A-F54D-8889-90E43E19A1E8}"/>
              </c:ext>
            </c:extLst>
          </c:dPt>
          <c:dLbls>
            <c:dLbl>
              <c:idx val="0"/>
              <c:layout>
                <c:manualLayout>
                  <c:x val="1.4500584759284396E-2"/>
                  <c:y val="5.5245746355290615E-2"/>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1-251A-F54D-8889-90E43E19A1E8}"/>
                </c:ext>
              </c:extLst>
            </c:dLbl>
            <c:dLbl>
              <c:idx val="1"/>
              <c:layout>
                <c:manualLayout>
                  <c:x val="-3.9453420770490018E-3"/>
                  <c:y val="-2.9245234405537102E-2"/>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0-251A-F54D-8889-90E43E19A1E8}"/>
                </c:ext>
              </c:extLst>
            </c:dLbl>
            <c:dLbl>
              <c:idx val="2"/>
              <c:layout>
                <c:manualLayout>
                  <c:x val="-7.3502406652010124E-3"/>
                  <c:y val="-1.0449723978645579E-2"/>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2-251A-F54D-8889-90E43E19A1E8}"/>
                </c:ext>
              </c:extLst>
            </c:dLbl>
            <c:dLbl>
              <c:idx val="3"/>
              <c:layout>
                <c:manualLayout>
                  <c:x val="1.335731331400556E-2"/>
                  <c:y val="6.065473429933476E-3"/>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3-251A-F54D-8889-90E43E19A1E8}"/>
                </c:ext>
              </c:extLst>
            </c:dLbl>
            <c:dLbl>
              <c:idx val="4"/>
              <c:layout>
                <c:manualLayout>
                  <c:x val="2.544915390114991E-2"/>
                  <c:y val="1.6221936502310685E-2"/>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4-251A-F54D-8889-90E43E19A1E8}"/>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ru-RU"/>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Лист1!$A$2:$A$6</c:f>
              <c:strCache>
                <c:ptCount val="5"/>
                <c:pt idx="0">
                  <c:v>Очень важна</c:v>
                </c:pt>
                <c:pt idx="1">
                  <c:v>Важна</c:v>
                </c:pt>
                <c:pt idx="2">
                  <c:v>Скорее не важна</c:v>
                </c:pt>
                <c:pt idx="3">
                  <c:v>Совсем не важна</c:v>
                </c:pt>
                <c:pt idx="4">
                  <c:v>Затрудняюсь ответить</c:v>
                </c:pt>
              </c:strCache>
            </c:strRef>
          </c:cat>
          <c:val>
            <c:numRef>
              <c:f>Лист1!$B$2:$B$6</c:f>
              <c:numCache>
                <c:formatCode>General</c:formatCode>
                <c:ptCount val="5"/>
                <c:pt idx="0">
                  <c:v>12</c:v>
                </c:pt>
                <c:pt idx="1">
                  <c:v>35</c:v>
                </c:pt>
                <c:pt idx="2">
                  <c:v>19</c:v>
                </c:pt>
                <c:pt idx="3">
                  <c:v>19</c:v>
                </c:pt>
                <c:pt idx="4">
                  <c:v>15</c:v>
                </c:pt>
              </c:numCache>
            </c:numRef>
          </c:val>
          <c:extLst>
            <c:ext xmlns:c16="http://schemas.microsoft.com/office/drawing/2014/chart" uri="{C3380CC4-5D6E-409C-BE32-E72D297353CC}">
              <c16:uniqueId val="{00000000-2A12-C449-B636-F0F9403222CC}"/>
            </c:ext>
          </c:extLst>
        </c:ser>
        <c:dLbls>
          <c:showLegendKey val="0"/>
          <c:showVal val="0"/>
          <c:showCatName val="0"/>
          <c:showSerName val="0"/>
          <c:showPercent val="1"/>
          <c:showBubbleSize val="0"/>
          <c:showLeaderLines val="1"/>
        </c:dLbls>
        <c:firstSliceAng val="0"/>
      </c:pieChart>
      <c:spPr>
        <a:noFill/>
        <a:ln>
          <a:noFill/>
        </a:ln>
        <a:effectLst/>
      </c:spPr>
    </c:plotArea>
    <c:legend>
      <c:legendPos val="r"/>
      <c:layout>
        <c:manualLayout>
          <c:xMode val="edge"/>
          <c:yMode val="edge"/>
          <c:x val="0.67088979080091571"/>
          <c:y val="0.37928312790406848"/>
          <c:w val="0.31461723230168831"/>
          <c:h val="0.51661469664463444"/>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ru-RU"/>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ru-RU"/>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spc="0" baseline="0">
                <a:solidFill>
                  <a:srgbClr val="243A57"/>
                </a:solidFill>
                <a:latin typeface="+mn-lt"/>
                <a:ea typeface="+mn-ea"/>
                <a:cs typeface="+mn-cs"/>
              </a:defRPr>
            </a:pPr>
            <a:r>
              <a:rPr lang="ru-RU" b="1" dirty="0">
                <a:solidFill>
                  <a:srgbClr val="243A57"/>
                </a:solidFill>
              </a:rPr>
              <a:t>Национальная</a:t>
            </a:r>
            <a:r>
              <a:rPr lang="ru-RU" b="1" baseline="0" dirty="0">
                <a:solidFill>
                  <a:srgbClr val="243A57"/>
                </a:solidFill>
              </a:rPr>
              <a:t> принадлежность</a:t>
            </a:r>
          </a:p>
          <a:p>
            <a:pPr>
              <a:defRPr b="1">
                <a:solidFill>
                  <a:srgbClr val="243A57"/>
                </a:solidFill>
              </a:defRPr>
            </a:pPr>
            <a:r>
              <a:rPr lang="ru-RU" b="1" baseline="0" dirty="0">
                <a:solidFill>
                  <a:srgbClr val="243A57"/>
                </a:solidFill>
              </a:rPr>
              <a:t>(%, один ответ)</a:t>
            </a:r>
            <a:endParaRPr lang="ru-RU" b="1" dirty="0">
              <a:solidFill>
                <a:srgbClr val="243A57"/>
              </a:solidFill>
            </a:endParaRPr>
          </a:p>
        </c:rich>
      </c:tx>
      <c:overlay val="0"/>
      <c:spPr>
        <a:noFill/>
        <a:ln>
          <a:noFill/>
        </a:ln>
        <a:effectLst/>
      </c:spPr>
      <c:txPr>
        <a:bodyPr rot="0" spcFirstLastPara="1" vertOverflow="ellipsis" vert="horz" wrap="square" anchor="ctr" anchorCtr="1"/>
        <a:lstStyle/>
        <a:p>
          <a:pPr>
            <a:defRPr sz="1862" b="1" i="0" u="none" strike="noStrike" kern="1200" spc="0" baseline="0">
              <a:solidFill>
                <a:srgbClr val="243A57"/>
              </a:solidFill>
              <a:latin typeface="+mn-lt"/>
              <a:ea typeface="+mn-ea"/>
              <a:cs typeface="+mn-cs"/>
            </a:defRPr>
          </a:pPr>
          <a:endParaRPr lang="ru-RU"/>
        </a:p>
      </c:txPr>
    </c:title>
    <c:autoTitleDeleted val="0"/>
    <c:plotArea>
      <c:layout>
        <c:manualLayout>
          <c:layoutTarget val="inner"/>
          <c:xMode val="edge"/>
          <c:yMode val="edge"/>
          <c:x val="0.19353388921433626"/>
          <c:y val="0.29374592053303078"/>
          <c:w val="0.30650357949833767"/>
          <c:h val="0.67513240724370893"/>
        </c:manualLayout>
      </c:layout>
      <c:pieChart>
        <c:varyColors val="1"/>
        <c:ser>
          <c:idx val="0"/>
          <c:order val="0"/>
          <c:tx>
            <c:strRef>
              <c:f>Лист1!$B$1</c:f>
              <c:strCache>
                <c:ptCount val="1"/>
                <c:pt idx="0">
                  <c:v>Национальность</c:v>
                </c:pt>
              </c:strCache>
            </c:strRef>
          </c:tx>
          <c:spPr>
            <a:solidFill>
              <a:srgbClr val="243A57"/>
            </a:solidFill>
          </c:spPr>
          <c:dPt>
            <c:idx val="0"/>
            <c:bubble3D val="0"/>
            <c:spPr>
              <a:solidFill>
                <a:schemeClr val="accent1">
                  <a:lumMod val="50000"/>
                </a:schemeClr>
              </a:solidFill>
              <a:ln>
                <a:noFill/>
              </a:ln>
              <a:effectLst/>
            </c:spPr>
            <c:extLst>
              <c:ext xmlns:c16="http://schemas.microsoft.com/office/drawing/2014/chart" uri="{C3380CC4-5D6E-409C-BE32-E72D297353CC}">
                <c16:uniqueId val="{00000000-C2B1-B747-9C8F-6C49BEB3CF61}"/>
              </c:ext>
            </c:extLst>
          </c:dPt>
          <c:dPt>
            <c:idx val="1"/>
            <c:bubble3D val="0"/>
            <c:spPr>
              <a:solidFill>
                <a:schemeClr val="accent1">
                  <a:lumMod val="75000"/>
                </a:schemeClr>
              </a:solidFill>
              <a:ln>
                <a:noFill/>
              </a:ln>
              <a:effectLst/>
            </c:spPr>
            <c:extLst>
              <c:ext xmlns:c16="http://schemas.microsoft.com/office/drawing/2014/chart" uri="{C3380CC4-5D6E-409C-BE32-E72D297353CC}">
                <c16:uniqueId val="{00000001-C2B1-B747-9C8F-6C49BEB3CF61}"/>
              </c:ext>
            </c:extLst>
          </c:dPt>
          <c:dPt>
            <c:idx val="2"/>
            <c:bubble3D val="0"/>
            <c:spPr>
              <a:solidFill>
                <a:schemeClr val="accent1"/>
              </a:solidFill>
              <a:ln>
                <a:noFill/>
              </a:ln>
              <a:effectLst/>
            </c:spPr>
            <c:extLst>
              <c:ext xmlns:c16="http://schemas.microsoft.com/office/drawing/2014/chart" uri="{C3380CC4-5D6E-409C-BE32-E72D297353CC}">
                <c16:uniqueId val="{00000002-C2B1-B747-9C8F-6C49BEB3CF61}"/>
              </c:ext>
            </c:extLst>
          </c:dPt>
          <c:dPt>
            <c:idx val="3"/>
            <c:bubble3D val="0"/>
            <c:spPr>
              <a:solidFill>
                <a:schemeClr val="accent1">
                  <a:lumMod val="60000"/>
                  <a:lumOff val="40000"/>
                </a:schemeClr>
              </a:solidFill>
              <a:ln>
                <a:noFill/>
              </a:ln>
              <a:effectLst/>
            </c:spPr>
            <c:extLst>
              <c:ext xmlns:c16="http://schemas.microsoft.com/office/drawing/2014/chart" uri="{C3380CC4-5D6E-409C-BE32-E72D297353CC}">
                <c16:uniqueId val="{00000003-C2B1-B747-9C8F-6C49BEB3CF61}"/>
              </c:ext>
            </c:extLst>
          </c:dPt>
          <c:dPt>
            <c:idx val="4"/>
            <c:bubble3D val="0"/>
            <c:spPr>
              <a:solidFill>
                <a:srgbClr val="00B0F0"/>
              </a:solidFill>
              <a:ln>
                <a:noFill/>
              </a:ln>
              <a:effectLst/>
            </c:spPr>
            <c:extLst>
              <c:ext xmlns:c16="http://schemas.microsoft.com/office/drawing/2014/chart" uri="{C3380CC4-5D6E-409C-BE32-E72D297353CC}">
                <c16:uniqueId val="{00000004-C2B1-B747-9C8F-6C49BEB3CF61}"/>
              </c:ext>
            </c:extLst>
          </c:dPt>
          <c:dPt>
            <c:idx val="5"/>
            <c:bubble3D val="0"/>
            <c:spPr>
              <a:solidFill>
                <a:schemeClr val="accent1">
                  <a:lumMod val="40000"/>
                  <a:lumOff val="60000"/>
                </a:schemeClr>
              </a:solidFill>
              <a:ln>
                <a:noFill/>
              </a:ln>
              <a:effectLst/>
            </c:spPr>
            <c:extLst>
              <c:ext xmlns:c16="http://schemas.microsoft.com/office/drawing/2014/chart" uri="{C3380CC4-5D6E-409C-BE32-E72D297353CC}">
                <c16:uniqueId val="{00000005-C2B1-B747-9C8F-6C49BEB3CF61}"/>
              </c:ext>
            </c:extLst>
          </c:dPt>
          <c:dPt>
            <c:idx val="6"/>
            <c:bubble3D val="0"/>
            <c:spPr>
              <a:solidFill>
                <a:schemeClr val="accent1">
                  <a:lumMod val="20000"/>
                  <a:lumOff val="80000"/>
                </a:schemeClr>
              </a:solidFill>
              <a:ln>
                <a:noFill/>
              </a:ln>
              <a:effectLst/>
            </c:spPr>
            <c:extLst>
              <c:ext xmlns:c16="http://schemas.microsoft.com/office/drawing/2014/chart" uri="{C3380CC4-5D6E-409C-BE32-E72D297353CC}">
                <c16:uniqueId val="{00000006-C2B1-B747-9C8F-6C49BEB3CF61}"/>
              </c:ext>
            </c:extLst>
          </c:dPt>
          <c:dLbls>
            <c:dLbl>
              <c:idx val="0"/>
              <c:layout>
                <c:manualLayout>
                  <c:x val="1.8326194624285811E-2"/>
                  <c:y val="-3.7053081039684889E-2"/>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0-C2B1-B747-9C8F-6C49BEB3CF61}"/>
                </c:ext>
              </c:extLst>
            </c:dLbl>
            <c:dLbl>
              <c:idx val="5"/>
              <c:layout>
                <c:manualLayout>
                  <c:x val="1.890134887365626E-2"/>
                  <c:y val="-6.4358592582848262E-2"/>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5-C2B1-B747-9C8F-6C49BEB3CF61}"/>
                </c:ext>
              </c:extLst>
            </c:dLbl>
            <c:dLbl>
              <c:idx val="6"/>
              <c:layout>
                <c:manualLayout>
                  <c:x val="2.2052905061509552E-2"/>
                  <c:y val="6.3507717366987626E-3"/>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6-C2B1-B747-9C8F-6C49BEB3CF61}"/>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ru-RU"/>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Лист1!$A$2:$A$8</c:f>
              <c:strCache>
                <c:ptCount val="7"/>
                <c:pt idx="0">
                  <c:v>Русские</c:v>
                </c:pt>
                <c:pt idx="1">
                  <c:v>Татары</c:v>
                </c:pt>
                <c:pt idx="2">
                  <c:v>Украинцы</c:v>
                </c:pt>
                <c:pt idx="3">
                  <c:v>Армяне</c:v>
                </c:pt>
                <c:pt idx="4">
                  <c:v>Белорусы</c:v>
                </c:pt>
                <c:pt idx="5">
                  <c:v>Евреи</c:v>
                </c:pt>
                <c:pt idx="6">
                  <c:v>Другие</c:v>
                </c:pt>
              </c:strCache>
            </c:strRef>
          </c:cat>
          <c:val>
            <c:numRef>
              <c:f>Лист1!$B$2:$B$8</c:f>
              <c:numCache>
                <c:formatCode>General</c:formatCode>
                <c:ptCount val="7"/>
                <c:pt idx="0">
                  <c:v>85</c:v>
                </c:pt>
                <c:pt idx="1">
                  <c:v>2</c:v>
                </c:pt>
                <c:pt idx="2">
                  <c:v>1</c:v>
                </c:pt>
                <c:pt idx="3">
                  <c:v>1</c:v>
                </c:pt>
                <c:pt idx="4">
                  <c:v>1</c:v>
                </c:pt>
                <c:pt idx="5">
                  <c:v>1</c:v>
                </c:pt>
                <c:pt idx="6">
                  <c:v>9</c:v>
                </c:pt>
              </c:numCache>
            </c:numRef>
          </c:val>
          <c:extLst>
            <c:ext xmlns:c16="http://schemas.microsoft.com/office/drawing/2014/chart" uri="{C3380CC4-5D6E-409C-BE32-E72D297353CC}">
              <c16:uniqueId val="{00000000-8823-264C-A313-99966BD54330}"/>
            </c:ext>
          </c:extLst>
        </c:ser>
        <c:dLbls>
          <c:showLegendKey val="0"/>
          <c:showVal val="0"/>
          <c:showCatName val="0"/>
          <c:showSerName val="0"/>
          <c:showPercent val="1"/>
          <c:showBubbleSize val="0"/>
          <c:showLeaderLines val="1"/>
        </c:dLbls>
        <c:firstSliceAng val="0"/>
      </c:pieChart>
      <c:spPr>
        <a:noFill/>
        <a:ln>
          <a:noFill/>
        </a:ln>
        <a:effectLst/>
      </c:spPr>
    </c:plotArea>
    <c:legend>
      <c:legendPos val="r"/>
      <c:layout>
        <c:manualLayout>
          <c:xMode val="edge"/>
          <c:yMode val="edge"/>
          <c:x val="0.64526144412406905"/>
          <c:y val="0.21381559929516866"/>
          <c:w val="0.23637926705872508"/>
          <c:h val="0.72326027229682688"/>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ru-RU"/>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ru-RU"/>
    </a:p>
  </c:txPr>
  <c:externalData r:id="rId3">
    <c:autoUpdate val="0"/>
  </c:externalData>
</c:chartSpace>
</file>

<file path=ppt/charts/colors1.xml><?xml version="1.0" encoding="utf-8"?>
<cs:colorStyle xmlns:cs="http://schemas.microsoft.com/office/drawing/2012/chartStyle" xmlns:a="http://schemas.openxmlformats.org/drawingml/2006/main" meth="withinLinear" id="14">
  <a:schemeClr val="accent1"/>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9.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0.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8.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877AB26-D638-3444-9F85-136D3DAD25E0}" type="datetimeFigureOut">
              <a:rPr lang="ru-RU" smtClean="0"/>
              <a:t>19.09.2019</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A0CA8D9-E508-F54D-803C-11AA4253CF97}" type="slidenum">
              <a:rPr lang="ru-RU" smtClean="0"/>
              <a:t>‹#›</a:t>
            </a:fld>
            <a:endParaRPr lang="ru-RU"/>
          </a:p>
        </p:txBody>
      </p:sp>
    </p:spTree>
    <p:extLst>
      <p:ext uri="{BB962C8B-B14F-4D97-AF65-F5344CB8AC3E}">
        <p14:creationId xmlns:p14="http://schemas.microsoft.com/office/powerpoint/2010/main" val="17196218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Заголовок и подзаголовок">
    <p:spTree>
      <p:nvGrpSpPr>
        <p:cNvPr id="1" name=""/>
        <p:cNvGrpSpPr/>
        <p:nvPr/>
      </p:nvGrpSpPr>
      <p:grpSpPr>
        <a:xfrm>
          <a:off x="0" y="0"/>
          <a:ext cx="0" cy="0"/>
          <a:chOff x="0" y="0"/>
          <a:chExt cx="0" cy="0"/>
        </a:xfrm>
      </p:grpSpPr>
      <p:sp>
        <p:nvSpPr>
          <p:cNvPr id="6" name="Прямоугольник"/>
          <p:cNvSpPr/>
          <p:nvPr/>
        </p:nvSpPr>
        <p:spPr>
          <a:xfrm>
            <a:off x="2615127" y="-18670"/>
            <a:ext cx="9608854" cy="6858001"/>
          </a:xfrm>
          <a:prstGeom prst="rect">
            <a:avLst/>
          </a:prstGeom>
          <a:solidFill>
            <a:srgbClr val="FFFFFF"/>
          </a:solidFill>
          <a:ln w="12700">
            <a:miter lim="400000"/>
          </a:ln>
        </p:spPr>
        <p:txBody>
          <a:bodyPr lIns="35719" tIns="35719" rIns="35719" bIns="35719" anchor="ctr"/>
          <a:lstStyle/>
          <a:p>
            <a:pPr>
              <a:defRPr sz="3200">
                <a:solidFill>
                  <a:srgbClr val="FFFFFF"/>
                </a:solidFill>
              </a:defRPr>
            </a:pPr>
            <a:endParaRPr sz="1600"/>
          </a:p>
        </p:txBody>
      </p:sp>
      <p:sp>
        <p:nvSpPr>
          <p:cNvPr id="7"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1811064342"/>
      </p:ext>
    </p:extLst>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Цитата">
    <p:bg>
      <p:bgPr>
        <a:solidFill>
          <a:srgbClr val="FFFFFF"/>
        </a:solidFill>
        <a:effectLst/>
      </p:bgPr>
    </p:bg>
    <p:spTree>
      <p:nvGrpSpPr>
        <p:cNvPr id="1" name=""/>
        <p:cNvGrpSpPr/>
        <p:nvPr/>
      </p:nvGrpSpPr>
      <p:grpSpPr>
        <a:xfrm>
          <a:off x="0" y="0"/>
          <a:ext cx="0" cy="0"/>
          <a:chOff x="0" y="0"/>
          <a:chExt cx="0" cy="0"/>
        </a:xfrm>
      </p:grpSpPr>
      <p:sp>
        <p:nvSpPr>
          <p:cNvPr id="40" name="–Иван Арсентьев"/>
          <p:cNvSpPr txBox="1">
            <a:spLocks noGrp="1"/>
          </p:cNvSpPr>
          <p:nvPr>
            <p:ph type="body" sz="quarter" idx="13"/>
          </p:nvPr>
        </p:nvSpPr>
        <p:spPr>
          <a:xfrm>
            <a:off x="2416969" y="4473773"/>
            <a:ext cx="7358063" cy="390491"/>
          </a:xfrm>
          <a:prstGeom prst="rect">
            <a:avLst/>
          </a:prstGeom>
        </p:spPr>
        <p:txBody>
          <a:bodyPr anchor="t">
            <a:spAutoFit/>
          </a:bodyPr>
          <a:lstStyle>
            <a:lvl1pPr marL="0" indent="0" algn="ctr">
              <a:spcBef>
                <a:spcPts val="0"/>
              </a:spcBef>
              <a:buSzTx/>
              <a:buNone/>
              <a:defRPr sz="1600">
                <a:latin typeface="Helvetica"/>
                <a:ea typeface="Helvetica"/>
                <a:cs typeface="Helvetica"/>
                <a:sym typeface="Helvetica"/>
              </a:defRPr>
            </a:lvl1pPr>
          </a:lstStyle>
          <a:p>
            <a:r>
              <a:t>–Иван Арсентьев</a:t>
            </a:r>
          </a:p>
        </p:txBody>
      </p:sp>
      <p:sp>
        <p:nvSpPr>
          <p:cNvPr id="41" name="«Место ввода цитаты»."/>
          <p:cNvSpPr txBox="1">
            <a:spLocks noGrp="1"/>
          </p:cNvSpPr>
          <p:nvPr>
            <p:ph type="body" sz="quarter" idx="14"/>
          </p:nvPr>
        </p:nvSpPr>
        <p:spPr>
          <a:xfrm>
            <a:off x="2416969" y="2969288"/>
            <a:ext cx="7358063" cy="544379"/>
          </a:xfrm>
          <a:prstGeom prst="rect">
            <a:avLst/>
          </a:prstGeom>
        </p:spPr>
        <p:txBody>
          <a:bodyPr>
            <a:spAutoFit/>
          </a:bodyPr>
          <a:lstStyle>
            <a:lvl1pPr marL="0" indent="0" algn="ctr">
              <a:spcBef>
                <a:spcPts val="0"/>
              </a:spcBef>
              <a:buSzTx/>
              <a:buNone/>
              <a:defRPr sz="2600"/>
            </a:lvl1pPr>
          </a:lstStyle>
          <a:p>
            <a:r>
              <a:t>«Место ввода цитаты».</a:t>
            </a:r>
          </a:p>
        </p:txBody>
      </p:sp>
      <p:sp>
        <p:nvSpPr>
          <p:cNvPr id="42"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2899117457"/>
      </p:ext>
    </p:extLst>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Фото">
    <p:bg>
      <p:bgPr>
        <a:solidFill>
          <a:srgbClr val="FFFFFF"/>
        </a:solidFill>
        <a:effectLst/>
      </p:bgPr>
    </p:bg>
    <p:spTree>
      <p:nvGrpSpPr>
        <p:cNvPr id="1" name=""/>
        <p:cNvGrpSpPr/>
        <p:nvPr/>
      </p:nvGrpSpPr>
      <p:grpSpPr>
        <a:xfrm>
          <a:off x="0" y="0"/>
          <a:ext cx="0" cy="0"/>
          <a:chOff x="0" y="0"/>
          <a:chExt cx="0" cy="0"/>
        </a:xfrm>
      </p:grpSpPr>
      <p:sp>
        <p:nvSpPr>
          <p:cNvPr id="44" name="Изображение"/>
          <p:cNvSpPr>
            <a:spLocks noGrp="1"/>
          </p:cNvSpPr>
          <p:nvPr>
            <p:ph type="pic" idx="13"/>
          </p:nvPr>
        </p:nvSpPr>
        <p:spPr>
          <a:xfrm>
            <a:off x="1524000" y="0"/>
            <a:ext cx="9144000" cy="6858000"/>
          </a:xfrm>
          <a:prstGeom prst="rect">
            <a:avLst/>
          </a:prstGeom>
        </p:spPr>
        <p:txBody>
          <a:bodyPr lIns="91439" tIns="45719" rIns="91439" bIns="45719" anchor="t">
            <a:noAutofit/>
          </a:bodyPr>
          <a:lstStyle/>
          <a:p>
            <a:endParaRPr/>
          </a:p>
        </p:txBody>
      </p:sp>
      <p:sp>
        <p:nvSpPr>
          <p:cNvPr id="45"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463731199"/>
      </p:ext>
    </p:extLst>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Пустой">
    <p:bg>
      <p:bgPr>
        <a:solidFill>
          <a:srgbClr val="FFFFFF"/>
        </a:solidFill>
        <a:effectLst/>
      </p:bgPr>
    </p:bg>
    <p:spTree>
      <p:nvGrpSpPr>
        <p:cNvPr id="1" name=""/>
        <p:cNvGrpSpPr/>
        <p:nvPr/>
      </p:nvGrpSpPr>
      <p:grpSpPr>
        <a:xfrm>
          <a:off x="0" y="0"/>
          <a:ext cx="0" cy="0"/>
          <a:chOff x="0" y="0"/>
          <a:chExt cx="0" cy="0"/>
        </a:xfrm>
      </p:grpSpPr>
      <p:sp>
        <p:nvSpPr>
          <p:cNvPr id="47"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4183736252"/>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Фото — горизонтально">
    <p:bg>
      <p:bgPr>
        <a:solidFill>
          <a:srgbClr val="FFFFFF"/>
        </a:solidFill>
        <a:effectLst/>
      </p:bgPr>
    </p:bg>
    <p:spTree>
      <p:nvGrpSpPr>
        <p:cNvPr id="1" name=""/>
        <p:cNvGrpSpPr/>
        <p:nvPr/>
      </p:nvGrpSpPr>
      <p:grpSpPr>
        <a:xfrm>
          <a:off x="0" y="0"/>
          <a:ext cx="0" cy="0"/>
          <a:chOff x="0" y="0"/>
          <a:chExt cx="0" cy="0"/>
        </a:xfrm>
      </p:grpSpPr>
      <p:sp>
        <p:nvSpPr>
          <p:cNvPr id="9" name="Изображение"/>
          <p:cNvSpPr>
            <a:spLocks noGrp="1"/>
          </p:cNvSpPr>
          <p:nvPr>
            <p:ph type="pic" sz="half" idx="13"/>
          </p:nvPr>
        </p:nvSpPr>
        <p:spPr>
          <a:xfrm>
            <a:off x="2653605" y="446484"/>
            <a:ext cx="6875860" cy="4161235"/>
          </a:xfrm>
          <a:prstGeom prst="rect">
            <a:avLst/>
          </a:prstGeom>
        </p:spPr>
        <p:txBody>
          <a:bodyPr lIns="91439" tIns="45719" rIns="91439" bIns="45719" anchor="t">
            <a:noAutofit/>
          </a:bodyPr>
          <a:lstStyle/>
          <a:p>
            <a:endParaRPr/>
          </a:p>
        </p:txBody>
      </p:sp>
      <p:sp>
        <p:nvSpPr>
          <p:cNvPr id="10" name="Текст заголовка"/>
          <p:cNvSpPr txBox="1">
            <a:spLocks noGrp="1"/>
          </p:cNvSpPr>
          <p:nvPr>
            <p:ph type="title"/>
          </p:nvPr>
        </p:nvSpPr>
        <p:spPr>
          <a:xfrm>
            <a:off x="2416969" y="4723805"/>
            <a:ext cx="7358063" cy="1000126"/>
          </a:xfrm>
          <a:prstGeom prst="rect">
            <a:avLst/>
          </a:prstGeom>
        </p:spPr>
        <p:txBody>
          <a:bodyPr anchor="b"/>
          <a:lstStyle/>
          <a:p>
            <a:r>
              <a:t>Текст заголовка</a:t>
            </a:r>
          </a:p>
        </p:txBody>
      </p:sp>
      <p:sp>
        <p:nvSpPr>
          <p:cNvPr id="11" name="Уровень текста 1…"/>
          <p:cNvSpPr txBox="1">
            <a:spLocks noGrp="1"/>
          </p:cNvSpPr>
          <p:nvPr>
            <p:ph type="body" sz="quarter" idx="1"/>
          </p:nvPr>
        </p:nvSpPr>
        <p:spPr>
          <a:xfrm>
            <a:off x="2416969" y="5759648"/>
            <a:ext cx="7358063" cy="794743"/>
          </a:xfrm>
          <a:prstGeom prst="rect">
            <a:avLst/>
          </a:prstGeom>
        </p:spPr>
        <p:txBody>
          <a:bodyPr anchor="t"/>
          <a:lstStyle>
            <a:lvl1pPr marL="0" indent="0" algn="ctr">
              <a:spcBef>
                <a:spcPts val="0"/>
              </a:spcBef>
              <a:buSzTx/>
              <a:buNone/>
              <a:defRPr sz="2200"/>
            </a:lvl1pPr>
            <a:lvl2pPr marL="0" indent="114300" algn="ctr">
              <a:spcBef>
                <a:spcPts val="0"/>
              </a:spcBef>
              <a:buSzTx/>
              <a:buNone/>
              <a:defRPr sz="2200"/>
            </a:lvl2pPr>
            <a:lvl3pPr marL="0" indent="228600" algn="ctr">
              <a:spcBef>
                <a:spcPts val="0"/>
              </a:spcBef>
              <a:buSzTx/>
              <a:buNone/>
              <a:defRPr sz="2200"/>
            </a:lvl3pPr>
            <a:lvl4pPr marL="0" indent="342900" algn="ctr">
              <a:spcBef>
                <a:spcPts val="0"/>
              </a:spcBef>
              <a:buSzTx/>
              <a:buNone/>
              <a:defRPr sz="2200"/>
            </a:lvl4pPr>
            <a:lvl5pPr marL="0" indent="457200" algn="ctr">
              <a:spcBef>
                <a:spcPts val="0"/>
              </a:spcBef>
              <a:buSzTx/>
              <a:buNone/>
              <a:defRPr sz="2200"/>
            </a:lvl5pPr>
          </a:lstStyle>
          <a:p>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12" name="Номер слайда"/>
          <p:cNvSpPr txBox="1">
            <a:spLocks noGrp="1"/>
          </p:cNvSpPr>
          <p:nvPr>
            <p:ph type="sldNum" sz="quarter" idx="2"/>
          </p:nvPr>
        </p:nvSpPr>
        <p:spPr>
          <a:xfrm>
            <a:off x="5967907" y="6500813"/>
            <a:ext cx="298158" cy="328935"/>
          </a:xfrm>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1762698526"/>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Заголовок — по центру">
    <p:bg>
      <p:bgPr>
        <a:solidFill>
          <a:srgbClr val="FFFFFF"/>
        </a:solidFill>
        <a:effectLst/>
      </p:bgPr>
    </p:bg>
    <p:spTree>
      <p:nvGrpSpPr>
        <p:cNvPr id="1" name=""/>
        <p:cNvGrpSpPr/>
        <p:nvPr/>
      </p:nvGrpSpPr>
      <p:grpSpPr>
        <a:xfrm>
          <a:off x="0" y="0"/>
          <a:ext cx="0" cy="0"/>
          <a:chOff x="0" y="0"/>
          <a:chExt cx="0" cy="0"/>
        </a:xfrm>
      </p:grpSpPr>
      <p:sp>
        <p:nvSpPr>
          <p:cNvPr id="14"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2659207691"/>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Фото — вертикально">
    <p:bg>
      <p:bgPr>
        <a:solidFill>
          <a:srgbClr val="FFFFFF"/>
        </a:solidFill>
        <a:effectLst/>
      </p:bgPr>
    </p:bg>
    <p:spTree>
      <p:nvGrpSpPr>
        <p:cNvPr id="1" name=""/>
        <p:cNvGrpSpPr/>
        <p:nvPr/>
      </p:nvGrpSpPr>
      <p:grpSpPr>
        <a:xfrm>
          <a:off x="0" y="0"/>
          <a:ext cx="0" cy="0"/>
          <a:chOff x="0" y="0"/>
          <a:chExt cx="0" cy="0"/>
        </a:xfrm>
      </p:grpSpPr>
      <p:sp>
        <p:nvSpPr>
          <p:cNvPr id="16" name="Изображение"/>
          <p:cNvSpPr>
            <a:spLocks noGrp="1"/>
          </p:cNvSpPr>
          <p:nvPr>
            <p:ph type="pic" sz="half" idx="13"/>
          </p:nvPr>
        </p:nvSpPr>
        <p:spPr>
          <a:xfrm>
            <a:off x="6247804" y="446484"/>
            <a:ext cx="3750469" cy="5786438"/>
          </a:xfrm>
          <a:prstGeom prst="rect">
            <a:avLst/>
          </a:prstGeom>
        </p:spPr>
        <p:txBody>
          <a:bodyPr lIns="91439" tIns="45719" rIns="91439" bIns="45719" anchor="t">
            <a:noAutofit/>
          </a:bodyPr>
          <a:lstStyle/>
          <a:p>
            <a:endParaRPr/>
          </a:p>
        </p:txBody>
      </p:sp>
      <p:sp>
        <p:nvSpPr>
          <p:cNvPr id="17" name="Текст заголовка"/>
          <p:cNvSpPr txBox="1">
            <a:spLocks noGrp="1"/>
          </p:cNvSpPr>
          <p:nvPr>
            <p:ph type="title"/>
          </p:nvPr>
        </p:nvSpPr>
        <p:spPr>
          <a:xfrm>
            <a:off x="2193727" y="446484"/>
            <a:ext cx="3750469" cy="2803923"/>
          </a:xfrm>
          <a:prstGeom prst="rect">
            <a:avLst/>
          </a:prstGeom>
        </p:spPr>
        <p:txBody>
          <a:bodyPr anchor="b"/>
          <a:lstStyle>
            <a:lvl1pPr>
              <a:defRPr sz="4200"/>
            </a:lvl1pPr>
          </a:lstStyle>
          <a:p>
            <a:r>
              <a:t>Текст заголовка</a:t>
            </a:r>
          </a:p>
        </p:txBody>
      </p:sp>
      <p:sp>
        <p:nvSpPr>
          <p:cNvPr id="18" name="Уровень текста 1…"/>
          <p:cNvSpPr txBox="1">
            <a:spLocks noGrp="1"/>
          </p:cNvSpPr>
          <p:nvPr>
            <p:ph type="body" sz="quarter" idx="1"/>
          </p:nvPr>
        </p:nvSpPr>
        <p:spPr>
          <a:xfrm>
            <a:off x="2193727" y="3348633"/>
            <a:ext cx="3750469" cy="2884290"/>
          </a:xfrm>
          <a:prstGeom prst="rect">
            <a:avLst/>
          </a:prstGeom>
        </p:spPr>
        <p:txBody>
          <a:bodyPr anchor="t"/>
          <a:lstStyle>
            <a:lvl1pPr marL="0" indent="0" algn="ctr">
              <a:spcBef>
                <a:spcPts val="0"/>
              </a:spcBef>
              <a:buSzTx/>
              <a:buNone/>
              <a:defRPr sz="2200"/>
            </a:lvl1pPr>
            <a:lvl2pPr marL="0" indent="114300" algn="ctr">
              <a:spcBef>
                <a:spcPts val="0"/>
              </a:spcBef>
              <a:buSzTx/>
              <a:buNone/>
              <a:defRPr sz="2200"/>
            </a:lvl2pPr>
            <a:lvl3pPr marL="0" indent="228600" algn="ctr">
              <a:spcBef>
                <a:spcPts val="0"/>
              </a:spcBef>
              <a:buSzTx/>
              <a:buNone/>
              <a:defRPr sz="2200"/>
            </a:lvl3pPr>
            <a:lvl4pPr marL="0" indent="342900" algn="ctr">
              <a:spcBef>
                <a:spcPts val="0"/>
              </a:spcBef>
              <a:buSzTx/>
              <a:buNone/>
              <a:defRPr sz="2200"/>
            </a:lvl4pPr>
            <a:lvl5pPr marL="0" indent="457200" algn="ctr">
              <a:spcBef>
                <a:spcPts val="0"/>
              </a:spcBef>
              <a:buSzTx/>
              <a:buNone/>
              <a:defRPr sz="2200"/>
            </a:lvl5pPr>
          </a:lstStyle>
          <a:p>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19"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756254258"/>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Заголовок — вверху">
    <p:spTree>
      <p:nvGrpSpPr>
        <p:cNvPr id="1" name=""/>
        <p:cNvGrpSpPr/>
        <p:nvPr/>
      </p:nvGrpSpPr>
      <p:grpSpPr>
        <a:xfrm>
          <a:off x="0" y="0"/>
          <a:ext cx="0" cy="0"/>
          <a:chOff x="0" y="0"/>
          <a:chExt cx="0" cy="0"/>
        </a:xfrm>
      </p:grpSpPr>
      <p:sp>
        <p:nvSpPr>
          <p:cNvPr id="21"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594386285"/>
      </p:ext>
    </p:extLst>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Заголовок и пункты">
    <p:bg>
      <p:bgPr>
        <a:solidFill>
          <a:srgbClr val="FFFFFF"/>
        </a:solidFill>
        <a:effectLst/>
      </p:bgPr>
    </p:bg>
    <p:spTree>
      <p:nvGrpSpPr>
        <p:cNvPr id="1" name=""/>
        <p:cNvGrpSpPr/>
        <p:nvPr/>
      </p:nvGrpSpPr>
      <p:grpSpPr>
        <a:xfrm>
          <a:off x="0" y="0"/>
          <a:ext cx="0" cy="0"/>
          <a:chOff x="0" y="0"/>
          <a:chExt cx="0" cy="0"/>
        </a:xfrm>
      </p:grpSpPr>
      <p:sp>
        <p:nvSpPr>
          <p:cNvPr id="23" name="Текст заголовка"/>
          <p:cNvSpPr txBox="1">
            <a:spLocks noGrp="1"/>
          </p:cNvSpPr>
          <p:nvPr>
            <p:ph type="title"/>
          </p:nvPr>
        </p:nvSpPr>
        <p:spPr>
          <a:prstGeom prst="rect">
            <a:avLst/>
          </a:prstGeom>
        </p:spPr>
        <p:txBody>
          <a:bodyPr/>
          <a:lstStyle/>
          <a:p>
            <a:r>
              <a:t>Текст заголовка</a:t>
            </a:r>
          </a:p>
        </p:txBody>
      </p:sp>
      <p:sp>
        <p:nvSpPr>
          <p:cNvPr id="24" name="Уровень текста 1…"/>
          <p:cNvSpPr txBox="1">
            <a:spLocks noGrp="1"/>
          </p:cNvSpPr>
          <p:nvPr>
            <p:ph type="body" idx="1"/>
          </p:nvPr>
        </p:nvSpPr>
        <p:spPr>
          <a:prstGeom prst="rect">
            <a:avLst/>
          </a:prstGeom>
        </p:spPr>
        <p:txBody>
          <a:bodyPr/>
          <a:lstStyle/>
          <a:p>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25"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511531778"/>
      </p:ext>
    </p:extLst>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Заголовок, пункты и фото">
    <p:bg>
      <p:bgPr>
        <a:solidFill>
          <a:srgbClr val="FFFFFF"/>
        </a:solidFill>
        <a:effectLst/>
      </p:bgPr>
    </p:bg>
    <p:spTree>
      <p:nvGrpSpPr>
        <p:cNvPr id="1" name=""/>
        <p:cNvGrpSpPr/>
        <p:nvPr/>
      </p:nvGrpSpPr>
      <p:grpSpPr>
        <a:xfrm>
          <a:off x="0" y="0"/>
          <a:ext cx="0" cy="0"/>
          <a:chOff x="0" y="0"/>
          <a:chExt cx="0" cy="0"/>
        </a:xfrm>
      </p:grpSpPr>
      <p:sp>
        <p:nvSpPr>
          <p:cNvPr id="27" name="Изображение"/>
          <p:cNvSpPr>
            <a:spLocks noGrp="1"/>
          </p:cNvSpPr>
          <p:nvPr>
            <p:ph type="pic" sz="quarter" idx="13"/>
          </p:nvPr>
        </p:nvSpPr>
        <p:spPr>
          <a:xfrm>
            <a:off x="6247804" y="1830586"/>
            <a:ext cx="3750469" cy="4420196"/>
          </a:xfrm>
          <a:prstGeom prst="rect">
            <a:avLst/>
          </a:prstGeom>
        </p:spPr>
        <p:txBody>
          <a:bodyPr lIns="91439" tIns="45719" rIns="91439" bIns="45719" anchor="t">
            <a:noAutofit/>
          </a:bodyPr>
          <a:lstStyle/>
          <a:p>
            <a:endParaRPr/>
          </a:p>
        </p:txBody>
      </p:sp>
      <p:sp>
        <p:nvSpPr>
          <p:cNvPr id="28" name="Текст заголовка"/>
          <p:cNvSpPr txBox="1">
            <a:spLocks noGrp="1"/>
          </p:cNvSpPr>
          <p:nvPr>
            <p:ph type="title"/>
          </p:nvPr>
        </p:nvSpPr>
        <p:spPr>
          <a:prstGeom prst="rect">
            <a:avLst/>
          </a:prstGeom>
        </p:spPr>
        <p:txBody>
          <a:bodyPr/>
          <a:lstStyle/>
          <a:p>
            <a:r>
              <a:t>Текст заголовка</a:t>
            </a:r>
          </a:p>
        </p:txBody>
      </p:sp>
      <p:sp>
        <p:nvSpPr>
          <p:cNvPr id="29" name="Уровень текста 1…"/>
          <p:cNvSpPr txBox="1">
            <a:spLocks noGrp="1"/>
          </p:cNvSpPr>
          <p:nvPr>
            <p:ph type="body" sz="quarter" idx="1"/>
          </p:nvPr>
        </p:nvSpPr>
        <p:spPr>
          <a:xfrm>
            <a:off x="2193727" y="1830586"/>
            <a:ext cx="3750469" cy="4420196"/>
          </a:xfrm>
          <a:prstGeom prst="rect">
            <a:avLst/>
          </a:prstGeom>
        </p:spPr>
        <p:txBody>
          <a:bodyPr/>
          <a:lstStyle>
            <a:lvl1pPr marL="232682" indent="-232682">
              <a:spcBef>
                <a:spcPts val="2250"/>
              </a:spcBef>
              <a:defRPr sz="1900"/>
            </a:lvl1pPr>
            <a:lvl2pPr marL="404132" indent="-232682">
              <a:spcBef>
                <a:spcPts val="2250"/>
              </a:spcBef>
              <a:defRPr sz="1900"/>
            </a:lvl2pPr>
            <a:lvl3pPr marL="575582" indent="-232682">
              <a:spcBef>
                <a:spcPts val="2250"/>
              </a:spcBef>
              <a:defRPr sz="1900"/>
            </a:lvl3pPr>
            <a:lvl4pPr marL="747032" indent="-232682">
              <a:spcBef>
                <a:spcPts val="2250"/>
              </a:spcBef>
              <a:defRPr sz="1900"/>
            </a:lvl4pPr>
            <a:lvl5pPr marL="918482" indent="-232682">
              <a:spcBef>
                <a:spcPts val="2250"/>
              </a:spcBef>
              <a:defRPr sz="1900"/>
            </a:lvl5pPr>
          </a:lstStyle>
          <a:p>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30"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3519318543"/>
      </p:ext>
    </p:extLst>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Пункты">
    <p:bg>
      <p:bgPr>
        <a:solidFill>
          <a:srgbClr val="FFFFFF"/>
        </a:solidFill>
        <a:effectLst/>
      </p:bgPr>
    </p:bg>
    <p:spTree>
      <p:nvGrpSpPr>
        <p:cNvPr id="1" name=""/>
        <p:cNvGrpSpPr/>
        <p:nvPr/>
      </p:nvGrpSpPr>
      <p:grpSpPr>
        <a:xfrm>
          <a:off x="0" y="0"/>
          <a:ext cx="0" cy="0"/>
          <a:chOff x="0" y="0"/>
          <a:chExt cx="0" cy="0"/>
        </a:xfrm>
      </p:grpSpPr>
      <p:sp>
        <p:nvSpPr>
          <p:cNvPr id="32" name="Уровень текста 1…"/>
          <p:cNvSpPr txBox="1">
            <a:spLocks noGrp="1"/>
          </p:cNvSpPr>
          <p:nvPr>
            <p:ph type="body" idx="1"/>
          </p:nvPr>
        </p:nvSpPr>
        <p:spPr>
          <a:xfrm>
            <a:off x="2193727" y="892969"/>
            <a:ext cx="7804547" cy="5072063"/>
          </a:xfrm>
          <a:prstGeom prst="rect">
            <a:avLst/>
          </a:prstGeom>
        </p:spPr>
        <p:txBody>
          <a:bodyPr/>
          <a:lstStyle/>
          <a:p>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33"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3614586894"/>
      </p:ext>
    </p:extLst>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Фото — 3 шт.">
    <p:bg>
      <p:bgPr>
        <a:solidFill>
          <a:srgbClr val="FFFFFF"/>
        </a:solidFill>
        <a:effectLst/>
      </p:bgPr>
    </p:bg>
    <p:spTree>
      <p:nvGrpSpPr>
        <p:cNvPr id="1" name=""/>
        <p:cNvGrpSpPr/>
        <p:nvPr/>
      </p:nvGrpSpPr>
      <p:grpSpPr>
        <a:xfrm>
          <a:off x="0" y="0"/>
          <a:ext cx="0" cy="0"/>
          <a:chOff x="0" y="0"/>
          <a:chExt cx="0" cy="0"/>
        </a:xfrm>
      </p:grpSpPr>
      <p:sp>
        <p:nvSpPr>
          <p:cNvPr id="35" name="Изображение"/>
          <p:cNvSpPr>
            <a:spLocks noGrp="1"/>
          </p:cNvSpPr>
          <p:nvPr>
            <p:ph type="pic" sz="quarter" idx="13"/>
          </p:nvPr>
        </p:nvSpPr>
        <p:spPr>
          <a:xfrm>
            <a:off x="6247804" y="3580805"/>
            <a:ext cx="3750469" cy="2652118"/>
          </a:xfrm>
          <a:prstGeom prst="rect">
            <a:avLst/>
          </a:prstGeom>
        </p:spPr>
        <p:txBody>
          <a:bodyPr lIns="91439" tIns="45719" rIns="91439" bIns="45719" anchor="t">
            <a:noAutofit/>
          </a:bodyPr>
          <a:lstStyle/>
          <a:p>
            <a:endParaRPr/>
          </a:p>
        </p:txBody>
      </p:sp>
      <p:sp>
        <p:nvSpPr>
          <p:cNvPr id="36" name="Изображение"/>
          <p:cNvSpPr>
            <a:spLocks noGrp="1"/>
          </p:cNvSpPr>
          <p:nvPr>
            <p:ph type="pic" sz="quarter" idx="14"/>
          </p:nvPr>
        </p:nvSpPr>
        <p:spPr>
          <a:xfrm>
            <a:off x="6252177" y="625078"/>
            <a:ext cx="3750470" cy="2652118"/>
          </a:xfrm>
          <a:prstGeom prst="rect">
            <a:avLst/>
          </a:prstGeom>
        </p:spPr>
        <p:txBody>
          <a:bodyPr lIns="91439" tIns="45719" rIns="91439" bIns="45719" anchor="t">
            <a:noAutofit/>
          </a:bodyPr>
          <a:lstStyle/>
          <a:p>
            <a:endParaRPr/>
          </a:p>
        </p:txBody>
      </p:sp>
      <p:sp>
        <p:nvSpPr>
          <p:cNvPr id="37" name="Изображение"/>
          <p:cNvSpPr>
            <a:spLocks noGrp="1"/>
          </p:cNvSpPr>
          <p:nvPr>
            <p:ph type="pic" sz="half" idx="15"/>
          </p:nvPr>
        </p:nvSpPr>
        <p:spPr>
          <a:xfrm>
            <a:off x="2193727" y="625078"/>
            <a:ext cx="3750469" cy="5607844"/>
          </a:xfrm>
          <a:prstGeom prst="rect">
            <a:avLst/>
          </a:prstGeom>
        </p:spPr>
        <p:txBody>
          <a:bodyPr lIns="91439" tIns="45719" rIns="91439" bIns="45719" anchor="t">
            <a:noAutofit/>
          </a:bodyPr>
          <a:lstStyle/>
          <a:p>
            <a:endParaRPr/>
          </a:p>
        </p:txBody>
      </p:sp>
      <p:sp>
        <p:nvSpPr>
          <p:cNvPr id="38"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3781936002"/>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53957"/>
        </a:solidFill>
        <a:effectLst/>
      </p:bgPr>
    </p:bg>
    <p:spTree>
      <p:nvGrpSpPr>
        <p:cNvPr id="1" name=""/>
        <p:cNvGrpSpPr/>
        <p:nvPr/>
      </p:nvGrpSpPr>
      <p:grpSpPr>
        <a:xfrm>
          <a:off x="0" y="0"/>
          <a:ext cx="0" cy="0"/>
          <a:chOff x="0" y="0"/>
          <a:chExt cx="0" cy="0"/>
        </a:xfrm>
      </p:grpSpPr>
      <p:sp>
        <p:nvSpPr>
          <p:cNvPr id="2" name="Текст заголовка"/>
          <p:cNvSpPr txBox="1">
            <a:spLocks noGrp="1"/>
          </p:cNvSpPr>
          <p:nvPr>
            <p:ph type="title"/>
          </p:nvPr>
        </p:nvSpPr>
        <p:spPr>
          <a:xfrm>
            <a:off x="2193727" y="312539"/>
            <a:ext cx="7804547" cy="151804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nchor="ctr">
            <a:normAutofit/>
          </a:bodyPr>
          <a:lstStyle/>
          <a:p>
            <a:r>
              <a:t>Текст заголовка</a:t>
            </a:r>
          </a:p>
        </p:txBody>
      </p:sp>
      <p:sp>
        <p:nvSpPr>
          <p:cNvPr id="3" name="Уровень текста 1…"/>
          <p:cNvSpPr txBox="1">
            <a:spLocks noGrp="1"/>
          </p:cNvSpPr>
          <p:nvPr>
            <p:ph type="body" idx="1"/>
          </p:nvPr>
        </p:nvSpPr>
        <p:spPr>
          <a:xfrm>
            <a:off x="2193727" y="1830586"/>
            <a:ext cx="7804547" cy="442019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nchor="ctr">
            <a:normAutofit/>
          </a:bodyPr>
          <a:lstStyle/>
          <a:p>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4" name="Номер слайда"/>
          <p:cNvSpPr txBox="1">
            <a:spLocks noGrp="1"/>
          </p:cNvSpPr>
          <p:nvPr>
            <p:ph type="sldNum" sz="quarter" idx="2"/>
          </p:nvPr>
        </p:nvSpPr>
        <p:spPr>
          <a:xfrm>
            <a:off x="5967907" y="6505277"/>
            <a:ext cx="298158" cy="328935"/>
          </a:xfrm>
          <a:prstGeom prst="rect">
            <a:avLst/>
          </a:prstGeom>
          <a:ln w="12700">
            <a:miter lim="400000"/>
          </a:ln>
        </p:spPr>
        <p:txBody>
          <a:bodyPr wrap="none" lIns="71437" tIns="71437" rIns="71437" bIns="71437">
            <a:spAutoFit/>
          </a:bodyPr>
          <a:lstStyle>
            <a:lvl1pPr>
              <a:defRPr sz="1200"/>
            </a:lvl1pPr>
          </a:lstStyle>
          <a:p>
            <a:fld id="{86CB4B4D-7CA3-9044-876B-883B54F8677D}" type="slidenum">
              <a:t>‹#›</a:t>
            </a:fld>
            <a:endParaRPr/>
          </a:p>
        </p:txBody>
      </p:sp>
    </p:spTree>
    <p:extLst>
      <p:ext uri="{BB962C8B-B14F-4D97-AF65-F5344CB8AC3E}">
        <p14:creationId xmlns:p14="http://schemas.microsoft.com/office/powerpoint/2010/main" val="3268647181"/>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ransition spd="med"/>
  <p:hf hdr="0" ftr="0" dt="0"/>
  <p:txStyles>
    <p:titleStyle>
      <a:lvl1pPr marL="0" marR="0" indent="0" algn="ctr" defTabSz="410766" rtl="0" latinLnBrk="0">
        <a:lnSpc>
          <a:spcPct val="100000"/>
        </a:lnSpc>
        <a:spcBef>
          <a:spcPts val="0"/>
        </a:spcBef>
        <a:spcAft>
          <a:spcPts val="0"/>
        </a:spcAft>
        <a:buClrTx/>
        <a:buSzTx/>
        <a:buFontTx/>
        <a:buNone/>
        <a:tabLst/>
        <a:defRPr sz="5600" b="0" i="0" u="none" strike="noStrike" cap="none" spc="0" baseline="0">
          <a:ln>
            <a:noFill/>
          </a:ln>
          <a:solidFill>
            <a:srgbClr val="000000"/>
          </a:solidFill>
          <a:uFillTx/>
          <a:latin typeface="+mj-lt"/>
          <a:ea typeface="+mj-ea"/>
          <a:cs typeface="+mj-cs"/>
          <a:sym typeface="Helvetica Light"/>
        </a:defRPr>
      </a:lvl1pPr>
      <a:lvl2pPr marL="0" marR="0" indent="114300" algn="ctr" defTabSz="410766" rtl="0" latinLnBrk="0">
        <a:lnSpc>
          <a:spcPct val="100000"/>
        </a:lnSpc>
        <a:spcBef>
          <a:spcPts val="0"/>
        </a:spcBef>
        <a:spcAft>
          <a:spcPts val="0"/>
        </a:spcAft>
        <a:buClrTx/>
        <a:buSzTx/>
        <a:buFontTx/>
        <a:buNone/>
        <a:tabLst/>
        <a:defRPr sz="5600" b="0" i="0" u="none" strike="noStrike" cap="none" spc="0" baseline="0">
          <a:ln>
            <a:noFill/>
          </a:ln>
          <a:solidFill>
            <a:srgbClr val="000000"/>
          </a:solidFill>
          <a:uFillTx/>
          <a:latin typeface="+mj-lt"/>
          <a:ea typeface="+mj-ea"/>
          <a:cs typeface="+mj-cs"/>
          <a:sym typeface="Helvetica Light"/>
        </a:defRPr>
      </a:lvl2pPr>
      <a:lvl3pPr marL="0" marR="0" indent="228600" algn="ctr" defTabSz="410766" rtl="0" latinLnBrk="0">
        <a:lnSpc>
          <a:spcPct val="100000"/>
        </a:lnSpc>
        <a:spcBef>
          <a:spcPts val="0"/>
        </a:spcBef>
        <a:spcAft>
          <a:spcPts val="0"/>
        </a:spcAft>
        <a:buClrTx/>
        <a:buSzTx/>
        <a:buFontTx/>
        <a:buNone/>
        <a:tabLst/>
        <a:defRPr sz="5600" b="0" i="0" u="none" strike="noStrike" cap="none" spc="0" baseline="0">
          <a:ln>
            <a:noFill/>
          </a:ln>
          <a:solidFill>
            <a:srgbClr val="000000"/>
          </a:solidFill>
          <a:uFillTx/>
          <a:latin typeface="+mj-lt"/>
          <a:ea typeface="+mj-ea"/>
          <a:cs typeface="+mj-cs"/>
          <a:sym typeface="Helvetica Light"/>
        </a:defRPr>
      </a:lvl3pPr>
      <a:lvl4pPr marL="0" marR="0" indent="342900" algn="ctr" defTabSz="410766" rtl="0" latinLnBrk="0">
        <a:lnSpc>
          <a:spcPct val="100000"/>
        </a:lnSpc>
        <a:spcBef>
          <a:spcPts val="0"/>
        </a:spcBef>
        <a:spcAft>
          <a:spcPts val="0"/>
        </a:spcAft>
        <a:buClrTx/>
        <a:buSzTx/>
        <a:buFontTx/>
        <a:buNone/>
        <a:tabLst/>
        <a:defRPr sz="5600" b="0" i="0" u="none" strike="noStrike" cap="none" spc="0" baseline="0">
          <a:ln>
            <a:noFill/>
          </a:ln>
          <a:solidFill>
            <a:srgbClr val="000000"/>
          </a:solidFill>
          <a:uFillTx/>
          <a:latin typeface="+mj-lt"/>
          <a:ea typeface="+mj-ea"/>
          <a:cs typeface="+mj-cs"/>
          <a:sym typeface="Helvetica Light"/>
        </a:defRPr>
      </a:lvl4pPr>
      <a:lvl5pPr marL="0" marR="0" indent="457200" algn="ctr" defTabSz="410766" rtl="0" latinLnBrk="0">
        <a:lnSpc>
          <a:spcPct val="100000"/>
        </a:lnSpc>
        <a:spcBef>
          <a:spcPts val="0"/>
        </a:spcBef>
        <a:spcAft>
          <a:spcPts val="0"/>
        </a:spcAft>
        <a:buClrTx/>
        <a:buSzTx/>
        <a:buFontTx/>
        <a:buNone/>
        <a:tabLst/>
        <a:defRPr sz="5600" b="0" i="0" u="none" strike="noStrike" cap="none" spc="0" baseline="0">
          <a:ln>
            <a:noFill/>
          </a:ln>
          <a:solidFill>
            <a:srgbClr val="000000"/>
          </a:solidFill>
          <a:uFillTx/>
          <a:latin typeface="+mj-lt"/>
          <a:ea typeface="+mj-ea"/>
          <a:cs typeface="+mj-cs"/>
          <a:sym typeface="Helvetica Light"/>
        </a:defRPr>
      </a:lvl5pPr>
      <a:lvl6pPr marL="0" marR="0" indent="571500" algn="ctr" defTabSz="410766" rtl="0" latinLnBrk="0">
        <a:lnSpc>
          <a:spcPct val="100000"/>
        </a:lnSpc>
        <a:spcBef>
          <a:spcPts val="0"/>
        </a:spcBef>
        <a:spcAft>
          <a:spcPts val="0"/>
        </a:spcAft>
        <a:buClrTx/>
        <a:buSzTx/>
        <a:buFontTx/>
        <a:buNone/>
        <a:tabLst/>
        <a:defRPr sz="5600" b="0" i="0" u="none" strike="noStrike" cap="none" spc="0" baseline="0">
          <a:ln>
            <a:noFill/>
          </a:ln>
          <a:solidFill>
            <a:srgbClr val="000000"/>
          </a:solidFill>
          <a:uFillTx/>
          <a:latin typeface="+mj-lt"/>
          <a:ea typeface="+mj-ea"/>
          <a:cs typeface="+mj-cs"/>
          <a:sym typeface="Helvetica Light"/>
        </a:defRPr>
      </a:lvl6pPr>
      <a:lvl7pPr marL="0" marR="0" indent="685800" algn="ctr" defTabSz="410766" rtl="0" latinLnBrk="0">
        <a:lnSpc>
          <a:spcPct val="100000"/>
        </a:lnSpc>
        <a:spcBef>
          <a:spcPts val="0"/>
        </a:spcBef>
        <a:spcAft>
          <a:spcPts val="0"/>
        </a:spcAft>
        <a:buClrTx/>
        <a:buSzTx/>
        <a:buFontTx/>
        <a:buNone/>
        <a:tabLst/>
        <a:defRPr sz="5600" b="0" i="0" u="none" strike="noStrike" cap="none" spc="0" baseline="0">
          <a:ln>
            <a:noFill/>
          </a:ln>
          <a:solidFill>
            <a:srgbClr val="000000"/>
          </a:solidFill>
          <a:uFillTx/>
          <a:latin typeface="+mj-lt"/>
          <a:ea typeface="+mj-ea"/>
          <a:cs typeface="+mj-cs"/>
          <a:sym typeface="Helvetica Light"/>
        </a:defRPr>
      </a:lvl7pPr>
      <a:lvl8pPr marL="0" marR="0" indent="800100" algn="ctr" defTabSz="410766" rtl="0" latinLnBrk="0">
        <a:lnSpc>
          <a:spcPct val="100000"/>
        </a:lnSpc>
        <a:spcBef>
          <a:spcPts val="0"/>
        </a:spcBef>
        <a:spcAft>
          <a:spcPts val="0"/>
        </a:spcAft>
        <a:buClrTx/>
        <a:buSzTx/>
        <a:buFontTx/>
        <a:buNone/>
        <a:tabLst/>
        <a:defRPr sz="5600" b="0" i="0" u="none" strike="noStrike" cap="none" spc="0" baseline="0">
          <a:ln>
            <a:noFill/>
          </a:ln>
          <a:solidFill>
            <a:srgbClr val="000000"/>
          </a:solidFill>
          <a:uFillTx/>
          <a:latin typeface="+mj-lt"/>
          <a:ea typeface="+mj-ea"/>
          <a:cs typeface="+mj-cs"/>
          <a:sym typeface="Helvetica Light"/>
        </a:defRPr>
      </a:lvl8pPr>
      <a:lvl9pPr marL="0" marR="0" indent="914400" algn="ctr" defTabSz="410766" rtl="0" latinLnBrk="0">
        <a:lnSpc>
          <a:spcPct val="100000"/>
        </a:lnSpc>
        <a:spcBef>
          <a:spcPts val="0"/>
        </a:spcBef>
        <a:spcAft>
          <a:spcPts val="0"/>
        </a:spcAft>
        <a:buClrTx/>
        <a:buSzTx/>
        <a:buFontTx/>
        <a:buNone/>
        <a:tabLst/>
        <a:defRPr sz="5600" b="0" i="0" u="none" strike="noStrike" cap="none" spc="0" baseline="0">
          <a:ln>
            <a:noFill/>
          </a:ln>
          <a:solidFill>
            <a:srgbClr val="000000"/>
          </a:solidFill>
          <a:uFillTx/>
          <a:latin typeface="+mj-lt"/>
          <a:ea typeface="+mj-ea"/>
          <a:cs typeface="+mj-cs"/>
          <a:sym typeface="Helvetica Light"/>
        </a:defRPr>
      </a:lvl9pPr>
    </p:titleStyle>
    <p:bodyStyle>
      <a:lvl1pPr marL="308681" marR="0" indent="-308681" algn="l" defTabSz="410766" rtl="0" latinLnBrk="0">
        <a:lnSpc>
          <a:spcPct val="100000"/>
        </a:lnSpc>
        <a:spcBef>
          <a:spcPts val="2950"/>
        </a:spcBef>
        <a:spcAft>
          <a:spcPts val="0"/>
        </a:spcAft>
        <a:buClrTx/>
        <a:buSzPct val="75000"/>
        <a:buFontTx/>
        <a:buChar char="•"/>
        <a:tabLst/>
        <a:defRPr sz="2500" b="0" i="0" u="none" strike="noStrike" cap="none" spc="0" baseline="0">
          <a:ln>
            <a:noFill/>
          </a:ln>
          <a:solidFill>
            <a:srgbClr val="000000"/>
          </a:solidFill>
          <a:uFillTx/>
          <a:latin typeface="+mj-lt"/>
          <a:ea typeface="+mj-ea"/>
          <a:cs typeface="+mj-cs"/>
          <a:sym typeface="Helvetica Light"/>
        </a:defRPr>
      </a:lvl1pPr>
      <a:lvl2pPr marL="530931" marR="0" indent="-308681" algn="l" defTabSz="410766" rtl="0" latinLnBrk="0">
        <a:lnSpc>
          <a:spcPct val="100000"/>
        </a:lnSpc>
        <a:spcBef>
          <a:spcPts val="2950"/>
        </a:spcBef>
        <a:spcAft>
          <a:spcPts val="0"/>
        </a:spcAft>
        <a:buClrTx/>
        <a:buSzPct val="75000"/>
        <a:buFontTx/>
        <a:buChar char="•"/>
        <a:tabLst/>
        <a:defRPr sz="2500" b="0" i="0" u="none" strike="noStrike" cap="none" spc="0" baseline="0">
          <a:ln>
            <a:noFill/>
          </a:ln>
          <a:solidFill>
            <a:srgbClr val="000000"/>
          </a:solidFill>
          <a:uFillTx/>
          <a:latin typeface="+mj-lt"/>
          <a:ea typeface="+mj-ea"/>
          <a:cs typeface="+mj-cs"/>
          <a:sym typeface="Helvetica Light"/>
        </a:defRPr>
      </a:lvl2pPr>
      <a:lvl3pPr marL="753181" marR="0" indent="-308681" algn="l" defTabSz="410766" rtl="0" latinLnBrk="0">
        <a:lnSpc>
          <a:spcPct val="100000"/>
        </a:lnSpc>
        <a:spcBef>
          <a:spcPts val="2950"/>
        </a:spcBef>
        <a:spcAft>
          <a:spcPts val="0"/>
        </a:spcAft>
        <a:buClrTx/>
        <a:buSzPct val="75000"/>
        <a:buFontTx/>
        <a:buChar char="•"/>
        <a:tabLst/>
        <a:defRPr sz="2500" b="0" i="0" u="none" strike="noStrike" cap="none" spc="0" baseline="0">
          <a:ln>
            <a:noFill/>
          </a:ln>
          <a:solidFill>
            <a:srgbClr val="000000"/>
          </a:solidFill>
          <a:uFillTx/>
          <a:latin typeface="+mj-lt"/>
          <a:ea typeface="+mj-ea"/>
          <a:cs typeface="+mj-cs"/>
          <a:sym typeface="Helvetica Light"/>
        </a:defRPr>
      </a:lvl3pPr>
      <a:lvl4pPr marL="975431" marR="0" indent="-308681" algn="l" defTabSz="410766" rtl="0" latinLnBrk="0">
        <a:lnSpc>
          <a:spcPct val="100000"/>
        </a:lnSpc>
        <a:spcBef>
          <a:spcPts val="2950"/>
        </a:spcBef>
        <a:spcAft>
          <a:spcPts val="0"/>
        </a:spcAft>
        <a:buClrTx/>
        <a:buSzPct val="75000"/>
        <a:buFontTx/>
        <a:buChar char="•"/>
        <a:tabLst/>
        <a:defRPr sz="2500" b="0" i="0" u="none" strike="noStrike" cap="none" spc="0" baseline="0">
          <a:ln>
            <a:noFill/>
          </a:ln>
          <a:solidFill>
            <a:srgbClr val="000000"/>
          </a:solidFill>
          <a:uFillTx/>
          <a:latin typeface="+mj-lt"/>
          <a:ea typeface="+mj-ea"/>
          <a:cs typeface="+mj-cs"/>
          <a:sym typeface="Helvetica Light"/>
        </a:defRPr>
      </a:lvl4pPr>
      <a:lvl5pPr marL="1197681" marR="0" indent="-308681" algn="l" defTabSz="410766" rtl="0" latinLnBrk="0">
        <a:lnSpc>
          <a:spcPct val="100000"/>
        </a:lnSpc>
        <a:spcBef>
          <a:spcPts val="2950"/>
        </a:spcBef>
        <a:spcAft>
          <a:spcPts val="0"/>
        </a:spcAft>
        <a:buClrTx/>
        <a:buSzPct val="75000"/>
        <a:buFontTx/>
        <a:buChar char="•"/>
        <a:tabLst/>
        <a:defRPr sz="2500" b="0" i="0" u="none" strike="noStrike" cap="none" spc="0" baseline="0">
          <a:ln>
            <a:noFill/>
          </a:ln>
          <a:solidFill>
            <a:srgbClr val="000000"/>
          </a:solidFill>
          <a:uFillTx/>
          <a:latin typeface="+mj-lt"/>
          <a:ea typeface="+mj-ea"/>
          <a:cs typeface="+mj-cs"/>
          <a:sym typeface="Helvetica Light"/>
        </a:defRPr>
      </a:lvl5pPr>
      <a:lvl6pPr marL="1419931" marR="0" indent="-308681" algn="l" defTabSz="410766" rtl="0" latinLnBrk="0">
        <a:lnSpc>
          <a:spcPct val="100000"/>
        </a:lnSpc>
        <a:spcBef>
          <a:spcPts val="2950"/>
        </a:spcBef>
        <a:spcAft>
          <a:spcPts val="0"/>
        </a:spcAft>
        <a:buClrTx/>
        <a:buSzPct val="75000"/>
        <a:buFontTx/>
        <a:buChar char="•"/>
        <a:tabLst/>
        <a:defRPr sz="2500" b="0" i="0" u="none" strike="noStrike" cap="none" spc="0" baseline="0">
          <a:ln>
            <a:noFill/>
          </a:ln>
          <a:solidFill>
            <a:srgbClr val="000000"/>
          </a:solidFill>
          <a:uFillTx/>
          <a:latin typeface="+mj-lt"/>
          <a:ea typeface="+mj-ea"/>
          <a:cs typeface="+mj-cs"/>
          <a:sym typeface="Helvetica Light"/>
        </a:defRPr>
      </a:lvl6pPr>
      <a:lvl7pPr marL="1642181" marR="0" indent="-308681" algn="l" defTabSz="410766" rtl="0" latinLnBrk="0">
        <a:lnSpc>
          <a:spcPct val="100000"/>
        </a:lnSpc>
        <a:spcBef>
          <a:spcPts val="2950"/>
        </a:spcBef>
        <a:spcAft>
          <a:spcPts val="0"/>
        </a:spcAft>
        <a:buClrTx/>
        <a:buSzPct val="75000"/>
        <a:buFontTx/>
        <a:buChar char="•"/>
        <a:tabLst/>
        <a:defRPr sz="2500" b="0" i="0" u="none" strike="noStrike" cap="none" spc="0" baseline="0">
          <a:ln>
            <a:noFill/>
          </a:ln>
          <a:solidFill>
            <a:srgbClr val="000000"/>
          </a:solidFill>
          <a:uFillTx/>
          <a:latin typeface="+mj-lt"/>
          <a:ea typeface="+mj-ea"/>
          <a:cs typeface="+mj-cs"/>
          <a:sym typeface="Helvetica Light"/>
        </a:defRPr>
      </a:lvl7pPr>
      <a:lvl8pPr marL="1864431" marR="0" indent="-308681" algn="l" defTabSz="410766" rtl="0" latinLnBrk="0">
        <a:lnSpc>
          <a:spcPct val="100000"/>
        </a:lnSpc>
        <a:spcBef>
          <a:spcPts val="2950"/>
        </a:spcBef>
        <a:spcAft>
          <a:spcPts val="0"/>
        </a:spcAft>
        <a:buClrTx/>
        <a:buSzPct val="75000"/>
        <a:buFontTx/>
        <a:buChar char="•"/>
        <a:tabLst/>
        <a:defRPr sz="2500" b="0" i="0" u="none" strike="noStrike" cap="none" spc="0" baseline="0">
          <a:ln>
            <a:noFill/>
          </a:ln>
          <a:solidFill>
            <a:srgbClr val="000000"/>
          </a:solidFill>
          <a:uFillTx/>
          <a:latin typeface="+mj-lt"/>
          <a:ea typeface="+mj-ea"/>
          <a:cs typeface="+mj-cs"/>
          <a:sym typeface="Helvetica Light"/>
        </a:defRPr>
      </a:lvl8pPr>
      <a:lvl9pPr marL="2086681" marR="0" indent="-308681" algn="l" defTabSz="410766" rtl="0" latinLnBrk="0">
        <a:lnSpc>
          <a:spcPct val="100000"/>
        </a:lnSpc>
        <a:spcBef>
          <a:spcPts val="2950"/>
        </a:spcBef>
        <a:spcAft>
          <a:spcPts val="0"/>
        </a:spcAft>
        <a:buClrTx/>
        <a:buSzPct val="75000"/>
        <a:buFontTx/>
        <a:buChar char="•"/>
        <a:tabLst/>
        <a:defRPr sz="2500" b="0" i="0" u="none" strike="noStrike" cap="none" spc="0" baseline="0">
          <a:ln>
            <a:noFill/>
          </a:ln>
          <a:solidFill>
            <a:srgbClr val="000000"/>
          </a:solidFill>
          <a:uFillTx/>
          <a:latin typeface="+mj-lt"/>
          <a:ea typeface="+mj-ea"/>
          <a:cs typeface="+mj-cs"/>
          <a:sym typeface="Helvetica Light"/>
        </a:defRPr>
      </a:lvl9pPr>
    </p:bodyStyle>
    <p:otherStyle>
      <a:lvl1pPr marL="0" marR="0" indent="0" algn="ctr" defTabSz="410766"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Helvetica Light"/>
        </a:defRPr>
      </a:lvl1pPr>
      <a:lvl2pPr marL="0" marR="0" indent="114300" algn="ctr" defTabSz="410766"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Helvetica Light"/>
        </a:defRPr>
      </a:lvl2pPr>
      <a:lvl3pPr marL="0" marR="0" indent="228600" algn="ctr" defTabSz="410766"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Helvetica Light"/>
        </a:defRPr>
      </a:lvl3pPr>
      <a:lvl4pPr marL="0" marR="0" indent="342900" algn="ctr" defTabSz="410766"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Helvetica Light"/>
        </a:defRPr>
      </a:lvl4pPr>
      <a:lvl5pPr marL="0" marR="0" indent="457200" algn="ctr" defTabSz="410766"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Helvetica Light"/>
        </a:defRPr>
      </a:lvl5pPr>
      <a:lvl6pPr marL="0" marR="0" indent="571500" algn="ctr" defTabSz="410766"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Helvetica Light"/>
        </a:defRPr>
      </a:lvl6pPr>
      <a:lvl7pPr marL="0" marR="0" indent="685800" algn="ctr" defTabSz="410766"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Helvetica Light"/>
        </a:defRPr>
      </a:lvl7pPr>
      <a:lvl8pPr marL="0" marR="0" indent="800100" algn="ctr" defTabSz="410766"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Helvetica Light"/>
        </a:defRPr>
      </a:lvl8pPr>
      <a:lvl9pPr marL="0" marR="0" indent="914400" algn="ctr" defTabSz="410766"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Helvetica Light"/>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image" Target="../media/image2.png"/><Relationship Id="rId1" Type="http://schemas.openxmlformats.org/officeDocument/2006/relationships/slideLayout" Target="../slideLayouts/slideLayout3.xml"/><Relationship Id="rId5" Type="http://schemas.openxmlformats.org/officeDocument/2006/relationships/chart" Target="../charts/chart9.xml"/><Relationship Id="rId4" Type="http://schemas.openxmlformats.org/officeDocument/2006/relationships/chart" Target="../charts/chart8.xml"/></Relationships>
</file>

<file path=ppt/slides/_rels/slide11.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image" Target="../media/image2.png"/><Relationship Id="rId1" Type="http://schemas.openxmlformats.org/officeDocument/2006/relationships/slideLayout" Target="../slideLayouts/slideLayout3.xml"/><Relationship Id="rId4" Type="http://schemas.openxmlformats.org/officeDocument/2006/relationships/chart" Target="../charts/chart11.xml"/></Relationships>
</file>

<file path=ppt/slides/_rels/slide12.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image" Target="../media/image2.png"/><Relationship Id="rId1" Type="http://schemas.openxmlformats.org/officeDocument/2006/relationships/slideLayout" Target="../slideLayouts/slideLayout3.xml"/><Relationship Id="rId4" Type="http://schemas.openxmlformats.org/officeDocument/2006/relationships/chart" Target="../charts/chart17.xml"/></Relationships>
</file>

<file path=ppt/slides/_rels/slide18.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image" Target="../media/image2.png"/><Relationship Id="rId1" Type="http://schemas.openxmlformats.org/officeDocument/2006/relationships/slideLayout" Target="../slideLayouts/slideLayout3.xml"/><Relationship Id="rId4" Type="http://schemas.openxmlformats.org/officeDocument/2006/relationships/chart" Target="../charts/chart20.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chart" Target="../charts/chart21.xml"/><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chart" Target="../charts/chart22.xml"/><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chart" Target="../charts/chart23.xml"/><Relationship Id="rId2" Type="http://schemas.openxmlformats.org/officeDocument/2006/relationships/image" Target="../media/image2.png"/><Relationship Id="rId1" Type="http://schemas.openxmlformats.org/officeDocument/2006/relationships/slideLayout" Target="../slideLayouts/slideLayout3.xml"/><Relationship Id="rId4" Type="http://schemas.openxmlformats.org/officeDocument/2006/relationships/chart" Target="../charts/chart24.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chart" Target="../charts/chart25.xml"/><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chart" Target="../charts/chart26.xml"/><Relationship Id="rId2" Type="http://schemas.openxmlformats.org/officeDocument/2006/relationships/image" Target="../media/image2.png"/><Relationship Id="rId1" Type="http://schemas.openxmlformats.org/officeDocument/2006/relationships/slideLayout" Target="../slideLayouts/slideLayout3.xml"/><Relationship Id="rId4" Type="http://schemas.openxmlformats.org/officeDocument/2006/relationships/chart" Target="../charts/chart27.xml"/></Relationships>
</file>

<file path=ppt/slides/_rels/slide31.xml.rels><?xml version="1.0" encoding="UTF-8" standalone="yes"?>
<Relationships xmlns="http://schemas.openxmlformats.org/package/2006/relationships"><Relationship Id="rId3" Type="http://schemas.openxmlformats.org/officeDocument/2006/relationships/chart" Target="../charts/chart28.xml"/><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3" Type="http://schemas.openxmlformats.org/officeDocument/2006/relationships/hyperlink" Target="mailto:pdguseva@edu.hse.ru" TargetMode="External"/><Relationship Id="rId2" Type="http://schemas.openxmlformats.org/officeDocument/2006/relationships/hyperlink" Target="mailto:ikrasnopolskaya@hse.ru" TargetMode="External"/><Relationship Id="rId1" Type="http://schemas.openxmlformats.org/officeDocument/2006/relationships/slideLayout" Target="../slideLayouts/slideLayout3.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7"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3.xml"/><Relationship Id="rId6" Type="http://schemas.openxmlformats.org/officeDocument/2006/relationships/image" Target="../media/image3.png"/><Relationship Id="rId5" Type="http://schemas.openxmlformats.org/officeDocument/2006/relationships/chart" Target="../charts/chart3.xml"/><Relationship Id="rId4" Type="http://schemas.openxmlformats.org/officeDocument/2006/relationships/chart" Target="../charts/chart2.xml"/></Relationships>
</file>

<file path=ppt/slides/_rels/slide9.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image" Target="../media/image2.png"/><Relationship Id="rId1" Type="http://schemas.openxmlformats.org/officeDocument/2006/relationships/slideLayout" Target="../slideLayouts/slideLayout3.xml"/><Relationship Id="rId5" Type="http://schemas.openxmlformats.org/officeDocument/2006/relationships/chart" Target="../charts/chart6.xml"/><Relationship Id="rId4" Type="http://schemas.openxmlformats.org/officeDocument/2006/relationships/chart" Target="../charts/char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Очень крутой заголовок…"/>
          <p:cNvSpPr txBox="1"/>
          <p:nvPr/>
        </p:nvSpPr>
        <p:spPr>
          <a:xfrm>
            <a:off x="3338765" y="1935581"/>
            <a:ext cx="8014955" cy="81184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5719" tIns="35719" rIns="35719" bIns="35719"/>
          <a:lstStyle/>
          <a:p>
            <a:pPr defTabSz="410766" hangingPunct="0">
              <a:defRPr sz="7000" b="1" cap="all">
                <a:solidFill>
                  <a:srgbClr val="253957"/>
                </a:solidFill>
                <a:latin typeface="+mn-lt"/>
                <a:ea typeface="+mn-ea"/>
                <a:cs typeface="+mn-cs"/>
                <a:sym typeface="Arial Narrow"/>
              </a:defRPr>
            </a:pPr>
            <a:r>
              <a:rPr lang="ru-RU" sz="2400" b="1" cap="all" dirty="0">
                <a:sym typeface="Arial Narrow"/>
              </a:rPr>
              <a:t>Участие в эпизодическом </a:t>
            </a:r>
            <a:r>
              <a:rPr lang="ru-RU" sz="2400" b="1" cap="all" dirty="0" err="1">
                <a:sym typeface="Arial Narrow"/>
              </a:rPr>
              <a:t>волонтёрстве</a:t>
            </a:r>
            <a:r>
              <a:rPr lang="ru-RU" sz="2400" b="1" cap="all" dirty="0">
                <a:sym typeface="Arial Narrow"/>
              </a:rPr>
              <a:t>: портрет волонтёра и индекс удовлетворённости </a:t>
            </a:r>
            <a:endParaRPr sz="4400" b="1" kern="0" cap="all" dirty="0">
              <a:solidFill>
                <a:srgbClr val="253957"/>
              </a:solidFill>
              <a:latin typeface="Arial Narrow"/>
              <a:sym typeface="Arial Narrow"/>
            </a:endParaRPr>
          </a:p>
        </p:txBody>
      </p:sp>
      <p:pic>
        <p:nvPicPr>
          <p:cNvPr id="63" name="Изображение" descr="Изображение"/>
          <p:cNvPicPr>
            <a:picLocks noChangeAspect="1"/>
          </p:cNvPicPr>
          <p:nvPr/>
        </p:nvPicPr>
        <p:blipFill>
          <a:blip r:embed="rId2"/>
          <a:stretch>
            <a:fillRect/>
          </a:stretch>
        </p:blipFill>
        <p:spPr>
          <a:xfrm>
            <a:off x="10753930" y="596199"/>
            <a:ext cx="599790" cy="599790"/>
          </a:xfrm>
          <a:prstGeom prst="rect">
            <a:avLst/>
          </a:prstGeom>
          <a:ln w="12700">
            <a:miter lim="400000"/>
          </a:ln>
        </p:spPr>
      </p:pic>
      <p:sp>
        <p:nvSpPr>
          <p:cNvPr id="7" name="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a:extLst>
              <a:ext uri="{FF2B5EF4-FFF2-40B4-BE49-F238E27FC236}">
                <a16:creationId xmlns:a16="http://schemas.microsoft.com/office/drawing/2014/main" id="{2EEAC1F9-BBD3-8D40-B54F-9B37F855584C}"/>
              </a:ext>
            </a:extLst>
          </p:cNvPr>
          <p:cNvSpPr txBox="1"/>
          <p:nvPr/>
        </p:nvSpPr>
        <p:spPr>
          <a:xfrm>
            <a:off x="600533" y="2341503"/>
            <a:ext cx="10753187" cy="392029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5719" tIns="35719" rIns="35719" bIns="35719"/>
          <a:lstStyle/>
          <a:p>
            <a:pPr defTabSz="410766" hangingPunct="0">
              <a:defRPr sz="2800">
                <a:solidFill>
                  <a:srgbClr val="253957"/>
                </a:solidFill>
                <a:latin typeface="+mn-lt"/>
                <a:ea typeface="+mn-ea"/>
                <a:cs typeface="+mn-cs"/>
                <a:sym typeface="Arial Narrow"/>
              </a:defRPr>
            </a:pPr>
            <a:r>
              <a:rPr lang="ru-RU" sz="1400" kern="0" dirty="0">
                <a:solidFill>
                  <a:srgbClr val="253957"/>
                </a:solidFill>
                <a:latin typeface="Arial Narrow"/>
                <a:sym typeface="Arial Narrow"/>
              </a:rPr>
              <a:t>Текст</a:t>
            </a:r>
            <a:endParaRPr lang="en-US" sz="1400" kern="0" dirty="0">
              <a:solidFill>
                <a:srgbClr val="253957"/>
              </a:solidFill>
              <a:latin typeface="Arial Narrow"/>
              <a:sym typeface="Arial Narrow"/>
            </a:endParaRPr>
          </a:p>
        </p:txBody>
      </p:sp>
      <p:sp>
        <p:nvSpPr>
          <p:cNvPr id="8" name="Заголовок основного текста">
            <a:extLst>
              <a:ext uri="{FF2B5EF4-FFF2-40B4-BE49-F238E27FC236}">
                <a16:creationId xmlns:a16="http://schemas.microsoft.com/office/drawing/2014/main" id="{1DC50899-0D3D-4D4E-9321-94C8282A8EA3}"/>
              </a:ext>
            </a:extLst>
          </p:cNvPr>
          <p:cNvSpPr txBox="1"/>
          <p:nvPr/>
        </p:nvSpPr>
        <p:spPr>
          <a:xfrm>
            <a:off x="3338765" y="4592681"/>
            <a:ext cx="8027725" cy="66247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5719" tIns="35719" rIns="35719" bIns="35719" anchor="b"/>
          <a:lstStyle>
            <a:lvl1pPr algn="l">
              <a:defRPr sz="4200" b="1">
                <a:solidFill>
                  <a:srgbClr val="253957"/>
                </a:solidFill>
                <a:latin typeface="+mn-lt"/>
                <a:ea typeface="+mn-ea"/>
                <a:cs typeface="+mn-cs"/>
                <a:sym typeface="Arial Narrow"/>
              </a:defRPr>
            </a:lvl1pPr>
          </a:lstStyle>
          <a:p>
            <a:pPr algn="r" defTabSz="410766" hangingPunct="0"/>
            <a:r>
              <a:rPr lang="ru-RU" sz="2100" b="0" kern="0" dirty="0">
                <a:latin typeface="Arial Narrow"/>
              </a:rPr>
              <a:t>Ирина Краснопольская, </a:t>
            </a:r>
          </a:p>
          <a:p>
            <a:pPr algn="r" defTabSz="410766" hangingPunct="0"/>
            <a:r>
              <a:rPr lang="ru-RU" sz="2100" b="0" kern="0" dirty="0">
                <a:latin typeface="Arial Narrow"/>
              </a:rPr>
              <a:t>Центр оценки общественных инициатив ИППИ НИУ ВШЭ</a:t>
            </a:r>
          </a:p>
          <a:p>
            <a:pPr algn="r" defTabSz="410766" hangingPunct="0"/>
            <a:endParaRPr lang="ru-RU" sz="2100" b="0" kern="0" dirty="0">
              <a:latin typeface="Arial Narrow"/>
            </a:endParaRPr>
          </a:p>
          <a:p>
            <a:pPr algn="r" defTabSz="410766" hangingPunct="0"/>
            <a:r>
              <a:rPr lang="ru-RU" sz="2100" b="0" kern="0" dirty="0">
                <a:latin typeface="Arial Narrow"/>
              </a:rPr>
              <a:t>Полина Гусева </a:t>
            </a:r>
          </a:p>
          <a:p>
            <a:pPr algn="r" defTabSz="410766" hangingPunct="0"/>
            <a:r>
              <a:rPr lang="ru-RU" sz="2100" b="0" kern="0" dirty="0"/>
              <a:t>стажер Института прикладных политических исследований НИУ ВШЭ</a:t>
            </a:r>
            <a:endParaRPr lang="ru-RU" sz="2100" b="0" kern="0" dirty="0">
              <a:latin typeface="Arial Narrow"/>
            </a:endParaRPr>
          </a:p>
        </p:txBody>
      </p:sp>
      <p:sp>
        <p:nvSpPr>
          <p:cNvPr id="6" name="Заголовок основного текста">
            <a:extLst>
              <a:ext uri="{FF2B5EF4-FFF2-40B4-BE49-F238E27FC236}">
                <a16:creationId xmlns:a16="http://schemas.microsoft.com/office/drawing/2014/main" id="{789B91AC-31B0-D445-8E43-DF6874A657EE}"/>
              </a:ext>
            </a:extLst>
          </p:cNvPr>
          <p:cNvSpPr txBox="1"/>
          <p:nvPr/>
        </p:nvSpPr>
        <p:spPr>
          <a:xfrm>
            <a:off x="3162552" y="5771417"/>
            <a:ext cx="8027725" cy="66247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5719" tIns="35719" rIns="35719" bIns="35719" anchor="b"/>
          <a:lstStyle>
            <a:lvl1pPr algn="l">
              <a:defRPr sz="4200" b="1">
                <a:solidFill>
                  <a:srgbClr val="253957"/>
                </a:solidFill>
                <a:latin typeface="+mn-lt"/>
                <a:ea typeface="+mn-ea"/>
                <a:cs typeface="+mn-cs"/>
                <a:sym typeface="Arial Narrow"/>
              </a:defRPr>
            </a:lvl1pPr>
          </a:lstStyle>
          <a:p>
            <a:pPr algn="r" defTabSz="410766" hangingPunct="0"/>
            <a:endParaRPr lang="ru-RU" sz="2100" kern="0" dirty="0">
              <a:latin typeface="Arial Narrow"/>
            </a:endParaRPr>
          </a:p>
          <a:p>
            <a:pPr algn="ctr" defTabSz="410766" hangingPunct="0"/>
            <a:r>
              <a:rPr lang="ru-RU" sz="2000" b="0" kern="0" dirty="0">
                <a:latin typeface="Arial Narrow"/>
              </a:rPr>
              <a:t>Москва, 19 сент., 2019</a:t>
            </a:r>
          </a:p>
        </p:txBody>
      </p:sp>
    </p:spTree>
    <p:extLst>
      <p:ext uri="{BB962C8B-B14F-4D97-AF65-F5344CB8AC3E}">
        <p14:creationId xmlns:p14="http://schemas.microsoft.com/office/powerpoint/2010/main" val="2323677988"/>
      </p:ext>
    </p:extLst>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Линия"/>
          <p:cNvSpPr/>
          <p:nvPr/>
        </p:nvSpPr>
        <p:spPr>
          <a:xfrm>
            <a:off x="613303" y="1160370"/>
            <a:ext cx="10753187" cy="1"/>
          </a:xfrm>
          <a:prstGeom prst="line">
            <a:avLst/>
          </a:prstGeom>
          <a:ln w="12700">
            <a:solidFill>
              <a:srgbClr val="253957"/>
            </a:solidFill>
            <a:miter lim="400000"/>
          </a:ln>
        </p:spPr>
        <p:txBody>
          <a:bodyPr lIns="35719" tIns="35719" rIns="35719" bIns="35719" anchor="ctr"/>
          <a:lstStyle/>
          <a:p>
            <a:pPr algn="ctr" defTabSz="410766" hangingPunct="0">
              <a:defRPr sz="3200"/>
            </a:pPr>
            <a:endParaRPr sz="1600" kern="0">
              <a:solidFill>
                <a:srgbClr val="000000"/>
              </a:solidFill>
              <a:latin typeface="Helvetica Light"/>
              <a:sym typeface="Helvetica Light"/>
            </a:endParaRPr>
          </a:p>
        </p:txBody>
      </p:sp>
      <p:sp>
        <p:nvSpPr>
          <p:cNvPr id="59" name="Очень крутой заголовок…"/>
          <p:cNvSpPr txBox="1"/>
          <p:nvPr/>
        </p:nvSpPr>
        <p:spPr>
          <a:xfrm>
            <a:off x="1523492" y="284632"/>
            <a:ext cx="9830228" cy="81184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35719" tIns="35719" rIns="35719" bIns="35719"/>
          <a:lstStyle/>
          <a:p>
            <a:pPr defTabSz="410766" hangingPunct="0">
              <a:defRPr sz="7000" b="1" cap="all">
                <a:solidFill>
                  <a:srgbClr val="253957"/>
                </a:solidFill>
                <a:latin typeface="+mn-lt"/>
                <a:ea typeface="+mn-ea"/>
                <a:cs typeface="+mn-cs"/>
                <a:sym typeface="Arial Narrow"/>
              </a:defRPr>
            </a:pPr>
            <a:r>
              <a:rPr lang="ru-RU" sz="2800" b="1" kern="0" cap="all" dirty="0">
                <a:solidFill>
                  <a:srgbClr val="253957"/>
                </a:solidFill>
                <a:latin typeface="Arial Narrow"/>
                <a:sym typeface="Arial Narrow"/>
              </a:rPr>
              <a:t>социально-демографические характеристики</a:t>
            </a:r>
            <a:endParaRPr sz="2800" b="1" kern="0" cap="all" dirty="0">
              <a:solidFill>
                <a:srgbClr val="253957"/>
              </a:solidFill>
              <a:latin typeface="Arial Narrow"/>
              <a:sym typeface="Arial Narrow"/>
            </a:endParaRPr>
          </a:p>
        </p:txBody>
      </p:sp>
      <p:pic>
        <p:nvPicPr>
          <p:cNvPr id="63" name="Изображение" descr="Изображение"/>
          <p:cNvPicPr>
            <a:picLocks noChangeAspect="1"/>
          </p:cNvPicPr>
          <p:nvPr/>
        </p:nvPicPr>
        <p:blipFill>
          <a:blip r:embed="rId2"/>
          <a:stretch>
            <a:fillRect/>
          </a:stretch>
        </p:blipFill>
        <p:spPr>
          <a:xfrm>
            <a:off x="613303" y="293090"/>
            <a:ext cx="599790" cy="599790"/>
          </a:xfrm>
          <a:prstGeom prst="rect">
            <a:avLst/>
          </a:prstGeom>
          <a:ln w="12700">
            <a:miter lim="400000"/>
          </a:ln>
        </p:spPr>
      </p:pic>
      <p:graphicFrame>
        <p:nvGraphicFramePr>
          <p:cNvPr id="9" name="Диаграмма 8">
            <a:extLst>
              <a:ext uri="{FF2B5EF4-FFF2-40B4-BE49-F238E27FC236}">
                <a16:creationId xmlns:a16="http://schemas.microsoft.com/office/drawing/2014/main" id="{EB89D533-D8CA-9044-879D-6B48A33401E2}"/>
              </a:ext>
            </a:extLst>
          </p:cNvPr>
          <p:cNvGraphicFramePr/>
          <p:nvPr>
            <p:extLst>
              <p:ext uri="{D42A27DB-BD31-4B8C-83A1-F6EECF244321}">
                <p14:modId xmlns:p14="http://schemas.microsoft.com/office/powerpoint/2010/main" val="376548764"/>
              </p:ext>
            </p:extLst>
          </p:nvPr>
        </p:nvGraphicFramePr>
        <p:xfrm>
          <a:off x="6096000" y="1344063"/>
          <a:ext cx="5619750" cy="495263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Диаграмма 9">
            <a:extLst>
              <a:ext uri="{FF2B5EF4-FFF2-40B4-BE49-F238E27FC236}">
                <a16:creationId xmlns:a16="http://schemas.microsoft.com/office/drawing/2014/main" id="{7D4B7583-E84B-B244-B904-F9B76A165CDD}"/>
              </a:ext>
            </a:extLst>
          </p:cNvPr>
          <p:cNvGraphicFramePr/>
          <p:nvPr>
            <p:extLst>
              <p:ext uri="{D42A27DB-BD31-4B8C-83A1-F6EECF244321}">
                <p14:modId xmlns:p14="http://schemas.microsoft.com/office/powerpoint/2010/main" val="2762134130"/>
              </p:ext>
            </p:extLst>
          </p:nvPr>
        </p:nvGraphicFramePr>
        <p:xfrm>
          <a:off x="257175" y="3909745"/>
          <a:ext cx="5838824" cy="2386953"/>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2" name="Диаграмма 11">
            <a:extLst>
              <a:ext uri="{FF2B5EF4-FFF2-40B4-BE49-F238E27FC236}">
                <a16:creationId xmlns:a16="http://schemas.microsoft.com/office/drawing/2014/main" id="{05EC26AF-D1A4-2549-A88E-A3B5429732B8}"/>
              </a:ext>
            </a:extLst>
          </p:cNvPr>
          <p:cNvGraphicFramePr/>
          <p:nvPr>
            <p:extLst>
              <p:ext uri="{D42A27DB-BD31-4B8C-83A1-F6EECF244321}">
                <p14:modId xmlns:p14="http://schemas.microsoft.com/office/powerpoint/2010/main" val="1169762491"/>
              </p:ext>
            </p:extLst>
          </p:nvPr>
        </p:nvGraphicFramePr>
        <p:xfrm>
          <a:off x="613304" y="1344063"/>
          <a:ext cx="5482696" cy="2386954"/>
        </p:xfrm>
        <a:graphic>
          <a:graphicData uri="http://schemas.openxmlformats.org/drawingml/2006/chart">
            <c:chart xmlns:c="http://schemas.openxmlformats.org/drawingml/2006/chart" xmlns:r="http://schemas.openxmlformats.org/officeDocument/2006/relationships" r:id="rId5"/>
          </a:graphicData>
        </a:graphic>
      </p:graphicFrame>
      <p:sp>
        <p:nvSpPr>
          <p:cNvPr id="13" name="TextBox 12">
            <a:extLst>
              <a:ext uri="{FF2B5EF4-FFF2-40B4-BE49-F238E27FC236}">
                <a16:creationId xmlns:a16="http://schemas.microsoft.com/office/drawing/2014/main" id="{CF0D3F5E-A82A-9F4A-B4BC-664FE1C092B6}"/>
              </a:ext>
            </a:extLst>
          </p:cNvPr>
          <p:cNvSpPr txBox="1"/>
          <p:nvPr/>
        </p:nvSpPr>
        <p:spPr>
          <a:xfrm>
            <a:off x="613303" y="6235975"/>
            <a:ext cx="779562" cy="32893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71437" tIns="71437" rIns="71437" bIns="71437" numCol="1" spcCol="38100" rtlCol="0" anchor="ctr">
            <a:spAutoFit/>
          </a:bodyPr>
          <a:lstStyle/>
          <a:p>
            <a:pPr marL="0" marR="0" indent="0" defTabSz="821531" rtl="0" fontAlgn="auto" latinLnBrk="0" hangingPunct="0">
              <a:lnSpc>
                <a:spcPct val="100000"/>
              </a:lnSpc>
              <a:spcBef>
                <a:spcPts val="0"/>
              </a:spcBef>
              <a:spcAft>
                <a:spcPts val="0"/>
              </a:spcAft>
              <a:buClrTx/>
              <a:buSzTx/>
              <a:buFontTx/>
              <a:buNone/>
              <a:tabLst/>
            </a:pPr>
            <a:r>
              <a:rPr kumimoji="0" lang="en-US" sz="1200" b="0" i="0" u="none" strike="noStrike" cap="none" spc="0" normalizeH="0" baseline="0" dirty="0">
                <a:ln>
                  <a:noFill/>
                </a:ln>
                <a:solidFill>
                  <a:srgbClr val="243A57"/>
                </a:solidFill>
                <a:effectLst/>
                <a:uFillTx/>
                <a:ea typeface="+mj-ea"/>
                <a:cs typeface="+mj-cs"/>
                <a:sym typeface="Helvetica Light"/>
              </a:rPr>
              <a:t>N = 2</a:t>
            </a:r>
            <a:r>
              <a:rPr kumimoji="0" lang="ru-RU" sz="1200" b="0" i="0" u="none" strike="noStrike" cap="none" spc="0" normalizeH="0" baseline="0" dirty="0">
                <a:ln>
                  <a:noFill/>
                </a:ln>
                <a:solidFill>
                  <a:srgbClr val="243A57"/>
                </a:solidFill>
                <a:effectLst/>
                <a:uFillTx/>
                <a:ea typeface="+mj-ea"/>
                <a:cs typeface="+mj-cs"/>
                <a:sym typeface="Helvetica Light"/>
              </a:rPr>
              <a:t> </a:t>
            </a:r>
            <a:r>
              <a:rPr kumimoji="0" lang="en-US" sz="1200" b="0" i="0" u="none" strike="noStrike" cap="none" spc="0" normalizeH="0" baseline="0" dirty="0">
                <a:ln>
                  <a:noFill/>
                </a:ln>
                <a:solidFill>
                  <a:srgbClr val="243A57"/>
                </a:solidFill>
                <a:effectLst/>
                <a:uFillTx/>
                <a:ea typeface="+mj-ea"/>
                <a:cs typeface="+mj-cs"/>
                <a:sym typeface="Helvetica Light"/>
              </a:rPr>
              <a:t>494</a:t>
            </a:r>
            <a:endParaRPr kumimoji="0" lang="ru-RU" sz="1200" b="0" i="0" u="none" strike="noStrike" cap="none" spc="0" normalizeH="0" baseline="0" dirty="0">
              <a:ln>
                <a:noFill/>
              </a:ln>
              <a:solidFill>
                <a:srgbClr val="243A57"/>
              </a:solidFill>
              <a:effectLst/>
              <a:uFillTx/>
              <a:ea typeface="+mj-ea"/>
              <a:cs typeface="+mj-cs"/>
              <a:sym typeface="Helvetica Light"/>
            </a:endParaRPr>
          </a:p>
        </p:txBody>
      </p:sp>
      <p:sp>
        <p:nvSpPr>
          <p:cNvPr id="2" name="Номер слайда 1">
            <a:extLst>
              <a:ext uri="{FF2B5EF4-FFF2-40B4-BE49-F238E27FC236}">
                <a16:creationId xmlns:a16="http://schemas.microsoft.com/office/drawing/2014/main" id="{61440BEB-0A9B-E44F-97B1-7A1C52DB084B}"/>
              </a:ext>
            </a:extLst>
          </p:cNvPr>
          <p:cNvSpPr>
            <a:spLocks noGrp="1"/>
          </p:cNvSpPr>
          <p:nvPr>
            <p:ph type="sldNum" sz="quarter" idx="2"/>
          </p:nvPr>
        </p:nvSpPr>
        <p:spPr/>
        <p:txBody>
          <a:bodyPr/>
          <a:lstStyle/>
          <a:p>
            <a:fld id="{86CB4B4D-7CA3-9044-876B-883B54F8677D}" type="slidenum">
              <a:rPr lang="ru-RU" smtClean="0"/>
              <a:t>10</a:t>
            </a:fld>
            <a:endParaRPr lang="ru-RU"/>
          </a:p>
        </p:txBody>
      </p:sp>
    </p:spTree>
    <p:extLst>
      <p:ext uri="{BB962C8B-B14F-4D97-AF65-F5344CB8AC3E}">
        <p14:creationId xmlns:p14="http://schemas.microsoft.com/office/powerpoint/2010/main" val="2311876724"/>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Линия"/>
          <p:cNvSpPr/>
          <p:nvPr/>
        </p:nvSpPr>
        <p:spPr>
          <a:xfrm>
            <a:off x="613303" y="1160370"/>
            <a:ext cx="10753187" cy="1"/>
          </a:xfrm>
          <a:prstGeom prst="line">
            <a:avLst/>
          </a:prstGeom>
          <a:ln w="12700">
            <a:solidFill>
              <a:srgbClr val="253957"/>
            </a:solidFill>
            <a:miter lim="400000"/>
          </a:ln>
        </p:spPr>
        <p:txBody>
          <a:bodyPr lIns="35719" tIns="35719" rIns="35719" bIns="35719" anchor="ctr"/>
          <a:lstStyle/>
          <a:p>
            <a:pPr algn="ctr" defTabSz="410766" hangingPunct="0">
              <a:defRPr sz="3200"/>
            </a:pPr>
            <a:endParaRPr sz="1600" kern="0">
              <a:solidFill>
                <a:srgbClr val="000000"/>
              </a:solidFill>
              <a:latin typeface="Helvetica Light"/>
              <a:sym typeface="Helvetica Light"/>
            </a:endParaRPr>
          </a:p>
        </p:txBody>
      </p:sp>
      <p:sp>
        <p:nvSpPr>
          <p:cNvPr id="59" name="Очень крутой заголовок…"/>
          <p:cNvSpPr txBox="1"/>
          <p:nvPr/>
        </p:nvSpPr>
        <p:spPr>
          <a:xfrm>
            <a:off x="1523492" y="284632"/>
            <a:ext cx="9830228" cy="81184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35719" tIns="35719" rIns="35719" bIns="35719"/>
          <a:lstStyle/>
          <a:p>
            <a:pPr defTabSz="410766" hangingPunct="0">
              <a:defRPr sz="7000" b="1" cap="all">
                <a:solidFill>
                  <a:srgbClr val="253957"/>
                </a:solidFill>
                <a:latin typeface="+mn-lt"/>
                <a:ea typeface="+mn-ea"/>
                <a:cs typeface="+mn-cs"/>
                <a:sym typeface="Arial Narrow"/>
              </a:defRPr>
            </a:pPr>
            <a:r>
              <a:rPr lang="ru-RU" sz="2800" b="1" kern="0" cap="all" dirty="0">
                <a:solidFill>
                  <a:srgbClr val="253957"/>
                </a:solidFill>
                <a:latin typeface="Arial Narrow"/>
                <a:sym typeface="Arial Narrow"/>
              </a:rPr>
              <a:t>Благотворительные пожертвования</a:t>
            </a:r>
            <a:endParaRPr sz="2800" b="1" kern="0" cap="all" dirty="0">
              <a:solidFill>
                <a:srgbClr val="253957"/>
              </a:solidFill>
              <a:latin typeface="Arial Narrow"/>
              <a:sym typeface="Arial Narrow"/>
            </a:endParaRPr>
          </a:p>
        </p:txBody>
      </p:sp>
      <p:pic>
        <p:nvPicPr>
          <p:cNvPr id="63" name="Изображение" descr="Изображение"/>
          <p:cNvPicPr>
            <a:picLocks noChangeAspect="1"/>
          </p:cNvPicPr>
          <p:nvPr/>
        </p:nvPicPr>
        <p:blipFill>
          <a:blip r:embed="rId2"/>
          <a:stretch>
            <a:fillRect/>
          </a:stretch>
        </p:blipFill>
        <p:spPr>
          <a:xfrm>
            <a:off x="613303" y="293090"/>
            <a:ext cx="599790" cy="599790"/>
          </a:xfrm>
          <a:prstGeom prst="rect">
            <a:avLst/>
          </a:prstGeom>
          <a:ln w="12700">
            <a:miter lim="400000"/>
          </a:ln>
        </p:spPr>
      </p:pic>
      <p:graphicFrame>
        <p:nvGraphicFramePr>
          <p:cNvPr id="9" name="Диаграмма 8">
            <a:extLst>
              <a:ext uri="{FF2B5EF4-FFF2-40B4-BE49-F238E27FC236}">
                <a16:creationId xmlns:a16="http://schemas.microsoft.com/office/drawing/2014/main" id="{EB89D533-D8CA-9044-879D-6B48A33401E2}"/>
              </a:ext>
            </a:extLst>
          </p:cNvPr>
          <p:cNvGraphicFramePr/>
          <p:nvPr>
            <p:extLst>
              <p:ext uri="{D42A27DB-BD31-4B8C-83A1-F6EECF244321}">
                <p14:modId xmlns:p14="http://schemas.microsoft.com/office/powerpoint/2010/main" val="3463836740"/>
              </p:ext>
            </p:extLst>
          </p:nvPr>
        </p:nvGraphicFramePr>
        <p:xfrm>
          <a:off x="219075" y="1344062"/>
          <a:ext cx="6046990" cy="495263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Диаграмма 9">
            <a:extLst>
              <a:ext uri="{FF2B5EF4-FFF2-40B4-BE49-F238E27FC236}">
                <a16:creationId xmlns:a16="http://schemas.microsoft.com/office/drawing/2014/main" id="{7D4B7583-E84B-B244-B904-F9B76A165CDD}"/>
              </a:ext>
            </a:extLst>
          </p:cNvPr>
          <p:cNvGraphicFramePr/>
          <p:nvPr>
            <p:extLst>
              <p:ext uri="{D42A27DB-BD31-4B8C-83A1-F6EECF244321}">
                <p14:modId xmlns:p14="http://schemas.microsoft.com/office/powerpoint/2010/main" val="2450122336"/>
              </p:ext>
            </p:extLst>
          </p:nvPr>
        </p:nvGraphicFramePr>
        <p:xfrm>
          <a:off x="6096001" y="1344062"/>
          <a:ext cx="5876924" cy="4952637"/>
        </p:xfrm>
        <a:graphic>
          <a:graphicData uri="http://schemas.openxmlformats.org/drawingml/2006/chart">
            <c:chart xmlns:c="http://schemas.openxmlformats.org/drawingml/2006/chart" xmlns:r="http://schemas.openxmlformats.org/officeDocument/2006/relationships" r:id="rId4"/>
          </a:graphicData>
        </a:graphic>
      </p:graphicFrame>
      <p:sp>
        <p:nvSpPr>
          <p:cNvPr id="8" name="TextBox 7">
            <a:extLst>
              <a:ext uri="{FF2B5EF4-FFF2-40B4-BE49-F238E27FC236}">
                <a16:creationId xmlns:a16="http://schemas.microsoft.com/office/drawing/2014/main" id="{676C1742-3D04-1546-B088-57CCA47C101A}"/>
              </a:ext>
            </a:extLst>
          </p:cNvPr>
          <p:cNvSpPr txBox="1"/>
          <p:nvPr/>
        </p:nvSpPr>
        <p:spPr>
          <a:xfrm>
            <a:off x="613303" y="6235975"/>
            <a:ext cx="779562" cy="32893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71437" tIns="71437" rIns="71437" bIns="71437" numCol="1" spcCol="38100" rtlCol="0" anchor="ctr">
            <a:spAutoFit/>
          </a:bodyPr>
          <a:lstStyle/>
          <a:p>
            <a:pPr marL="0" marR="0" indent="0" defTabSz="821531" rtl="0" fontAlgn="auto" latinLnBrk="0" hangingPunct="0">
              <a:lnSpc>
                <a:spcPct val="100000"/>
              </a:lnSpc>
              <a:spcBef>
                <a:spcPts val="0"/>
              </a:spcBef>
              <a:spcAft>
                <a:spcPts val="0"/>
              </a:spcAft>
              <a:buClrTx/>
              <a:buSzTx/>
              <a:buFontTx/>
              <a:buNone/>
              <a:tabLst/>
            </a:pPr>
            <a:r>
              <a:rPr kumimoji="0" lang="en-US" sz="1200" b="0" i="0" u="none" strike="noStrike" cap="none" spc="0" normalizeH="0" baseline="0" dirty="0">
                <a:ln>
                  <a:noFill/>
                </a:ln>
                <a:solidFill>
                  <a:srgbClr val="243A57"/>
                </a:solidFill>
                <a:effectLst/>
                <a:uFillTx/>
                <a:ea typeface="+mj-ea"/>
                <a:cs typeface="+mj-cs"/>
                <a:sym typeface="Helvetica Light"/>
              </a:rPr>
              <a:t>N = 2</a:t>
            </a:r>
            <a:r>
              <a:rPr kumimoji="0" lang="ru-RU" sz="1200" b="0" i="0" u="none" strike="noStrike" cap="none" spc="0" normalizeH="0" baseline="0" dirty="0">
                <a:ln>
                  <a:noFill/>
                </a:ln>
                <a:solidFill>
                  <a:srgbClr val="243A57"/>
                </a:solidFill>
                <a:effectLst/>
                <a:uFillTx/>
                <a:ea typeface="+mj-ea"/>
                <a:cs typeface="+mj-cs"/>
                <a:sym typeface="Helvetica Light"/>
              </a:rPr>
              <a:t> </a:t>
            </a:r>
            <a:r>
              <a:rPr kumimoji="0" lang="en-US" sz="1200" b="0" i="0" u="none" strike="noStrike" cap="none" spc="0" normalizeH="0" baseline="0" dirty="0">
                <a:ln>
                  <a:noFill/>
                </a:ln>
                <a:solidFill>
                  <a:srgbClr val="243A57"/>
                </a:solidFill>
                <a:effectLst/>
                <a:uFillTx/>
                <a:ea typeface="+mj-ea"/>
                <a:cs typeface="+mj-cs"/>
                <a:sym typeface="Helvetica Light"/>
              </a:rPr>
              <a:t>494</a:t>
            </a:r>
            <a:endParaRPr kumimoji="0" lang="ru-RU" sz="1200" b="0" i="0" u="none" strike="noStrike" cap="none" spc="0" normalizeH="0" baseline="0" dirty="0">
              <a:ln>
                <a:noFill/>
              </a:ln>
              <a:solidFill>
                <a:srgbClr val="243A57"/>
              </a:solidFill>
              <a:effectLst/>
              <a:uFillTx/>
              <a:ea typeface="+mj-ea"/>
              <a:cs typeface="+mj-cs"/>
              <a:sym typeface="Helvetica Light"/>
            </a:endParaRPr>
          </a:p>
        </p:txBody>
      </p:sp>
      <p:sp>
        <p:nvSpPr>
          <p:cNvPr id="2" name="Номер слайда 1">
            <a:extLst>
              <a:ext uri="{FF2B5EF4-FFF2-40B4-BE49-F238E27FC236}">
                <a16:creationId xmlns:a16="http://schemas.microsoft.com/office/drawing/2014/main" id="{303F4165-1ABB-7246-96B1-863ACB218760}"/>
              </a:ext>
            </a:extLst>
          </p:cNvPr>
          <p:cNvSpPr>
            <a:spLocks noGrp="1"/>
          </p:cNvSpPr>
          <p:nvPr>
            <p:ph type="sldNum" sz="quarter" idx="2"/>
          </p:nvPr>
        </p:nvSpPr>
        <p:spPr/>
        <p:txBody>
          <a:bodyPr/>
          <a:lstStyle/>
          <a:p>
            <a:fld id="{86CB4B4D-7CA3-9044-876B-883B54F8677D}" type="slidenum">
              <a:rPr lang="ru-RU" smtClean="0"/>
              <a:t>11</a:t>
            </a:fld>
            <a:endParaRPr lang="ru-RU"/>
          </a:p>
        </p:txBody>
      </p:sp>
    </p:spTree>
    <p:extLst>
      <p:ext uri="{BB962C8B-B14F-4D97-AF65-F5344CB8AC3E}">
        <p14:creationId xmlns:p14="http://schemas.microsoft.com/office/powerpoint/2010/main" val="2942336703"/>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Линия"/>
          <p:cNvSpPr/>
          <p:nvPr/>
        </p:nvSpPr>
        <p:spPr>
          <a:xfrm>
            <a:off x="613303" y="1160370"/>
            <a:ext cx="10753187" cy="1"/>
          </a:xfrm>
          <a:prstGeom prst="line">
            <a:avLst/>
          </a:prstGeom>
          <a:ln w="12700">
            <a:solidFill>
              <a:srgbClr val="253957"/>
            </a:solidFill>
            <a:miter lim="400000"/>
          </a:ln>
        </p:spPr>
        <p:txBody>
          <a:bodyPr lIns="35719" tIns="35719" rIns="35719" bIns="35719" anchor="ctr"/>
          <a:lstStyle/>
          <a:p>
            <a:pPr algn="ctr" defTabSz="410766" hangingPunct="0">
              <a:defRPr sz="3200"/>
            </a:pPr>
            <a:endParaRPr sz="1600" kern="0">
              <a:solidFill>
                <a:srgbClr val="000000"/>
              </a:solidFill>
              <a:latin typeface="Helvetica Light"/>
              <a:sym typeface="Helvetica Light"/>
            </a:endParaRPr>
          </a:p>
        </p:txBody>
      </p:sp>
      <p:sp>
        <p:nvSpPr>
          <p:cNvPr id="59" name="Очень крутой заголовок…"/>
          <p:cNvSpPr txBox="1"/>
          <p:nvPr/>
        </p:nvSpPr>
        <p:spPr>
          <a:xfrm>
            <a:off x="1523492" y="284632"/>
            <a:ext cx="9830228" cy="81184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35719" tIns="35719" rIns="35719" bIns="35719"/>
          <a:lstStyle/>
          <a:p>
            <a:pPr defTabSz="410766" hangingPunct="0">
              <a:defRPr sz="7000" b="1" cap="all">
                <a:solidFill>
                  <a:srgbClr val="253957"/>
                </a:solidFill>
                <a:latin typeface="+mn-lt"/>
                <a:ea typeface="+mn-ea"/>
                <a:cs typeface="+mn-cs"/>
                <a:sym typeface="Arial Narrow"/>
              </a:defRPr>
            </a:pPr>
            <a:r>
              <a:rPr lang="ru-RU" sz="2800" b="1" kern="0" cap="all" dirty="0">
                <a:solidFill>
                  <a:srgbClr val="253957"/>
                </a:solidFill>
                <a:latin typeface="Arial Narrow"/>
                <a:sym typeface="Arial Narrow"/>
              </a:rPr>
              <a:t>Волонтёрский опыт</a:t>
            </a:r>
          </a:p>
        </p:txBody>
      </p:sp>
      <p:pic>
        <p:nvPicPr>
          <p:cNvPr id="63" name="Изображение" descr="Изображение"/>
          <p:cNvPicPr>
            <a:picLocks noChangeAspect="1"/>
          </p:cNvPicPr>
          <p:nvPr/>
        </p:nvPicPr>
        <p:blipFill>
          <a:blip r:embed="rId2"/>
          <a:stretch>
            <a:fillRect/>
          </a:stretch>
        </p:blipFill>
        <p:spPr>
          <a:xfrm>
            <a:off x="613303" y="293090"/>
            <a:ext cx="599790" cy="599790"/>
          </a:xfrm>
          <a:prstGeom prst="rect">
            <a:avLst/>
          </a:prstGeom>
          <a:ln w="12700">
            <a:miter lim="400000"/>
          </a:ln>
        </p:spPr>
      </p:pic>
      <p:graphicFrame>
        <p:nvGraphicFramePr>
          <p:cNvPr id="10" name="Диаграмма 9">
            <a:extLst>
              <a:ext uri="{FF2B5EF4-FFF2-40B4-BE49-F238E27FC236}">
                <a16:creationId xmlns:a16="http://schemas.microsoft.com/office/drawing/2014/main" id="{7D4B7583-E84B-B244-B904-F9B76A165CDD}"/>
              </a:ext>
            </a:extLst>
          </p:cNvPr>
          <p:cNvGraphicFramePr/>
          <p:nvPr>
            <p:extLst>
              <p:ext uri="{D42A27DB-BD31-4B8C-83A1-F6EECF244321}">
                <p14:modId xmlns:p14="http://schemas.microsoft.com/office/powerpoint/2010/main" val="4013494289"/>
              </p:ext>
            </p:extLst>
          </p:nvPr>
        </p:nvGraphicFramePr>
        <p:xfrm>
          <a:off x="613303" y="1344062"/>
          <a:ext cx="10740417" cy="4952637"/>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a:extLst>
              <a:ext uri="{FF2B5EF4-FFF2-40B4-BE49-F238E27FC236}">
                <a16:creationId xmlns:a16="http://schemas.microsoft.com/office/drawing/2014/main" id="{CE7BAF00-F4AD-894D-8964-50C5B6EE03DE}"/>
              </a:ext>
            </a:extLst>
          </p:cNvPr>
          <p:cNvSpPr txBox="1"/>
          <p:nvPr/>
        </p:nvSpPr>
        <p:spPr>
          <a:xfrm>
            <a:off x="613303" y="6235975"/>
            <a:ext cx="779562" cy="32893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71437" tIns="71437" rIns="71437" bIns="71437" numCol="1" spcCol="38100" rtlCol="0" anchor="ctr">
            <a:spAutoFit/>
          </a:bodyPr>
          <a:lstStyle/>
          <a:p>
            <a:pPr marL="0" marR="0" indent="0" defTabSz="821531" rtl="0" fontAlgn="auto" latinLnBrk="0" hangingPunct="0">
              <a:lnSpc>
                <a:spcPct val="100000"/>
              </a:lnSpc>
              <a:spcBef>
                <a:spcPts val="0"/>
              </a:spcBef>
              <a:spcAft>
                <a:spcPts val="0"/>
              </a:spcAft>
              <a:buClrTx/>
              <a:buSzTx/>
              <a:buFontTx/>
              <a:buNone/>
              <a:tabLst/>
            </a:pPr>
            <a:r>
              <a:rPr kumimoji="0" lang="en-US" sz="1200" b="0" i="0" u="none" strike="noStrike" cap="none" spc="0" normalizeH="0" baseline="0" dirty="0">
                <a:ln>
                  <a:noFill/>
                </a:ln>
                <a:solidFill>
                  <a:srgbClr val="243A57"/>
                </a:solidFill>
                <a:effectLst/>
                <a:uFillTx/>
                <a:ea typeface="+mj-ea"/>
                <a:cs typeface="+mj-cs"/>
                <a:sym typeface="Helvetica Light"/>
              </a:rPr>
              <a:t>N = 2</a:t>
            </a:r>
            <a:r>
              <a:rPr kumimoji="0" lang="ru-RU" sz="1200" b="0" i="0" u="none" strike="noStrike" cap="none" spc="0" normalizeH="0" baseline="0" dirty="0">
                <a:ln>
                  <a:noFill/>
                </a:ln>
                <a:solidFill>
                  <a:srgbClr val="243A57"/>
                </a:solidFill>
                <a:effectLst/>
                <a:uFillTx/>
                <a:ea typeface="+mj-ea"/>
                <a:cs typeface="+mj-cs"/>
                <a:sym typeface="Helvetica Light"/>
              </a:rPr>
              <a:t> </a:t>
            </a:r>
            <a:r>
              <a:rPr kumimoji="0" lang="en-US" sz="1200" b="0" i="0" u="none" strike="noStrike" cap="none" spc="0" normalizeH="0" baseline="0" dirty="0">
                <a:ln>
                  <a:noFill/>
                </a:ln>
                <a:solidFill>
                  <a:srgbClr val="243A57"/>
                </a:solidFill>
                <a:effectLst/>
                <a:uFillTx/>
                <a:ea typeface="+mj-ea"/>
                <a:cs typeface="+mj-cs"/>
                <a:sym typeface="Helvetica Light"/>
              </a:rPr>
              <a:t>494</a:t>
            </a:r>
            <a:endParaRPr kumimoji="0" lang="ru-RU" sz="1200" b="0" i="0" u="none" strike="noStrike" cap="none" spc="0" normalizeH="0" baseline="0" dirty="0">
              <a:ln>
                <a:noFill/>
              </a:ln>
              <a:solidFill>
                <a:srgbClr val="243A57"/>
              </a:solidFill>
              <a:effectLst/>
              <a:uFillTx/>
              <a:ea typeface="+mj-ea"/>
              <a:cs typeface="+mj-cs"/>
              <a:sym typeface="Helvetica Light"/>
            </a:endParaRPr>
          </a:p>
        </p:txBody>
      </p:sp>
      <p:sp>
        <p:nvSpPr>
          <p:cNvPr id="2" name="Номер слайда 1">
            <a:extLst>
              <a:ext uri="{FF2B5EF4-FFF2-40B4-BE49-F238E27FC236}">
                <a16:creationId xmlns:a16="http://schemas.microsoft.com/office/drawing/2014/main" id="{7B775247-0B3E-D24E-B567-D23098B85CC5}"/>
              </a:ext>
            </a:extLst>
          </p:cNvPr>
          <p:cNvSpPr>
            <a:spLocks noGrp="1"/>
          </p:cNvSpPr>
          <p:nvPr>
            <p:ph type="sldNum" sz="quarter" idx="2"/>
          </p:nvPr>
        </p:nvSpPr>
        <p:spPr/>
        <p:txBody>
          <a:bodyPr/>
          <a:lstStyle/>
          <a:p>
            <a:fld id="{86CB4B4D-7CA3-9044-876B-883B54F8677D}" type="slidenum">
              <a:rPr lang="ru-RU" smtClean="0"/>
              <a:t>12</a:t>
            </a:fld>
            <a:endParaRPr lang="ru-RU"/>
          </a:p>
        </p:txBody>
      </p:sp>
    </p:spTree>
    <p:extLst>
      <p:ext uri="{BB962C8B-B14F-4D97-AF65-F5344CB8AC3E}">
        <p14:creationId xmlns:p14="http://schemas.microsoft.com/office/powerpoint/2010/main" val="3797679690"/>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Линия"/>
          <p:cNvSpPr/>
          <p:nvPr/>
        </p:nvSpPr>
        <p:spPr>
          <a:xfrm>
            <a:off x="613303" y="1160370"/>
            <a:ext cx="10753187" cy="1"/>
          </a:xfrm>
          <a:prstGeom prst="line">
            <a:avLst/>
          </a:prstGeom>
          <a:ln w="12700">
            <a:solidFill>
              <a:srgbClr val="253957"/>
            </a:solidFill>
            <a:miter lim="400000"/>
          </a:ln>
        </p:spPr>
        <p:txBody>
          <a:bodyPr lIns="35719" tIns="35719" rIns="35719" bIns="35719" anchor="ctr"/>
          <a:lstStyle/>
          <a:p>
            <a:pPr algn="ctr" defTabSz="410766" hangingPunct="0">
              <a:defRPr sz="3200"/>
            </a:pPr>
            <a:endParaRPr sz="1600" kern="0">
              <a:solidFill>
                <a:srgbClr val="000000"/>
              </a:solidFill>
              <a:latin typeface="Helvetica Light"/>
              <a:sym typeface="Helvetica Light"/>
            </a:endParaRPr>
          </a:p>
        </p:txBody>
      </p:sp>
      <p:sp>
        <p:nvSpPr>
          <p:cNvPr id="59" name="Очень крутой заголовок…"/>
          <p:cNvSpPr txBox="1"/>
          <p:nvPr/>
        </p:nvSpPr>
        <p:spPr>
          <a:xfrm>
            <a:off x="1523492" y="284632"/>
            <a:ext cx="9830228" cy="81184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35719" tIns="35719" rIns="35719" bIns="35719"/>
          <a:lstStyle/>
          <a:p>
            <a:pPr defTabSz="410766" hangingPunct="0">
              <a:defRPr sz="7000" b="1" cap="all">
                <a:solidFill>
                  <a:srgbClr val="253957"/>
                </a:solidFill>
                <a:latin typeface="+mn-lt"/>
                <a:ea typeface="+mn-ea"/>
                <a:cs typeface="+mn-cs"/>
                <a:sym typeface="Arial Narrow"/>
              </a:defRPr>
            </a:pPr>
            <a:r>
              <a:rPr lang="ru-RU" sz="2800" b="1" kern="0" cap="all" dirty="0">
                <a:solidFill>
                  <a:srgbClr val="253957"/>
                </a:solidFill>
                <a:latin typeface="Arial Narrow"/>
                <a:sym typeface="Arial Narrow"/>
              </a:rPr>
              <a:t>Причины участия в волонтёрской деятельности</a:t>
            </a:r>
            <a:endParaRPr sz="2800" b="1" kern="0" cap="all" dirty="0">
              <a:solidFill>
                <a:srgbClr val="253957"/>
              </a:solidFill>
              <a:latin typeface="Arial Narrow"/>
              <a:sym typeface="Arial Narrow"/>
            </a:endParaRPr>
          </a:p>
        </p:txBody>
      </p:sp>
      <p:pic>
        <p:nvPicPr>
          <p:cNvPr id="63" name="Изображение" descr="Изображение"/>
          <p:cNvPicPr>
            <a:picLocks noChangeAspect="1"/>
          </p:cNvPicPr>
          <p:nvPr/>
        </p:nvPicPr>
        <p:blipFill>
          <a:blip r:embed="rId2"/>
          <a:stretch>
            <a:fillRect/>
          </a:stretch>
        </p:blipFill>
        <p:spPr>
          <a:xfrm>
            <a:off x="613303" y="293090"/>
            <a:ext cx="599790" cy="599790"/>
          </a:xfrm>
          <a:prstGeom prst="rect">
            <a:avLst/>
          </a:prstGeom>
          <a:ln w="12700">
            <a:miter lim="400000"/>
          </a:ln>
        </p:spPr>
      </p:pic>
      <p:graphicFrame>
        <p:nvGraphicFramePr>
          <p:cNvPr id="7" name="Диаграмма 6">
            <a:extLst>
              <a:ext uri="{FF2B5EF4-FFF2-40B4-BE49-F238E27FC236}">
                <a16:creationId xmlns:a16="http://schemas.microsoft.com/office/drawing/2014/main" id="{AEC27DF1-AD06-FD4A-BA70-2244C169FFDB}"/>
              </a:ext>
            </a:extLst>
          </p:cNvPr>
          <p:cNvGraphicFramePr/>
          <p:nvPr>
            <p:extLst>
              <p:ext uri="{D42A27DB-BD31-4B8C-83A1-F6EECF244321}">
                <p14:modId xmlns:p14="http://schemas.microsoft.com/office/powerpoint/2010/main" val="3798116691"/>
              </p:ext>
            </p:extLst>
          </p:nvPr>
        </p:nvGraphicFramePr>
        <p:xfrm>
          <a:off x="613303" y="1344058"/>
          <a:ext cx="10740417" cy="4952647"/>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a:extLst>
              <a:ext uri="{FF2B5EF4-FFF2-40B4-BE49-F238E27FC236}">
                <a16:creationId xmlns:a16="http://schemas.microsoft.com/office/drawing/2014/main" id="{050499B0-BE5B-7147-AB62-04E07AB084D9}"/>
              </a:ext>
            </a:extLst>
          </p:cNvPr>
          <p:cNvSpPr txBox="1"/>
          <p:nvPr/>
        </p:nvSpPr>
        <p:spPr>
          <a:xfrm>
            <a:off x="613303" y="6235975"/>
            <a:ext cx="779562" cy="32893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71437" tIns="71437" rIns="71437" bIns="71437" numCol="1" spcCol="38100" rtlCol="0" anchor="ctr">
            <a:spAutoFit/>
          </a:bodyPr>
          <a:lstStyle/>
          <a:p>
            <a:pPr marL="0" marR="0" indent="0" defTabSz="821531" rtl="0" fontAlgn="auto" latinLnBrk="0" hangingPunct="0">
              <a:lnSpc>
                <a:spcPct val="100000"/>
              </a:lnSpc>
              <a:spcBef>
                <a:spcPts val="0"/>
              </a:spcBef>
              <a:spcAft>
                <a:spcPts val="0"/>
              </a:spcAft>
              <a:buClrTx/>
              <a:buSzTx/>
              <a:buFontTx/>
              <a:buNone/>
              <a:tabLst/>
            </a:pPr>
            <a:r>
              <a:rPr kumimoji="0" lang="en-US" sz="1200" b="0" i="0" u="none" strike="noStrike" cap="none" spc="0" normalizeH="0" baseline="0" dirty="0">
                <a:ln>
                  <a:noFill/>
                </a:ln>
                <a:solidFill>
                  <a:srgbClr val="243A57"/>
                </a:solidFill>
                <a:effectLst/>
                <a:uFillTx/>
                <a:ea typeface="+mj-ea"/>
                <a:cs typeface="+mj-cs"/>
                <a:sym typeface="Helvetica Light"/>
              </a:rPr>
              <a:t>N = 2</a:t>
            </a:r>
            <a:r>
              <a:rPr kumimoji="0" lang="ru-RU" sz="1200" b="0" i="0" u="none" strike="noStrike" cap="none" spc="0" normalizeH="0" baseline="0" dirty="0">
                <a:ln>
                  <a:noFill/>
                </a:ln>
                <a:solidFill>
                  <a:srgbClr val="243A57"/>
                </a:solidFill>
                <a:effectLst/>
                <a:uFillTx/>
                <a:ea typeface="+mj-ea"/>
                <a:cs typeface="+mj-cs"/>
                <a:sym typeface="Helvetica Light"/>
              </a:rPr>
              <a:t> </a:t>
            </a:r>
            <a:r>
              <a:rPr kumimoji="0" lang="en-US" sz="1200" b="0" i="0" u="none" strike="noStrike" cap="none" spc="0" normalizeH="0" baseline="0" dirty="0">
                <a:ln>
                  <a:noFill/>
                </a:ln>
                <a:solidFill>
                  <a:srgbClr val="243A57"/>
                </a:solidFill>
                <a:effectLst/>
                <a:uFillTx/>
                <a:ea typeface="+mj-ea"/>
                <a:cs typeface="+mj-cs"/>
                <a:sym typeface="Helvetica Light"/>
              </a:rPr>
              <a:t>494</a:t>
            </a:r>
            <a:endParaRPr kumimoji="0" lang="ru-RU" sz="1200" b="0" i="0" u="none" strike="noStrike" cap="none" spc="0" normalizeH="0" baseline="0" dirty="0">
              <a:ln>
                <a:noFill/>
              </a:ln>
              <a:solidFill>
                <a:srgbClr val="243A57"/>
              </a:solidFill>
              <a:effectLst/>
              <a:uFillTx/>
              <a:ea typeface="+mj-ea"/>
              <a:cs typeface="+mj-cs"/>
              <a:sym typeface="Helvetica Light"/>
            </a:endParaRPr>
          </a:p>
        </p:txBody>
      </p:sp>
      <p:sp>
        <p:nvSpPr>
          <p:cNvPr id="2" name="Номер слайда 1">
            <a:extLst>
              <a:ext uri="{FF2B5EF4-FFF2-40B4-BE49-F238E27FC236}">
                <a16:creationId xmlns:a16="http://schemas.microsoft.com/office/drawing/2014/main" id="{33396512-D1A3-E64E-945B-7022DAA2201E}"/>
              </a:ext>
            </a:extLst>
          </p:cNvPr>
          <p:cNvSpPr>
            <a:spLocks noGrp="1"/>
          </p:cNvSpPr>
          <p:nvPr>
            <p:ph type="sldNum" sz="quarter" idx="2"/>
          </p:nvPr>
        </p:nvSpPr>
        <p:spPr/>
        <p:txBody>
          <a:bodyPr/>
          <a:lstStyle/>
          <a:p>
            <a:fld id="{86CB4B4D-7CA3-9044-876B-883B54F8677D}" type="slidenum">
              <a:rPr lang="ru-RU" smtClean="0"/>
              <a:t>13</a:t>
            </a:fld>
            <a:endParaRPr lang="ru-RU"/>
          </a:p>
        </p:txBody>
      </p:sp>
    </p:spTree>
    <p:extLst>
      <p:ext uri="{BB962C8B-B14F-4D97-AF65-F5344CB8AC3E}">
        <p14:creationId xmlns:p14="http://schemas.microsoft.com/office/powerpoint/2010/main" val="3719593184"/>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Линия"/>
          <p:cNvSpPr/>
          <p:nvPr/>
        </p:nvSpPr>
        <p:spPr>
          <a:xfrm>
            <a:off x="613303" y="1160370"/>
            <a:ext cx="10753187" cy="1"/>
          </a:xfrm>
          <a:prstGeom prst="line">
            <a:avLst/>
          </a:prstGeom>
          <a:ln w="12700">
            <a:solidFill>
              <a:srgbClr val="253957"/>
            </a:solidFill>
            <a:miter lim="400000"/>
          </a:ln>
        </p:spPr>
        <p:txBody>
          <a:bodyPr lIns="35719" tIns="35719" rIns="35719" bIns="35719" anchor="ctr"/>
          <a:lstStyle/>
          <a:p>
            <a:pPr algn="ctr" defTabSz="410766" hangingPunct="0">
              <a:defRPr sz="3200"/>
            </a:pPr>
            <a:endParaRPr sz="1600" kern="0">
              <a:solidFill>
                <a:srgbClr val="000000"/>
              </a:solidFill>
              <a:latin typeface="Helvetica Light"/>
              <a:sym typeface="Helvetica Light"/>
            </a:endParaRPr>
          </a:p>
        </p:txBody>
      </p:sp>
      <p:pic>
        <p:nvPicPr>
          <p:cNvPr id="63" name="Изображение" descr="Изображение"/>
          <p:cNvPicPr>
            <a:picLocks noChangeAspect="1"/>
          </p:cNvPicPr>
          <p:nvPr/>
        </p:nvPicPr>
        <p:blipFill>
          <a:blip r:embed="rId2"/>
          <a:stretch>
            <a:fillRect/>
          </a:stretch>
        </p:blipFill>
        <p:spPr>
          <a:xfrm>
            <a:off x="613303" y="293090"/>
            <a:ext cx="599790" cy="599790"/>
          </a:xfrm>
          <a:prstGeom prst="rect">
            <a:avLst/>
          </a:prstGeom>
          <a:ln w="12700">
            <a:miter lim="400000"/>
          </a:ln>
        </p:spPr>
      </p:pic>
      <p:sp>
        <p:nvSpPr>
          <p:cNvPr id="7" name="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a:extLst>
              <a:ext uri="{FF2B5EF4-FFF2-40B4-BE49-F238E27FC236}">
                <a16:creationId xmlns:a16="http://schemas.microsoft.com/office/drawing/2014/main" id="{302DE667-FD00-3A4E-B359-0131A5AF7447}"/>
              </a:ext>
            </a:extLst>
          </p:cNvPr>
          <p:cNvSpPr txBox="1"/>
          <p:nvPr/>
        </p:nvSpPr>
        <p:spPr>
          <a:xfrm>
            <a:off x="613303" y="1224265"/>
            <a:ext cx="10765957" cy="514042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5719" tIns="35719" rIns="35719" bIns="35719"/>
          <a:lstStyle/>
          <a:p>
            <a:pPr lvl="0" defTabSz="410766" hangingPunct="0">
              <a:spcBef>
                <a:spcPts val="3000"/>
              </a:spcBef>
              <a:defRPr sz="2800">
                <a:solidFill>
                  <a:srgbClr val="253957"/>
                </a:solidFill>
                <a:latin typeface="+mn-lt"/>
                <a:ea typeface="+mn-ea"/>
                <a:cs typeface="+mn-cs"/>
                <a:sym typeface="Arial Narrow"/>
              </a:defRPr>
            </a:pPr>
            <a:r>
              <a:rPr lang="ru-RU" sz="2800" kern="0" dirty="0">
                <a:solidFill>
                  <a:schemeClr val="bg1">
                    <a:lumMod val="65000"/>
                  </a:schemeClr>
                </a:solidFill>
                <a:sym typeface="Arial Narrow"/>
              </a:rPr>
              <a:t>Кто участвует в эпизодическом </a:t>
            </a:r>
            <a:r>
              <a:rPr lang="ru-RU" sz="2800" kern="0" dirty="0" err="1">
                <a:solidFill>
                  <a:schemeClr val="bg1">
                    <a:lumMod val="65000"/>
                  </a:schemeClr>
                </a:solidFill>
                <a:sym typeface="Arial Narrow"/>
              </a:rPr>
              <a:t>волонтёрстве</a:t>
            </a:r>
            <a:endParaRPr lang="ru-RU" sz="2800" kern="0" dirty="0">
              <a:solidFill>
                <a:schemeClr val="bg1">
                  <a:lumMod val="65000"/>
                </a:schemeClr>
              </a:solidFill>
              <a:sym typeface="Arial Narrow"/>
            </a:endParaRPr>
          </a:p>
          <a:p>
            <a:pPr lvl="0" defTabSz="410766" hangingPunct="0">
              <a:spcBef>
                <a:spcPts val="3000"/>
              </a:spcBef>
              <a:defRPr sz="2800">
                <a:solidFill>
                  <a:srgbClr val="253957"/>
                </a:solidFill>
                <a:latin typeface="+mn-lt"/>
                <a:ea typeface="+mn-ea"/>
                <a:cs typeface="+mn-cs"/>
                <a:sym typeface="Arial Narrow"/>
              </a:defRPr>
            </a:pPr>
            <a:r>
              <a:rPr lang="ru-RU" sz="2800" kern="0" dirty="0">
                <a:solidFill>
                  <a:srgbClr val="253957"/>
                </a:solidFill>
                <a:sym typeface="Arial Narrow"/>
              </a:rPr>
              <a:t>Как была организована работа с волонтёрами до, во время и после мероприятия</a:t>
            </a:r>
          </a:p>
          <a:p>
            <a:pPr lvl="0" defTabSz="410766" hangingPunct="0">
              <a:spcBef>
                <a:spcPts val="3000"/>
              </a:spcBef>
              <a:defRPr sz="2800">
                <a:solidFill>
                  <a:srgbClr val="253957"/>
                </a:solidFill>
                <a:latin typeface="+mn-lt"/>
                <a:ea typeface="+mn-ea"/>
                <a:cs typeface="+mn-cs"/>
                <a:sym typeface="Arial Narrow"/>
              </a:defRPr>
            </a:pPr>
            <a:r>
              <a:rPr lang="ru-RU" sz="2800" kern="0" dirty="0">
                <a:solidFill>
                  <a:schemeClr val="bg1">
                    <a:lumMod val="65000"/>
                  </a:schemeClr>
                </a:solidFill>
                <a:sym typeface="Arial Narrow"/>
              </a:rPr>
              <a:t>Индекс удовлетворённости от участия в эпизодическом </a:t>
            </a:r>
            <a:r>
              <a:rPr lang="ru-RU" sz="2800" kern="0" dirty="0" err="1">
                <a:solidFill>
                  <a:schemeClr val="bg1">
                    <a:lumMod val="65000"/>
                  </a:schemeClr>
                </a:solidFill>
                <a:sym typeface="Arial Narrow"/>
              </a:rPr>
              <a:t>волонтёрстве</a:t>
            </a:r>
            <a:endParaRPr lang="ru-RU" sz="2800" kern="0" dirty="0">
              <a:solidFill>
                <a:schemeClr val="bg1">
                  <a:lumMod val="65000"/>
                </a:schemeClr>
              </a:solidFill>
              <a:sym typeface="Arial Narrow"/>
            </a:endParaRPr>
          </a:p>
          <a:p>
            <a:pPr lvl="0" defTabSz="410766" hangingPunct="0">
              <a:spcBef>
                <a:spcPts val="3000"/>
              </a:spcBef>
              <a:defRPr sz="2800">
                <a:solidFill>
                  <a:srgbClr val="253957"/>
                </a:solidFill>
                <a:latin typeface="+mn-lt"/>
                <a:ea typeface="+mn-ea"/>
                <a:cs typeface="+mn-cs"/>
                <a:sym typeface="Arial Narrow"/>
              </a:defRPr>
            </a:pPr>
            <a:r>
              <a:rPr lang="ru-RU" sz="2800" kern="0" dirty="0">
                <a:solidFill>
                  <a:schemeClr val="bg1">
                    <a:lumMod val="65000"/>
                  </a:schemeClr>
                </a:solidFill>
                <a:sym typeface="Arial Narrow"/>
              </a:rPr>
              <a:t>Факторы, определяющие уровень удовлетворённости волонтёров</a:t>
            </a:r>
          </a:p>
          <a:p>
            <a:pPr lvl="0" defTabSz="410766" hangingPunct="0">
              <a:spcBef>
                <a:spcPts val="3000"/>
              </a:spcBef>
              <a:defRPr sz="2800">
                <a:solidFill>
                  <a:srgbClr val="253957"/>
                </a:solidFill>
                <a:latin typeface="+mn-lt"/>
                <a:ea typeface="+mn-ea"/>
                <a:cs typeface="+mn-cs"/>
                <a:sym typeface="Arial Narrow"/>
              </a:defRPr>
            </a:pPr>
            <a:r>
              <a:rPr lang="ru-RU" sz="2800" kern="0" dirty="0">
                <a:solidFill>
                  <a:schemeClr val="bg1">
                    <a:lumMod val="65000"/>
                  </a:schemeClr>
                </a:solidFill>
                <a:sym typeface="Arial Narrow"/>
              </a:rPr>
              <a:t>Намерение будущего участия </a:t>
            </a:r>
          </a:p>
          <a:p>
            <a:pPr lvl="0" defTabSz="410766" hangingPunct="0">
              <a:spcBef>
                <a:spcPts val="3000"/>
              </a:spcBef>
              <a:defRPr sz="2800">
                <a:solidFill>
                  <a:srgbClr val="253957"/>
                </a:solidFill>
                <a:latin typeface="+mn-lt"/>
                <a:ea typeface="+mn-ea"/>
                <a:cs typeface="+mn-cs"/>
                <a:sym typeface="Arial Narrow"/>
              </a:defRPr>
            </a:pPr>
            <a:r>
              <a:rPr lang="ru-RU" sz="2800" kern="0" dirty="0">
                <a:solidFill>
                  <a:schemeClr val="bg1">
                    <a:lumMod val="65000"/>
                  </a:schemeClr>
                </a:solidFill>
                <a:sym typeface="Arial Narrow"/>
              </a:rPr>
              <a:t>Факторы, определяющие намерение будущего участия</a:t>
            </a:r>
          </a:p>
          <a:p>
            <a:pPr lvl="0" defTabSz="410766" hangingPunct="0">
              <a:spcBef>
                <a:spcPts val="1800"/>
              </a:spcBef>
              <a:defRPr sz="2800">
                <a:solidFill>
                  <a:srgbClr val="253957"/>
                </a:solidFill>
                <a:latin typeface="+mn-lt"/>
                <a:ea typeface="+mn-ea"/>
                <a:cs typeface="+mn-cs"/>
                <a:sym typeface="Arial Narrow"/>
              </a:defRPr>
            </a:pPr>
            <a:r>
              <a:rPr lang="ru-RU" sz="1400" kern="0" dirty="0">
                <a:solidFill>
                  <a:srgbClr val="253957"/>
                </a:solidFill>
                <a:sym typeface="Arial Narrow"/>
              </a:rPr>
              <a:t> </a:t>
            </a:r>
          </a:p>
          <a:p>
            <a:pPr lvl="0" defTabSz="410766" hangingPunct="0">
              <a:defRPr sz="2800">
                <a:solidFill>
                  <a:srgbClr val="253957"/>
                </a:solidFill>
                <a:latin typeface="+mn-lt"/>
                <a:ea typeface="+mn-ea"/>
                <a:cs typeface="+mn-cs"/>
                <a:sym typeface="Arial Narrow"/>
              </a:defRPr>
            </a:pPr>
            <a:endParaRPr lang="en-US" sz="1400" kern="0" dirty="0">
              <a:solidFill>
                <a:srgbClr val="253957"/>
              </a:solidFill>
              <a:latin typeface="Arial Narrow"/>
              <a:sym typeface="Arial Narrow"/>
            </a:endParaRPr>
          </a:p>
        </p:txBody>
      </p:sp>
      <p:sp>
        <p:nvSpPr>
          <p:cNvPr id="8" name="Заголовок основного текста">
            <a:extLst>
              <a:ext uri="{FF2B5EF4-FFF2-40B4-BE49-F238E27FC236}">
                <a16:creationId xmlns:a16="http://schemas.microsoft.com/office/drawing/2014/main" id="{9B38F5EA-7C3A-5748-AEF0-E3682563EDA6}"/>
              </a:ext>
            </a:extLst>
          </p:cNvPr>
          <p:cNvSpPr txBox="1"/>
          <p:nvPr/>
        </p:nvSpPr>
        <p:spPr>
          <a:xfrm>
            <a:off x="600533" y="1285955"/>
            <a:ext cx="10765957" cy="66247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5719" tIns="35719" rIns="35719" bIns="35719" anchor="b"/>
          <a:lstStyle>
            <a:lvl1pPr algn="l">
              <a:defRPr sz="4200" b="1">
                <a:solidFill>
                  <a:srgbClr val="253957"/>
                </a:solidFill>
                <a:latin typeface="+mn-lt"/>
                <a:ea typeface="+mn-ea"/>
                <a:cs typeface="+mn-cs"/>
                <a:sym typeface="Arial Narrow"/>
              </a:defRPr>
            </a:lvl1pPr>
          </a:lstStyle>
          <a:p>
            <a:pPr defTabSz="410766" hangingPunct="0"/>
            <a:endParaRPr sz="2100" kern="0" dirty="0">
              <a:latin typeface="Arial Narrow"/>
            </a:endParaRPr>
          </a:p>
        </p:txBody>
      </p:sp>
      <p:sp>
        <p:nvSpPr>
          <p:cNvPr id="3" name="Номер слайда 2">
            <a:extLst>
              <a:ext uri="{FF2B5EF4-FFF2-40B4-BE49-F238E27FC236}">
                <a16:creationId xmlns:a16="http://schemas.microsoft.com/office/drawing/2014/main" id="{26B8A86E-48B9-0044-8F96-4FD18B3ACF20}"/>
              </a:ext>
            </a:extLst>
          </p:cNvPr>
          <p:cNvSpPr>
            <a:spLocks noGrp="1"/>
          </p:cNvSpPr>
          <p:nvPr>
            <p:ph type="sldNum" sz="quarter" idx="2"/>
          </p:nvPr>
        </p:nvSpPr>
        <p:spPr/>
        <p:txBody>
          <a:bodyPr/>
          <a:lstStyle/>
          <a:p>
            <a:fld id="{86CB4B4D-7CA3-9044-876B-883B54F8677D}" type="slidenum">
              <a:rPr lang="ru-RU" smtClean="0"/>
              <a:t>14</a:t>
            </a:fld>
            <a:endParaRPr lang="ru-RU"/>
          </a:p>
        </p:txBody>
      </p:sp>
    </p:spTree>
    <p:extLst>
      <p:ext uri="{BB962C8B-B14F-4D97-AF65-F5344CB8AC3E}">
        <p14:creationId xmlns:p14="http://schemas.microsoft.com/office/powerpoint/2010/main" val="3533030476"/>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Линия"/>
          <p:cNvSpPr/>
          <p:nvPr/>
        </p:nvSpPr>
        <p:spPr>
          <a:xfrm>
            <a:off x="613303" y="1160370"/>
            <a:ext cx="10753187" cy="1"/>
          </a:xfrm>
          <a:prstGeom prst="line">
            <a:avLst/>
          </a:prstGeom>
          <a:ln w="12700">
            <a:solidFill>
              <a:srgbClr val="253957"/>
            </a:solidFill>
            <a:miter lim="400000"/>
          </a:ln>
        </p:spPr>
        <p:txBody>
          <a:bodyPr lIns="35719" tIns="35719" rIns="35719" bIns="35719" anchor="ctr"/>
          <a:lstStyle/>
          <a:p>
            <a:pPr algn="ctr" defTabSz="410766" hangingPunct="0">
              <a:defRPr sz="3200"/>
            </a:pPr>
            <a:endParaRPr sz="1600" kern="0">
              <a:solidFill>
                <a:srgbClr val="000000"/>
              </a:solidFill>
              <a:latin typeface="Helvetica Light"/>
              <a:sym typeface="Helvetica Light"/>
            </a:endParaRPr>
          </a:p>
        </p:txBody>
      </p:sp>
      <p:sp>
        <p:nvSpPr>
          <p:cNvPr id="59" name="Очень крутой заголовок…"/>
          <p:cNvSpPr txBox="1"/>
          <p:nvPr/>
        </p:nvSpPr>
        <p:spPr>
          <a:xfrm>
            <a:off x="1523492" y="284632"/>
            <a:ext cx="9830228" cy="81184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35719" tIns="35719" rIns="35719" bIns="35719"/>
          <a:lstStyle/>
          <a:p>
            <a:pPr defTabSz="410766" hangingPunct="0">
              <a:defRPr sz="7000" b="1" cap="all">
                <a:solidFill>
                  <a:srgbClr val="253957"/>
                </a:solidFill>
                <a:latin typeface="+mn-lt"/>
                <a:ea typeface="+mn-ea"/>
                <a:cs typeface="+mn-cs"/>
                <a:sym typeface="Arial Narrow"/>
              </a:defRPr>
            </a:pPr>
            <a:r>
              <a:rPr lang="ru-RU" sz="2800" b="1" kern="0" cap="all" dirty="0">
                <a:solidFill>
                  <a:srgbClr val="253957"/>
                </a:solidFill>
                <a:latin typeface="Arial Narrow"/>
                <a:sym typeface="Arial Narrow"/>
              </a:rPr>
              <a:t>Сферы </a:t>
            </a:r>
            <a:r>
              <a:rPr lang="ru-RU" sz="2800" b="1" kern="0" cap="all" dirty="0" err="1">
                <a:solidFill>
                  <a:srgbClr val="253957"/>
                </a:solidFill>
                <a:latin typeface="Arial Narrow"/>
                <a:sym typeface="Arial Narrow"/>
              </a:rPr>
              <a:t>волонтёрства</a:t>
            </a:r>
            <a:endParaRPr sz="2800" b="1" kern="0" cap="all" dirty="0">
              <a:solidFill>
                <a:srgbClr val="253957"/>
              </a:solidFill>
              <a:latin typeface="Arial Narrow"/>
              <a:sym typeface="Arial Narrow"/>
            </a:endParaRPr>
          </a:p>
        </p:txBody>
      </p:sp>
      <p:pic>
        <p:nvPicPr>
          <p:cNvPr id="63" name="Изображение" descr="Изображение"/>
          <p:cNvPicPr>
            <a:picLocks noChangeAspect="1"/>
          </p:cNvPicPr>
          <p:nvPr/>
        </p:nvPicPr>
        <p:blipFill>
          <a:blip r:embed="rId2"/>
          <a:stretch>
            <a:fillRect/>
          </a:stretch>
        </p:blipFill>
        <p:spPr>
          <a:xfrm>
            <a:off x="613303" y="293090"/>
            <a:ext cx="599790" cy="599790"/>
          </a:xfrm>
          <a:prstGeom prst="rect">
            <a:avLst/>
          </a:prstGeom>
          <a:ln w="12700">
            <a:miter lim="400000"/>
          </a:ln>
        </p:spPr>
      </p:pic>
      <p:graphicFrame>
        <p:nvGraphicFramePr>
          <p:cNvPr id="10" name="Диаграмма 9">
            <a:extLst>
              <a:ext uri="{FF2B5EF4-FFF2-40B4-BE49-F238E27FC236}">
                <a16:creationId xmlns:a16="http://schemas.microsoft.com/office/drawing/2014/main" id="{66F591EB-643C-F441-9427-8D5B384CA6F5}"/>
              </a:ext>
            </a:extLst>
          </p:cNvPr>
          <p:cNvGraphicFramePr/>
          <p:nvPr>
            <p:extLst>
              <p:ext uri="{D42A27DB-BD31-4B8C-83A1-F6EECF244321}">
                <p14:modId xmlns:p14="http://schemas.microsoft.com/office/powerpoint/2010/main" val="3999810016"/>
              </p:ext>
            </p:extLst>
          </p:nvPr>
        </p:nvGraphicFramePr>
        <p:xfrm>
          <a:off x="357188" y="1229759"/>
          <a:ext cx="11287125" cy="5006210"/>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a:extLst>
              <a:ext uri="{FF2B5EF4-FFF2-40B4-BE49-F238E27FC236}">
                <a16:creationId xmlns:a16="http://schemas.microsoft.com/office/drawing/2014/main" id="{4CF56EF8-0FB3-B648-961E-62E1500F9849}"/>
              </a:ext>
            </a:extLst>
          </p:cNvPr>
          <p:cNvSpPr txBox="1"/>
          <p:nvPr/>
        </p:nvSpPr>
        <p:spPr>
          <a:xfrm>
            <a:off x="613303" y="6235975"/>
            <a:ext cx="779562" cy="32893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71437" tIns="71437" rIns="71437" bIns="71437" numCol="1" spcCol="38100" rtlCol="0" anchor="ctr">
            <a:spAutoFit/>
          </a:bodyPr>
          <a:lstStyle/>
          <a:p>
            <a:pPr marL="0" marR="0" indent="0" defTabSz="821531" rtl="0" fontAlgn="auto" latinLnBrk="0" hangingPunct="0">
              <a:lnSpc>
                <a:spcPct val="100000"/>
              </a:lnSpc>
              <a:spcBef>
                <a:spcPts val="0"/>
              </a:spcBef>
              <a:spcAft>
                <a:spcPts val="0"/>
              </a:spcAft>
              <a:buClrTx/>
              <a:buSzTx/>
              <a:buFontTx/>
              <a:buNone/>
              <a:tabLst/>
            </a:pPr>
            <a:r>
              <a:rPr kumimoji="0" lang="en-US" sz="1200" b="0" i="0" u="none" strike="noStrike" cap="none" spc="0" normalizeH="0" baseline="0" dirty="0">
                <a:ln>
                  <a:noFill/>
                </a:ln>
                <a:solidFill>
                  <a:srgbClr val="243A57"/>
                </a:solidFill>
                <a:effectLst/>
                <a:uFillTx/>
                <a:ea typeface="+mj-ea"/>
                <a:cs typeface="+mj-cs"/>
                <a:sym typeface="Helvetica Light"/>
              </a:rPr>
              <a:t>N = 2</a:t>
            </a:r>
            <a:r>
              <a:rPr kumimoji="0" lang="ru-RU" sz="1200" b="0" i="0" u="none" strike="noStrike" cap="none" spc="0" normalizeH="0" baseline="0" dirty="0">
                <a:ln>
                  <a:noFill/>
                </a:ln>
                <a:solidFill>
                  <a:srgbClr val="243A57"/>
                </a:solidFill>
                <a:effectLst/>
                <a:uFillTx/>
                <a:ea typeface="+mj-ea"/>
                <a:cs typeface="+mj-cs"/>
                <a:sym typeface="Helvetica Light"/>
              </a:rPr>
              <a:t> </a:t>
            </a:r>
            <a:r>
              <a:rPr kumimoji="0" lang="en-US" sz="1200" b="0" i="0" u="none" strike="noStrike" cap="none" spc="0" normalizeH="0" baseline="0" dirty="0">
                <a:ln>
                  <a:noFill/>
                </a:ln>
                <a:solidFill>
                  <a:srgbClr val="243A57"/>
                </a:solidFill>
                <a:effectLst/>
                <a:uFillTx/>
                <a:ea typeface="+mj-ea"/>
                <a:cs typeface="+mj-cs"/>
                <a:sym typeface="Helvetica Light"/>
              </a:rPr>
              <a:t>494</a:t>
            </a:r>
            <a:endParaRPr kumimoji="0" lang="ru-RU" sz="1200" b="0" i="0" u="none" strike="noStrike" cap="none" spc="0" normalizeH="0" baseline="0" dirty="0">
              <a:ln>
                <a:noFill/>
              </a:ln>
              <a:solidFill>
                <a:srgbClr val="243A57"/>
              </a:solidFill>
              <a:effectLst/>
              <a:uFillTx/>
              <a:ea typeface="+mj-ea"/>
              <a:cs typeface="+mj-cs"/>
              <a:sym typeface="Helvetica Light"/>
            </a:endParaRPr>
          </a:p>
        </p:txBody>
      </p:sp>
      <p:sp>
        <p:nvSpPr>
          <p:cNvPr id="2" name="Номер слайда 1">
            <a:extLst>
              <a:ext uri="{FF2B5EF4-FFF2-40B4-BE49-F238E27FC236}">
                <a16:creationId xmlns:a16="http://schemas.microsoft.com/office/drawing/2014/main" id="{D315F9E9-07B7-7343-8E9A-7810CD4089E9}"/>
              </a:ext>
            </a:extLst>
          </p:cNvPr>
          <p:cNvSpPr>
            <a:spLocks noGrp="1"/>
          </p:cNvSpPr>
          <p:nvPr>
            <p:ph type="sldNum" sz="quarter" idx="2"/>
          </p:nvPr>
        </p:nvSpPr>
        <p:spPr/>
        <p:txBody>
          <a:bodyPr/>
          <a:lstStyle/>
          <a:p>
            <a:fld id="{86CB4B4D-7CA3-9044-876B-883B54F8677D}" type="slidenum">
              <a:rPr lang="ru-RU" smtClean="0"/>
              <a:t>15</a:t>
            </a:fld>
            <a:endParaRPr lang="ru-RU"/>
          </a:p>
        </p:txBody>
      </p:sp>
    </p:spTree>
    <p:extLst>
      <p:ext uri="{BB962C8B-B14F-4D97-AF65-F5344CB8AC3E}">
        <p14:creationId xmlns:p14="http://schemas.microsoft.com/office/powerpoint/2010/main" val="70031300"/>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Линия"/>
          <p:cNvSpPr/>
          <p:nvPr/>
        </p:nvSpPr>
        <p:spPr>
          <a:xfrm>
            <a:off x="613303" y="1160370"/>
            <a:ext cx="10753187" cy="1"/>
          </a:xfrm>
          <a:prstGeom prst="line">
            <a:avLst/>
          </a:prstGeom>
          <a:ln w="12700">
            <a:solidFill>
              <a:srgbClr val="253957"/>
            </a:solidFill>
            <a:miter lim="400000"/>
          </a:ln>
        </p:spPr>
        <p:txBody>
          <a:bodyPr lIns="35719" tIns="35719" rIns="35719" bIns="35719" anchor="ctr"/>
          <a:lstStyle/>
          <a:p>
            <a:pPr algn="ctr" defTabSz="410766" hangingPunct="0">
              <a:defRPr sz="3200"/>
            </a:pPr>
            <a:endParaRPr sz="1600" kern="0">
              <a:solidFill>
                <a:srgbClr val="000000"/>
              </a:solidFill>
              <a:latin typeface="Helvetica Light"/>
              <a:sym typeface="Helvetica Light"/>
            </a:endParaRPr>
          </a:p>
        </p:txBody>
      </p:sp>
      <p:sp>
        <p:nvSpPr>
          <p:cNvPr id="59" name="Очень крутой заголовок…"/>
          <p:cNvSpPr txBox="1"/>
          <p:nvPr/>
        </p:nvSpPr>
        <p:spPr>
          <a:xfrm>
            <a:off x="1523492" y="284632"/>
            <a:ext cx="9830228" cy="81184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35719" tIns="35719" rIns="35719" bIns="35719"/>
          <a:lstStyle/>
          <a:p>
            <a:pPr defTabSz="410766" hangingPunct="0">
              <a:defRPr sz="7000" b="1" cap="all">
                <a:solidFill>
                  <a:srgbClr val="253957"/>
                </a:solidFill>
                <a:latin typeface="+mn-lt"/>
                <a:ea typeface="+mn-ea"/>
                <a:cs typeface="+mn-cs"/>
                <a:sym typeface="Arial Narrow"/>
              </a:defRPr>
            </a:pPr>
            <a:r>
              <a:rPr lang="ru-RU" sz="2800" b="1" kern="0" cap="all" dirty="0">
                <a:solidFill>
                  <a:srgbClr val="253957"/>
                </a:solidFill>
                <a:latin typeface="Arial Narrow"/>
                <a:sym typeface="Arial Narrow"/>
              </a:rPr>
              <a:t>Источник информации о мероприятии</a:t>
            </a:r>
            <a:endParaRPr sz="2800" b="1" kern="0" cap="all" dirty="0">
              <a:solidFill>
                <a:srgbClr val="253957"/>
              </a:solidFill>
              <a:latin typeface="Arial Narrow"/>
              <a:sym typeface="Arial Narrow"/>
            </a:endParaRPr>
          </a:p>
        </p:txBody>
      </p:sp>
      <p:pic>
        <p:nvPicPr>
          <p:cNvPr id="63" name="Изображение" descr="Изображение"/>
          <p:cNvPicPr>
            <a:picLocks noChangeAspect="1"/>
          </p:cNvPicPr>
          <p:nvPr/>
        </p:nvPicPr>
        <p:blipFill>
          <a:blip r:embed="rId2"/>
          <a:stretch>
            <a:fillRect/>
          </a:stretch>
        </p:blipFill>
        <p:spPr>
          <a:xfrm>
            <a:off x="613303" y="293090"/>
            <a:ext cx="599790" cy="599790"/>
          </a:xfrm>
          <a:prstGeom prst="rect">
            <a:avLst/>
          </a:prstGeom>
          <a:ln w="12700">
            <a:miter lim="400000"/>
          </a:ln>
        </p:spPr>
      </p:pic>
      <p:graphicFrame>
        <p:nvGraphicFramePr>
          <p:cNvPr id="10" name="Диаграмма 9">
            <a:extLst>
              <a:ext uri="{FF2B5EF4-FFF2-40B4-BE49-F238E27FC236}">
                <a16:creationId xmlns:a16="http://schemas.microsoft.com/office/drawing/2014/main" id="{66F591EB-643C-F441-9427-8D5B384CA6F5}"/>
              </a:ext>
            </a:extLst>
          </p:cNvPr>
          <p:cNvGraphicFramePr/>
          <p:nvPr>
            <p:extLst>
              <p:ext uri="{D42A27DB-BD31-4B8C-83A1-F6EECF244321}">
                <p14:modId xmlns:p14="http://schemas.microsoft.com/office/powerpoint/2010/main" val="1830415969"/>
              </p:ext>
            </p:extLst>
          </p:nvPr>
        </p:nvGraphicFramePr>
        <p:xfrm>
          <a:off x="171451" y="1354696"/>
          <a:ext cx="11182270" cy="4952643"/>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a:extLst>
              <a:ext uri="{FF2B5EF4-FFF2-40B4-BE49-F238E27FC236}">
                <a16:creationId xmlns:a16="http://schemas.microsoft.com/office/drawing/2014/main" id="{6223FF2A-97B3-C942-B6DD-99C4E8780C56}"/>
              </a:ext>
            </a:extLst>
          </p:cNvPr>
          <p:cNvSpPr txBox="1"/>
          <p:nvPr/>
        </p:nvSpPr>
        <p:spPr>
          <a:xfrm>
            <a:off x="613303" y="6235975"/>
            <a:ext cx="779562" cy="32893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71437" tIns="71437" rIns="71437" bIns="71437" numCol="1" spcCol="38100" rtlCol="0" anchor="ctr">
            <a:spAutoFit/>
          </a:bodyPr>
          <a:lstStyle/>
          <a:p>
            <a:pPr marL="0" marR="0" indent="0" defTabSz="821531" rtl="0" fontAlgn="auto" latinLnBrk="0" hangingPunct="0">
              <a:lnSpc>
                <a:spcPct val="100000"/>
              </a:lnSpc>
              <a:spcBef>
                <a:spcPts val="0"/>
              </a:spcBef>
              <a:spcAft>
                <a:spcPts val="0"/>
              </a:spcAft>
              <a:buClrTx/>
              <a:buSzTx/>
              <a:buFontTx/>
              <a:buNone/>
              <a:tabLst/>
            </a:pPr>
            <a:r>
              <a:rPr kumimoji="0" lang="en-US" sz="1200" b="0" i="0" u="none" strike="noStrike" cap="none" spc="0" normalizeH="0" baseline="0" dirty="0">
                <a:ln>
                  <a:noFill/>
                </a:ln>
                <a:solidFill>
                  <a:srgbClr val="243A57"/>
                </a:solidFill>
                <a:effectLst/>
                <a:uFillTx/>
                <a:ea typeface="+mj-ea"/>
                <a:cs typeface="+mj-cs"/>
                <a:sym typeface="Helvetica Light"/>
              </a:rPr>
              <a:t>N = 2</a:t>
            </a:r>
            <a:r>
              <a:rPr kumimoji="0" lang="ru-RU" sz="1200" b="0" i="0" u="none" strike="noStrike" cap="none" spc="0" normalizeH="0" baseline="0" dirty="0">
                <a:ln>
                  <a:noFill/>
                </a:ln>
                <a:solidFill>
                  <a:srgbClr val="243A57"/>
                </a:solidFill>
                <a:effectLst/>
                <a:uFillTx/>
                <a:ea typeface="+mj-ea"/>
                <a:cs typeface="+mj-cs"/>
                <a:sym typeface="Helvetica Light"/>
              </a:rPr>
              <a:t> </a:t>
            </a:r>
            <a:r>
              <a:rPr kumimoji="0" lang="en-US" sz="1200" b="0" i="0" u="none" strike="noStrike" cap="none" spc="0" normalizeH="0" baseline="0" dirty="0">
                <a:ln>
                  <a:noFill/>
                </a:ln>
                <a:solidFill>
                  <a:srgbClr val="243A57"/>
                </a:solidFill>
                <a:effectLst/>
                <a:uFillTx/>
                <a:ea typeface="+mj-ea"/>
                <a:cs typeface="+mj-cs"/>
                <a:sym typeface="Helvetica Light"/>
              </a:rPr>
              <a:t>494</a:t>
            </a:r>
            <a:endParaRPr kumimoji="0" lang="ru-RU" sz="1200" b="0" i="0" u="none" strike="noStrike" cap="none" spc="0" normalizeH="0" baseline="0" dirty="0">
              <a:ln>
                <a:noFill/>
              </a:ln>
              <a:solidFill>
                <a:srgbClr val="243A57"/>
              </a:solidFill>
              <a:effectLst/>
              <a:uFillTx/>
              <a:ea typeface="+mj-ea"/>
              <a:cs typeface="+mj-cs"/>
              <a:sym typeface="Helvetica Light"/>
            </a:endParaRPr>
          </a:p>
        </p:txBody>
      </p:sp>
      <p:sp>
        <p:nvSpPr>
          <p:cNvPr id="2" name="Номер слайда 1">
            <a:extLst>
              <a:ext uri="{FF2B5EF4-FFF2-40B4-BE49-F238E27FC236}">
                <a16:creationId xmlns:a16="http://schemas.microsoft.com/office/drawing/2014/main" id="{75962746-237C-C843-AA67-55D714910A20}"/>
              </a:ext>
            </a:extLst>
          </p:cNvPr>
          <p:cNvSpPr>
            <a:spLocks noGrp="1"/>
          </p:cNvSpPr>
          <p:nvPr>
            <p:ph type="sldNum" sz="quarter" idx="2"/>
          </p:nvPr>
        </p:nvSpPr>
        <p:spPr/>
        <p:txBody>
          <a:bodyPr/>
          <a:lstStyle/>
          <a:p>
            <a:fld id="{86CB4B4D-7CA3-9044-876B-883B54F8677D}" type="slidenum">
              <a:rPr lang="ru-RU" smtClean="0"/>
              <a:t>16</a:t>
            </a:fld>
            <a:endParaRPr lang="ru-RU"/>
          </a:p>
        </p:txBody>
      </p:sp>
    </p:spTree>
    <p:extLst>
      <p:ext uri="{BB962C8B-B14F-4D97-AF65-F5344CB8AC3E}">
        <p14:creationId xmlns:p14="http://schemas.microsoft.com/office/powerpoint/2010/main" val="3001163125"/>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Линия"/>
          <p:cNvSpPr/>
          <p:nvPr/>
        </p:nvSpPr>
        <p:spPr>
          <a:xfrm>
            <a:off x="613303" y="1160370"/>
            <a:ext cx="10753187" cy="1"/>
          </a:xfrm>
          <a:prstGeom prst="line">
            <a:avLst/>
          </a:prstGeom>
          <a:ln w="12700">
            <a:solidFill>
              <a:srgbClr val="253957"/>
            </a:solidFill>
            <a:miter lim="400000"/>
          </a:ln>
        </p:spPr>
        <p:txBody>
          <a:bodyPr lIns="35719" tIns="35719" rIns="35719" bIns="35719" anchor="ctr"/>
          <a:lstStyle/>
          <a:p>
            <a:pPr algn="ctr" defTabSz="410766" hangingPunct="0">
              <a:defRPr sz="3200"/>
            </a:pPr>
            <a:endParaRPr sz="1600" kern="0">
              <a:solidFill>
                <a:srgbClr val="000000"/>
              </a:solidFill>
              <a:latin typeface="Helvetica Light"/>
              <a:sym typeface="Helvetica Light"/>
            </a:endParaRPr>
          </a:p>
        </p:txBody>
      </p:sp>
      <p:sp>
        <p:nvSpPr>
          <p:cNvPr id="59" name="Очень крутой заголовок…"/>
          <p:cNvSpPr txBox="1"/>
          <p:nvPr/>
        </p:nvSpPr>
        <p:spPr>
          <a:xfrm>
            <a:off x="1523492" y="284632"/>
            <a:ext cx="9830228" cy="81184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35719" tIns="35719" rIns="35719" bIns="35719"/>
          <a:lstStyle/>
          <a:p>
            <a:pPr defTabSz="410766" hangingPunct="0">
              <a:defRPr sz="7000" b="1" cap="all">
                <a:solidFill>
                  <a:srgbClr val="253957"/>
                </a:solidFill>
                <a:latin typeface="+mn-lt"/>
                <a:ea typeface="+mn-ea"/>
                <a:cs typeface="+mn-cs"/>
                <a:sym typeface="Arial Narrow"/>
              </a:defRPr>
            </a:pPr>
            <a:r>
              <a:rPr lang="ru-RU" sz="2800" b="1" kern="0" cap="all" dirty="0">
                <a:solidFill>
                  <a:srgbClr val="253957"/>
                </a:solidFill>
                <a:latin typeface="Arial Narrow"/>
                <a:sym typeface="Arial Narrow"/>
              </a:rPr>
              <a:t>Работа с волонтёрами</a:t>
            </a:r>
            <a:endParaRPr sz="2800" b="1" kern="0" cap="all" dirty="0">
              <a:solidFill>
                <a:srgbClr val="253957"/>
              </a:solidFill>
              <a:latin typeface="Arial Narrow"/>
              <a:sym typeface="Arial Narrow"/>
            </a:endParaRPr>
          </a:p>
        </p:txBody>
      </p:sp>
      <p:pic>
        <p:nvPicPr>
          <p:cNvPr id="63" name="Изображение" descr="Изображение"/>
          <p:cNvPicPr>
            <a:picLocks noChangeAspect="1"/>
          </p:cNvPicPr>
          <p:nvPr/>
        </p:nvPicPr>
        <p:blipFill>
          <a:blip r:embed="rId2"/>
          <a:stretch>
            <a:fillRect/>
          </a:stretch>
        </p:blipFill>
        <p:spPr>
          <a:xfrm>
            <a:off x="613303" y="293090"/>
            <a:ext cx="599790" cy="599790"/>
          </a:xfrm>
          <a:prstGeom prst="rect">
            <a:avLst/>
          </a:prstGeom>
          <a:ln w="12700">
            <a:miter lim="400000"/>
          </a:ln>
        </p:spPr>
      </p:pic>
      <p:graphicFrame>
        <p:nvGraphicFramePr>
          <p:cNvPr id="9" name="Диаграмма 8">
            <a:extLst>
              <a:ext uri="{FF2B5EF4-FFF2-40B4-BE49-F238E27FC236}">
                <a16:creationId xmlns:a16="http://schemas.microsoft.com/office/drawing/2014/main" id="{EB89D533-D8CA-9044-879D-6B48A33401E2}"/>
              </a:ext>
            </a:extLst>
          </p:cNvPr>
          <p:cNvGraphicFramePr/>
          <p:nvPr>
            <p:extLst>
              <p:ext uri="{D42A27DB-BD31-4B8C-83A1-F6EECF244321}">
                <p14:modId xmlns:p14="http://schemas.microsoft.com/office/powerpoint/2010/main" val="4038469993"/>
              </p:ext>
            </p:extLst>
          </p:nvPr>
        </p:nvGraphicFramePr>
        <p:xfrm>
          <a:off x="5872130" y="1160369"/>
          <a:ext cx="6154303" cy="541298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Диаграмма 11">
            <a:extLst>
              <a:ext uri="{FF2B5EF4-FFF2-40B4-BE49-F238E27FC236}">
                <a16:creationId xmlns:a16="http://schemas.microsoft.com/office/drawing/2014/main" id="{05EC26AF-D1A4-2549-A88E-A3B5429732B8}"/>
              </a:ext>
            </a:extLst>
          </p:cNvPr>
          <p:cNvGraphicFramePr/>
          <p:nvPr>
            <p:extLst>
              <p:ext uri="{D42A27DB-BD31-4B8C-83A1-F6EECF244321}">
                <p14:modId xmlns:p14="http://schemas.microsoft.com/office/powerpoint/2010/main" val="2489484297"/>
              </p:ext>
            </p:extLst>
          </p:nvPr>
        </p:nvGraphicFramePr>
        <p:xfrm>
          <a:off x="165566" y="1160368"/>
          <a:ext cx="5930434" cy="5281012"/>
        </p:xfrm>
        <a:graphic>
          <a:graphicData uri="http://schemas.openxmlformats.org/drawingml/2006/chart">
            <c:chart xmlns:c="http://schemas.openxmlformats.org/drawingml/2006/chart" xmlns:r="http://schemas.openxmlformats.org/officeDocument/2006/relationships" r:id="rId4"/>
          </a:graphicData>
        </a:graphic>
      </p:graphicFrame>
      <p:sp>
        <p:nvSpPr>
          <p:cNvPr id="8" name="TextBox 7">
            <a:extLst>
              <a:ext uri="{FF2B5EF4-FFF2-40B4-BE49-F238E27FC236}">
                <a16:creationId xmlns:a16="http://schemas.microsoft.com/office/drawing/2014/main" id="{81332B74-CA48-F44A-822C-D1F7F7326951}"/>
              </a:ext>
            </a:extLst>
          </p:cNvPr>
          <p:cNvSpPr txBox="1"/>
          <p:nvPr/>
        </p:nvSpPr>
        <p:spPr>
          <a:xfrm>
            <a:off x="613303" y="6235975"/>
            <a:ext cx="779562" cy="32893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71437" tIns="71437" rIns="71437" bIns="71437" numCol="1" spcCol="38100" rtlCol="0" anchor="ctr">
            <a:spAutoFit/>
          </a:bodyPr>
          <a:lstStyle/>
          <a:p>
            <a:pPr marL="0" marR="0" indent="0" defTabSz="821531" rtl="0" fontAlgn="auto" latinLnBrk="0" hangingPunct="0">
              <a:lnSpc>
                <a:spcPct val="100000"/>
              </a:lnSpc>
              <a:spcBef>
                <a:spcPts val="0"/>
              </a:spcBef>
              <a:spcAft>
                <a:spcPts val="0"/>
              </a:spcAft>
              <a:buClrTx/>
              <a:buSzTx/>
              <a:buFontTx/>
              <a:buNone/>
              <a:tabLst/>
            </a:pPr>
            <a:r>
              <a:rPr kumimoji="0" lang="en-US" sz="1200" b="0" i="0" u="none" strike="noStrike" cap="none" spc="0" normalizeH="0" baseline="0" dirty="0">
                <a:ln>
                  <a:noFill/>
                </a:ln>
                <a:solidFill>
                  <a:srgbClr val="243A57"/>
                </a:solidFill>
                <a:effectLst/>
                <a:uFillTx/>
                <a:ea typeface="+mj-ea"/>
                <a:cs typeface="+mj-cs"/>
                <a:sym typeface="Helvetica Light"/>
              </a:rPr>
              <a:t>N = 2</a:t>
            </a:r>
            <a:r>
              <a:rPr kumimoji="0" lang="ru-RU" sz="1200" b="0" i="0" u="none" strike="noStrike" cap="none" spc="0" normalizeH="0" baseline="0" dirty="0">
                <a:ln>
                  <a:noFill/>
                </a:ln>
                <a:solidFill>
                  <a:srgbClr val="243A57"/>
                </a:solidFill>
                <a:effectLst/>
                <a:uFillTx/>
                <a:ea typeface="+mj-ea"/>
                <a:cs typeface="+mj-cs"/>
                <a:sym typeface="Helvetica Light"/>
              </a:rPr>
              <a:t> </a:t>
            </a:r>
            <a:r>
              <a:rPr kumimoji="0" lang="en-US" sz="1200" b="0" i="0" u="none" strike="noStrike" cap="none" spc="0" normalizeH="0" baseline="0" dirty="0">
                <a:ln>
                  <a:noFill/>
                </a:ln>
                <a:solidFill>
                  <a:srgbClr val="243A57"/>
                </a:solidFill>
                <a:effectLst/>
                <a:uFillTx/>
                <a:ea typeface="+mj-ea"/>
                <a:cs typeface="+mj-cs"/>
                <a:sym typeface="Helvetica Light"/>
              </a:rPr>
              <a:t>494</a:t>
            </a:r>
            <a:endParaRPr kumimoji="0" lang="ru-RU" sz="1200" b="0" i="0" u="none" strike="noStrike" cap="none" spc="0" normalizeH="0" baseline="0" dirty="0">
              <a:ln>
                <a:noFill/>
              </a:ln>
              <a:solidFill>
                <a:srgbClr val="243A57"/>
              </a:solidFill>
              <a:effectLst/>
              <a:uFillTx/>
              <a:ea typeface="+mj-ea"/>
              <a:cs typeface="+mj-cs"/>
              <a:sym typeface="Helvetica Light"/>
            </a:endParaRPr>
          </a:p>
        </p:txBody>
      </p:sp>
      <p:sp>
        <p:nvSpPr>
          <p:cNvPr id="2" name="Номер слайда 1">
            <a:extLst>
              <a:ext uri="{FF2B5EF4-FFF2-40B4-BE49-F238E27FC236}">
                <a16:creationId xmlns:a16="http://schemas.microsoft.com/office/drawing/2014/main" id="{C96766F4-40B1-A144-AFB4-0D4D1F3AABC0}"/>
              </a:ext>
            </a:extLst>
          </p:cNvPr>
          <p:cNvSpPr>
            <a:spLocks noGrp="1"/>
          </p:cNvSpPr>
          <p:nvPr>
            <p:ph type="sldNum" sz="quarter" idx="2"/>
          </p:nvPr>
        </p:nvSpPr>
        <p:spPr/>
        <p:txBody>
          <a:bodyPr/>
          <a:lstStyle/>
          <a:p>
            <a:fld id="{86CB4B4D-7CA3-9044-876B-883B54F8677D}" type="slidenum">
              <a:rPr lang="ru-RU" smtClean="0"/>
              <a:t>17</a:t>
            </a:fld>
            <a:endParaRPr lang="ru-RU"/>
          </a:p>
        </p:txBody>
      </p:sp>
    </p:spTree>
    <p:extLst>
      <p:ext uri="{BB962C8B-B14F-4D97-AF65-F5344CB8AC3E}">
        <p14:creationId xmlns:p14="http://schemas.microsoft.com/office/powerpoint/2010/main" val="2444870160"/>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Линия"/>
          <p:cNvSpPr/>
          <p:nvPr/>
        </p:nvSpPr>
        <p:spPr>
          <a:xfrm>
            <a:off x="613303" y="1160370"/>
            <a:ext cx="10753187" cy="1"/>
          </a:xfrm>
          <a:prstGeom prst="line">
            <a:avLst/>
          </a:prstGeom>
          <a:ln w="12700">
            <a:solidFill>
              <a:srgbClr val="253957"/>
            </a:solidFill>
            <a:miter lim="400000"/>
          </a:ln>
        </p:spPr>
        <p:txBody>
          <a:bodyPr lIns="35719" tIns="35719" rIns="35719" bIns="35719" anchor="ctr"/>
          <a:lstStyle/>
          <a:p>
            <a:pPr algn="ctr" defTabSz="410766" hangingPunct="0">
              <a:defRPr sz="3200"/>
            </a:pPr>
            <a:endParaRPr sz="1600" kern="0">
              <a:solidFill>
                <a:srgbClr val="000000"/>
              </a:solidFill>
              <a:latin typeface="Helvetica Light"/>
              <a:sym typeface="Helvetica Light"/>
            </a:endParaRPr>
          </a:p>
        </p:txBody>
      </p:sp>
      <p:sp>
        <p:nvSpPr>
          <p:cNvPr id="59" name="Очень крутой заголовок…"/>
          <p:cNvSpPr txBox="1"/>
          <p:nvPr/>
        </p:nvSpPr>
        <p:spPr>
          <a:xfrm>
            <a:off x="1523492" y="284632"/>
            <a:ext cx="9830228" cy="81184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35719" tIns="35719" rIns="35719" bIns="35719"/>
          <a:lstStyle/>
          <a:p>
            <a:pPr defTabSz="410766" hangingPunct="0">
              <a:defRPr sz="7000" b="1" cap="all">
                <a:solidFill>
                  <a:srgbClr val="253957"/>
                </a:solidFill>
                <a:latin typeface="+mn-lt"/>
                <a:ea typeface="+mn-ea"/>
                <a:cs typeface="+mn-cs"/>
                <a:sym typeface="Arial Narrow"/>
              </a:defRPr>
            </a:pPr>
            <a:r>
              <a:rPr lang="ru-RU" sz="2800" b="1" kern="0" cap="all" dirty="0">
                <a:solidFill>
                  <a:srgbClr val="253957"/>
                </a:solidFill>
                <a:latin typeface="Arial Narrow"/>
                <a:sym typeface="Arial Narrow"/>
              </a:rPr>
              <a:t>Работа с волонтёрами</a:t>
            </a:r>
            <a:endParaRPr sz="2800" b="1" kern="0" cap="all" dirty="0">
              <a:solidFill>
                <a:srgbClr val="253957"/>
              </a:solidFill>
              <a:latin typeface="Arial Narrow"/>
              <a:sym typeface="Arial Narrow"/>
            </a:endParaRPr>
          </a:p>
        </p:txBody>
      </p:sp>
      <p:pic>
        <p:nvPicPr>
          <p:cNvPr id="63" name="Изображение" descr="Изображение"/>
          <p:cNvPicPr>
            <a:picLocks noChangeAspect="1"/>
          </p:cNvPicPr>
          <p:nvPr/>
        </p:nvPicPr>
        <p:blipFill>
          <a:blip r:embed="rId2"/>
          <a:stretch>
            <a:fillRect/>
          </a:stretch>
        </p:blipFill>
        <p:spPr>
          <a:xfrm>
            <a:off x="613303" y="293090"/>
            <a:ext cx="599790" cy="599790"/>
          </a:xfrm>
          <a:prstGeom prst="rect">
            <a:avLst/>
          </a:prstGeom>
          <a:ln w="12700">
            <a:miter lim="400000"/>
          </a:ln>
        </p:spPr>
      </p:pic>
      <p:graphicFrame>
        <p:nvGraphicFramePr>
          <p:cNvPr id="12" name="Диаграмма 11">
            <a:extLst>
              <a:ext uri="{FF2B5EF4-FFF2-40B4-BE49-F238E27FC236}">
                <a16:creationId xmlns:a16="http://schemas.microsoft.com/office/drawing/2014/main" id="{05EC26AF-D1A4-2549-A88E-A3B5429732B8}"/>
              </a:ext>
            </a:extLst>
          </p:cNvPr>
          <p:cNvGraphicFramePr/>
          <p:nvPr>
            <p:extLst>
              <p:ext uri="{D42A27DB-BD31-4B8C-83A1-F6EECF244321}">
                <p14:modId xmlns:p14="http://schemas.microsoft.com/office/powerpoint/2010/main" val="770969447"/>
              </p:ext>
            </p:extLst>
          </p:nvPr>
        </p:nvGraphicFramePr>
        <p:xfrm>
          <a:off x="613303" y="1344056"/>
          <a:ext cx="10753187" cy="4952629"/>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a:extLst>
              <a:ext uri="{FF2B5EF4-FFF2-40B4-BE49-F238E27FC236}">
                <a16:creationId xmlns:a16="http://schemas.microsoft.com/office/drawing/2014/main" id="{585571D0-E2D8-B74D-A78E-EE699A71330E}"/>
              </a:ext>
            </a:extLst>
          </p:cNvPr>
          <p:cNvSpPr txBox="1"/>
          <p:nvPr/>
        </p:nvSpPr>
        <p:spPr>
          <a:xfrm>
            <a:off x="613303" y="6235975"/>
            <a:ext cx="779562" cy="32893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71437" tIns="71437" rIns="71437" bIns="71437" numCol="1" spcCol="38100" rtlCol="0" anchor="ctr">
            <a:spAutoFit/>
          </a:bodyPr>
          <a:lstStyle/>
          <a:p>
            <a:pPr marL="0" marR="0" indent="0" defTabSz="821531" rtl="0" fontAlgn="auto" latinLnBrk="0" hangingPunct="0">
              <a:lnSpc>
                <a:spcPct val="100000"/>
              </a:lnSpc>
              <a:spcBef>
                <a:spcPts val="0"/>
              </a:spcBef>
              <a:spcAft>
                <a:spcPts val="0"/>
              </a:spcAft>
              <a:buClrTx/>
              <a:buSzTx/>
              <a:buFontTx/>
              <a:buNone/>
              <a:tabLst/>
            </a:pPr>
            <a:r>
              <a:rPr kumimoji="0" lang="en-US" sz="1200" b="0" i="0" u="none" strike="noStrike" cap="none" spc="0" normalizeH="0" baseline="0" dirty="0">
                <a:ln>
                  <a:noFill/>
                </a:ln>
                <a:solidFill>
                  <a:srgbClr val="243A57"/>
                </a:solidFill>
                <a:effectLst/>
                <a:uFillTx/>
                <a:ea typeface="+mj-ea"/>
                <a:cs typeface="+mj-cs"/>
                <a:sym typeface="Helvetica Light"/>
              </a:rPr>
              <a:t>N = 2</a:t>
            </a:r>
            <a:r>
              <a:rPr kumimoji="0" lang="ru-RU" sz="1200" b="0" i="0" u="none" strike="noStrike" cap="none" spc="0" normalizeH="0" baseline="0" dirty="0">
                <a:ln>
                  <a:noFill/>
                </a:ln>
                <a:solidFill>
                  <a:srgbClr val="243A57"/>
                </a:solidFill>
                <a:effectLst/>
                <a:uFillTx/>
                <a:ea typeface="+mj-ea"/>
                <a:cs typeface="+mj-cs"/>
                <a:sym typeface="Helvetica Light"/>
              </a:rPr>
              <a:t> </a:t>
            </a:r>
            <a:r>
              <a:rPr kumimoji="0" lang="en-US" sz="1200" b="0" i="0" u="none" strike="noStrike" cap="none" spc="0" normalizeH="0" baseline="0" dirty="0">
                <a:ln>
                  <a:noFill/>
                </a:ln>
                <a:solidFill>
                  <a:srgbClr val="243A57"/>
                </a:solidFill>
                <a:effectLst/>
                <a:uFillTx/>
                <a:ea typeface="+mj-ea"/>
                <a:cs typeface="+mj-cs"/>
                <a:sym typeface="Helvetica Light"/>
              </a:rPr>
              <a:t>494</a:t>
            </a:r>
            <a:endParaRPr kumimoji="0" lang="ru-RU" sz="1200" b="0" i="0" u="none" strike="noStrike" cap="none" spc="0" normalizeH="0" baseline="0" dirty="0">
              <a:ln>
                <a:noFill/>
              </a:ln>
              <a:solidFill>
                <a:srgbClr val="243A57"/>
              </a:solidFill>
              <a:effectLst/>
              <a:uFillTx/>
              <a:ea typeface="+mj-ea"/>
              <a:cs typeface="+mj-cs"/>
              <a:sym typeface="Helvetica Light"/>
            </a:endParaRPr>
          </a:p>
        </p:txBody>
      </p:sp>
      <p:sp>
        <p:nvSpPr>
          <p:cNvPr id="2" name="Номер слайда 1">
            <a:extLst>
              <a:ext uri="{FF2B5EF4-FFF2-40B4-BE49-F238E27FC236}">
                <a16:creationId xmlns:a16="http://schemas.microsoft.com/office/drawing/2014/main" id="{1F39940D-BE9F-A04C-B143-52A5B3B33164}"/>
              </a:ext>
            </a:extLst>
          </p:cNvPr>
          <p:cNvSpPr>
            <a:spLocks noGrp="1"/>
          </p:cNvSpPr>
          <p:nvPr>
            <p:ph type="sldNum" sz="quarter" idx="2"/>
          </p:nvPr>
        </p:nvSpPr>
        <p:spPr/>
        <p:txBody>
          <a:bodyPr/>
          <a:lstStyle/>
          <a:p>
            <a:fld id="{86CB4B4D-7CA3-9044-876B-883B54F8677D}" type="slidenum">
              <a:rPr lang="ru-RU" smtClean="0"/>
              <a:t>18</a:t>
            </a:fld>
            <a:endParaRPr lang="ru-RU"/>
          </a:p>
        </p:txBody>
      </p:sp>
    </p:spTree>
    <p:extLst>
      <p:ext uri="{BB962C8B-B14F-4D97-AF65-F5344CB8AC3E}">
        <p14:creationId xmlns:p14="http://schemas.microsoft.com/office/powerpoint/2010/main" val="83038171"/>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Линия"/>
          <p:cNvSpPr/>
          <p:nvPr/>
        </p:nvSpPr>
        <p:spPr>
          <a:xfrm>
            <a:off x="613303" y="1160370"/>
            <a:ext cx="10753187" cy="1"/>
          </a:xfrm>
          <a:prstGeom prst="line">
            <a:avLst/>
          </a:prstGeom>
          <a:ln w="12700">
            <a:solidFill>
              <a:srgbClr val="253957"/>
            </a:solidFill>
            <a:miter lim="400000"/>
          </a:ln>
        </p:spPr>
        <p:txBody>
          <a:bodyPr lIns="35719" tIns="35719" rIns="35719" bIns="35719" anchor="ctr"/>
          <a:lstStyle/>
          <a:p>
            <a:pPr algn="ctr" defTabSz="410766" hangingPunct="0">
              <a:defRPr sz="3200"/>
            </a:pPr>
            <a:endParaRPr sz="1600" kern="0">
              <a:solidFill>
                <a:srgbClr val="000000"/>
              </a:solidFill>
              <a:latin typeface="Helvetica Light"/>
              <a:sym typeface="Helvetica Light"/>
            </a:endParaRPr>
          </a:p>
        </p:txBody>
      </p:sp>
      <p:sp>
        <p:nvSpPr>
          <p:cNvPr id="59" name="Очень крутой заголовок…"/>
          <p:cNvSpPr txBox="1"/>
          <p:nvPr/>
        </p:nvSpPr>
        <p:spPr>
          <a:xfrm>
            <a:off x="1523492" y="284632"/>
            <a:ext cx="9830228" cy="81184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35719" tIns="35719" rIns="35719" bIns="35719"/>
          <a:lstStyle/>
          <a:p>
            <a:pPr defTabSz="410766" hangingPunct="0">
              <a:defRPr sz="7000" b="1" cap="all">
                <a:solidFill>
                  <a:srgbClr val="253957"/>
                </a:solidFill>
                <a:latin typeface="+mn-lt"/>
                <a:ea typeface="+mn-ea"/>
                <a:cs typeface="+mn-cs"/>
                <a:sym typeface="Arial Narrow"/>
              </a:defRPr>
            </a:pPr>
            <a:r>
              <a:rPr lang="ru-RU" sz="2800" b="1" kern="0" cap="all" dirty="0">
                <a:solidFill>
                  <a:srgbClr val="253957"/>
                </a:solidFill>
                <a:latin typeface="Arial Narrow"/>
                <a:sym typeface="Arial Narrow"/>
              </a:rPr>
              <a:t>Работа с волонтёрами</a:t>
            </a:r>
            <a:endParaRPr sz="2800" b="1" kern="0" cap="all" dirty="0">
              <a:solidFill>
                <a:srgbClr val="253957"/>
              </a:solidFill>
              <a:latin typeface="Arial Narrow"/>
              <a:sym typeface="Arial Narrow"/>
            </a:endParaRPr>
          </a:p>
        </p:txBody>
      </p:sp>
      <p:pic>
        <p:nvPicPr>
          <p:cNvPr id="63" name="Изображение" descr="Изображение"/>
          <p:cNvPicPr>
            <a:picLocks noChangeAspect="1"/>
          </p:cNvPicPr>
          <p:nvPr/>
        </p:nvPicPr>
        <p:blipFill>
          <a:blip r:embed="rId2"/>
          <a:stretch>
            <a:fillRect/>
          </a:stretch>
        </p:blipFill>
        <p:spPr>
          <a:xfrm>
            <a:off x="613303" y="293090"/>
            <a:ext cx="599790" cy="599790"/>
          </a:xfrm>
          <a:prstGeom prst="rect">
            <a:avLst/>
          </a:prstGeom>
          <a:ln w="12700">
            <a:miter lim="400000"/>
          </a:ln>
        </p:spPr>
      </p:pic>
      <p:graphicFrame>
        <p:nvGraphicFramePr>
          <p:cNvPr id="9" name="Диаграмма 8">
            <a:extLst>
              <a:ext uri="{FF2B5EF4-FFF2-40B4-BE49-F238E27FC236}">
                <a16:creationId xmlns:a16="http://schemas.microsoft.com/office/drawing/2014/main" id="{EB89D533-D8CA-9044-879D-6B48A33401E2}"/>
              </a:ext>
            </a:extLst>
          </p:cNvPr>
          <p:cNvGraphicFramePr/>
          <p:nvPr>
            <p:extLst>
              <p:ext uri="{D42A27DB-BD31-4B8C-83A1-F6EECF244321}">
                <p14:modId xmlns:p14="http://schemas.microsoft.com/office/powerpoint/2010/main" val="3305594764"/>
              </p:ext>
            </p:extLst>
          </p:nvPr>
        </p:nvGraphicFramePr>
        <p:xfrm>
          <a:off x="1" y="1344055"/>
          <a:ext cx="5879804" cy="495263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6" name="Диаграмма 15">
            <a:extLst>
              <a:ext uri="{FF2B5EF4-FFF2-40B4-BE49-F238E27FC236}">
                <a16:creationId xmlns:a16="http://schemas.microsoft.com/office/drawing/2014/main" id="{5883F0AB-0F79-0F45-BC6F-58EFD0408C8E}"/>
              </a:ext>
            </a:extLst>
          </p:cNvPr>
          <p:cNvGraphicFramePr/>
          <p:nvPr>
            <p:extLst>
              <p:ext uri="{D42A27DB-BD31-4B8C-83A1-F6EECF244321}">
                <p14:modId xmlns:p14="http://schemas.microsoft.com/office/powerpoint/2010/main" val="665853960"/>
              </p:ext>
            </p:extLst>
          </p:nvPr>
        </p:nvGraphicFramePr>
        <p:xfrm>
          <a:off x="5629276" y="1344055"/>
          <a:ext cx="6429374" cy="4952644"/>
        </p:xfrm>
        <a:graphic>
          <a:graphicData uri="http://schemas.openxmlformats.org/drawingml/2006/chart">
            <c:chart xmlns:c="http://schemas.openxmlformats.org/drawingml/2006/chart" xmlns:r="http://schemas.openxmlformats.org/officeDocument/2006/relationships" r:id="rId4"/>
          </a:graphicData>
        </a:graphic>
      </p:graphicFrame>
      <p:sp>
        <p:nvSpPr>
          <p:cNvPr id="8" name="TextBox 7">
            <a:extLst>
              <a:ext uri="{FF2B5EF4-FFF2-40B4-BE49-F238E27FC236}">
                <a16:creationId xmlns:a16="http://schemas.microsoft.com/office/drawing/2014/main" id="{24C7BA2C-305C-0446-9D2D-6BD939831A4E}"/>
              </a:ext>
            </a:extLst>
          </p:cNvPr>
          <p:cNvSpPr txBox="1"/>
          <p:nvPr/>
        </p:nvSpPr>
        <p:spPr>
          <a:xfrm>
            <a:off x="613303" y="6235975"/>
            <a:ext cx="779562" cy="32893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71437" tIns="71437" rIns="71437" bIns="71437" numCol="1" spcCol="38100" rtlCol="0" anchor="ctr">
            <a:spAutoFit/>
          </a:bodyPr>
          <a:lstStyle/>
          <a:p>
            <a:pPr marL="0" marR="0" indent="0" defTabSz="821531" rtl="0" fontAlgn="auto" latinLnBrk="0" hangingPunct="0">
              <a:lnSpc>
                <a:spcPct val="100000"/>
              </a:lnSpc>
              <a:spcBef>
                <a:spcPts val="0"/>
              </a:spcBef>
              <a:spcAft>
                <a:spcPts val="0"/>
              </a:spcAft>
              <a:buClrTx/>
              <a:buSzTx/>
              <a:buFontTx/>
              <a:buNone/>
              <a:tabLst/>
            </a:pPr>
            <a:r>
              <a:rPr kumimoji="0" lang="en-US" sz="1200" b="0" i="0" u="none" strike="noStrike" cap="none" spc="0" normalizeH="0" baseline="0" dirty="0">
                <a:ln>
                  <a:noFill/>
                </a:ln>
                <a:solidFill>
                  <a:srgbClr val="243A57"/>
                </a:solidFill>
                <a:effectLst/>
                <a:uFillTx/>
                <a:ea typeface="+mj-ea"/>
                <a:cs typeface="+mj-cs"/>
                <a:sym typeface="Helvetica Light"/>
              </a:rPr>
              <a:t>N = 2</a:t>
            </a:r>
            <a:r>
              <a:rPr kumimoji="0" lang="ru-RU" sz="1200" b="0" i="0" u="none" strike="noStrike" cap="none" spc="0" normalizeH="0" baseline="0" dirty="0">
                <a:ln>
                  <a:noFill/>
                </a:ln>
                <a:solidFill>
                  <a:srgbClr val="243A57"/>
                </a:solidFill>
                <a:effectLst/>
                <a:uFillTx/>
                <a:ea typeface="+mj-ea"/>
                <a:cs typeface="+mj-cs"/>
                <a:sym typeface="Helvetica Light"/>
              </a:rPr>
              <a:t> </a:t>
            </a:r>
            <a:r>
              <a:rPr kumimoji="0" lang="en-US" sz="1200" b="0" i="0" u="none" strike="noStrike" cap="none" spc="0" normalizeH="0" baseline="0" dirty="0">
                <a:ln>
                  <a:noFill/>
                </a:ln>
                <a:solidFill>
                  <a:srgbClr val="243A57"/>
                </a:solidFill>
                <a:effectLst/>
                <a:uFillTx/>
                <a:ea typeface="+mj-ea"/>
                <a:cs typeface="+mj-cs"/>
                <a:sym typeface="Helvetica Light"/>
              </a:rPr>
              <a:t>494</a:t>
            </a:r>
            <a:endParaRPr kumimoji="0" lang="ru-RU" sz="1200" b="0" i="0" u="none" strike="noStrike" cap="none" spc="0" normalizeH="0" baseline="0" dirty="0">
              <a:ln>
                <a:noFill/>
              </a:ln>
              <a:solidFill>
                <a:srgbClr val="243A57"/>
              </a:solidFill>
              <a:effectLst/>
              <a:uFillTx/>
              <a:ea typeface="+mj-ea"/>
              <a:cs typeface="+mj-cs"/>
              <a:sym typeface="Helvetica Light"/>
            </a:endParaRPr>
          </a:p>
        </p:txBody>
      </p:sp>
      <p:sp>
        <p:nvSpPr>
          <p:cNvPr id="2" name="Номер слайда 1">
            <a:extLst>
              <a:ext uri="{FF2B5EF4-FFF2-40B4-BE49-F238E27FC236}">
                <a16:creationId xmlns:a16="http://schemas.microsoft.com/office/drawing/2014/main" id="{36BAAE3A-FDBE-5546-B0DD-BF2781504268}"/>
              </a:ext>
            </a:extLst>
          </p:cNvPr>
          <p:cNvSpPr>
            <a:spLocks noGrp="1"/>
          </p:cNvSpPr>
          <p:nvPr>
            <p:ph type="sldNum" sz="quarter" idx="2"/>
          </p:nvPr>
        </p:nvSpPr>
        <p:spPr/>
        <p:txBody>
          <a:bodyPr/>
          <a:lstStyle/>
          <a:p>
            <a:fld id="{86CB4B4D-7CA3-9044-876B-883B54F8677D}" type="slidenum">
              <a:rPr lang="ru-RU" smtClean="0"/>
              <a:t>19</a:t>
            </a:fld>
            <a:endParaRPr lang="ru-RU"/>
          </a:p>
        </p:txBody>
      </p:sp>
    </p:spTree>
    <p:extLst>
      <p:ext uri="{BB962C8B-B14F-4D97-AF65-F5344CB8AC3E}">
        <p14:creationId xmlns:p14="http://schemas.microsoft.com/office/powerpoint/2010/main" val="1919311205"/>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Линия"/>
          <p:cNvSpPr/>
          <p:nvPr/>
        </p:nvSpPr>
        <p:spPr>
          <a:xfrm>
            <a:off x="613303" y="1160370"/>
            <a:ext cx="10753187" cy="1"/>
          </a:xfrm>
          <a:prstGeom prst="line">
            <a:avLst/>
          </a:prstGeom>
          <a:ln w="12700">
            <a:solidFill>
              <a:srgbClr val="253957"/>
            </a:solidFill>
            <a:miter lim="400000"/>
          </a:ln>
        </p:spPr>
        <p:txBody>
          <a:bodyPr lIns="35719" tIns="35719" rIns="35719" bIns="35719" anchor="ctr"/>
          <a:lstStyle/>
          <a:p>
            <a:pPr algn="ctr" defTabSz="410766" hangingPunct="0">
              <a:defRPr sz="3200"/>
            </a:pPr>
            <a:endParaRPr sz="1600" kern="0">
              <a:solidFill>
                <a:srgbClr val="000000"/>
              </a:solidFill>
              <a:latin typeface="Helvetica Light"/>
              <a:sym typeface="Helvetica Light"/>
            </a:endParaRPr>
          </a:p>
        </p:txBody>
      </p:sp>
      <p:sp>
        <p:nvSpPr>
          <p:cNvPr id="59" name="Очень крутой заголовок…"/>
          <p:cNvSpPr txBox="1"/>
          <p:nvPr/>
        </p:nvSpPr>
        <p:spPr>
          <a:xfrm>
            <a:off x="1523492" y="284632"/>
            <a:ext cx="9830228" cy="81184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5719" tIns="35719" rIns="35719" bIns="35719"/>
          <a:lstStyle/>
          <a:p>
            <a:pPr defTabSz="410766" hangingPunct="0">
              <a:defRPr sz="7000" b="1" cap="all">
                <a:solidFill>
                  <a:srgbClr val="253957"/>
                </a:solidFill>
                <a:latin typeface="+mn-lt"/>
                <a:ea typeface="+mn-ea"/>
                <a:cs typeface="+mn-cs"/>
                <a:sym typeface="Arial Narrow"/>
              </a:defRPr>
            </a:pPr>
            <a:r>
              <a:rPr lang="ru-RU" sz="2400" b="1" kern="0" dirty="0">
                <a:solidFill>
                  <a:srgbClr val="253957"/>
                </a:solidFill>
                <a:latin typeface="Arial Narrow"/>
                <a:sym typeface="Arial Narrow"/>
              </a:rPr>
              <a:t>Изменения профиля и масштабов волонтёрской деятельности</a:t>
            </a:r>
          </a:p>
        </p:txBody>
      </p:sp>
      <p:pic>
        <p:nvPicPr>
          <p:cNvPr id="63" name="Изображение" descr="Изображение"/>
          <p:cNvPicPr>
            <a:picLocks noChangeAspect="1"/>
          </p:cNvPicPr>
          <p:nvPr/>
        </p:nvPicPr>
        <p:blipFill>
          <a:blip r:embed="rId2"/>
          <a:stretch>
            <a:fillRect/>
          </a:stretch>
        </p:blipFill>
        <p:spPr>
          <a:xfrm>
            <a:off x="613303" y="293090"/>
            <a:ext cx="599790" cy="599790"/>
          </a:xfrm>
          <a:prstGeom prst="rect">
            <a:avLst/>
          </a:prstGeom>
          <a:ln w="12700">
            <a:miter lim="400000"/>
          </a:ln>
        </p:spPr>
      </p:pic>
      <p:sp>
        <p:nvSpPr>
          <p:cNvPr id="7" name="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a:extLst>
              <a:ext uri="{FF2B5EF4-FFF2-40B4-BE49-F238E27FC236}">
                <a16:creationId xmlns:a16="http://schemas.microsoft.com/office/drawing/2014/main" id="{2EEAC1F9-BBD3-8D40-B54F-9B37F855584C}"/>
              </a:ext>
            </a:extLst>
          </p:cNvPr>
          <p:cNvSpPr txBox="1"/>
          <p:nvPr/>
        </p:nvSpPr>
        <p:spPr>
          <a:xfrm>
            <a:off x="613303" y="1224265"/>
            <a:ext cx="10740417" cy="495489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5719" tIns="35719" rIns="35719" bIns="35719"/>
          <a:lstStyle/>
          <a:p>
            <a:pPr defTabSz="410766" hangingPunct="0">
              <a:defRPr sz="2800">
                <a:solidFill>
                  <a:srgbClr val="253957"/>
                </a:solidFill>
                <a:latin typeface="+mn-lt"/>
                <a:ea typeface="+mn-ea"/>
                <a:cs typeface="+mn-cs"/>
                <a:sym typeface="Arial Narrow"/>
              </a:defRPr>
            </a:pPr>
            <a:r>
              <a:rPr lang="ru-RU" sz="2400" dirty="0">
                <a:sym typeface="Arial Narrow"/>
              </a:rPr>
              <a:t>Изменение профиля волонтёрской деятельности: </a:t>
            </a:r>
          </a:p>
          <a:p>
            <a:pPr marL="984250" lvl="3" defTabSz="410766" hangingPunct="0">
              <a:defRPr sz="2800">
                <a:solidFill>
                  <a:srgbClr val="253957"/>
                </a:solidFill>
                <a:latin typeface="+mn-lt"/>
                <a:ea typeface="+mn-ea"/>
                <a:cs typeface="+mn-cs"/>
                <a:sym typeface="Arial Narrow"/>
              </a:defRPr>
            </a:pPr>
            <a:r>
              <a:rPr lang="ru-RU" sz="2000" dirty="0">
                <a:sym typeface="Arial Narrow"/>
              </a:rPr>
              <a:t>гибкость, основа на проекты, не привязана к конкретной организации </a:t>
            </a:r>
            <a:r>
              <a:rPr lang="de-AT" sz="2000" dirty="0">
                <a:sym typeface="Arial Narrow"/>
              </a:rPr>
              <a:t>(</a:t>
            </a:r>
            <a:r>
              <a:rPr lang="de-AT" sz="2000" dirty="0" err="1">
                <a:sym typeface="Arial Narrow"/>
              </a:rPr>
              <a:t>Brandsen</a:t>
            </a:r>
            <a:r>
              <a:rPr lang="de-AT" sz="2000" dirty="0">
                <a:sym typeface="Arial Narrow"/>
              </a:rPr>
              <a:t> et al. 2016, Chaves-</a:t>
            </a:r>
            <a:r>
              <a:rPr lang="de-AT" sz="2000" dirty="0" err="1">
                <a:sym typeface="Arial Narrow"/>
              </a:rPr>
              <a:t>Avila</a:t>
            </a:r>
            <a:r>
              <a:rPr lang="de-AT" sz="2000" dirty="0">
                <a:sym typeface="Arial Narrow"/>
              </a:rPr>
              <a:t> et al. 2016, Zimmer et al. 2016, Mohan et al. 2016)</a:t>
            </a:r>
            <a:r>
              <a:rPr lang="ru-RU" sz="2000" dirty="0">
                <a:sym typeface="Arial Narrow"/>
              </a:rPr>
              <a:t>;</a:t>
            </a:r>
          </a:p>
          <a:p>
            <a:pPr marL="984250" lvl="3" defTabSz="410766" hangingPunct="0">
              <a:defRPr sz="2800">
                <a:solidFill>
                  <a:srgbClr val="253957"/>
                </a:solidFill>
                <a:latin typeface="+mn-lt"/>
                <a:ea typeface="+mn-ea"/>
                <a:cs typeface="+mn-cs"/>
                <a:sym typeface="Arial Narrow"/>
              </a:defRPr>
            </a:pPr>
            <a:r>
              <a:rPr lang="ru-RU" sz="2000" dirty="0">
                <a:sym typeface="Arial Narrow"/>
              </a:rPr>
              <a:t>от трети (</a:t>
            </a:r>
            <a:r>
              <a:rPr lang="en-US" sz="2000" kern="0" dirty="0" err="1">
                <a:solidFill>
                  <a:srgbClr val="253957"/>
                </a:solidFill>
                <a:sym typeface="Arial Narrow"/>
              </a:rPr>
              <a:t>Brudney</a:t>
            </a:r>
            <a:r>
              <a:rPr lang="en-US" sz="2000" kern="0" dirty="0">
                <a:solidFill>
                  <a:srgbClr val="253957"/>
                </a:solidFill>
                <a:sym typeface="Arial Narrow"/>
              </a:rPr>
              <a:t>, 200</a:t>
            </a:r>
            <a:r>
              <a:rPr lang="ru-RU" sz="2000" kern="0" dirty="0">
                <a:solidFill>
                  <a:srgbClr val="253957"/>
                </a:solidFill>
                <a:sym typeface="Arial Narrow"/>
              </a:rPr>
              <a:t>5</a:t>
            </a:r>
            <a:r>
              <a:rPr lang="ru-RU" sz="2000" dirty="0">
                <a:sym typeface="Arial Narrow"/>
              </a:rPr>
              <a:t>) до половины</a:t>
            </a:r>
            <a:r>
              <a:rPr lang="de-AT" sz="2000" kern="0" dirty="0">
                <a:solidFill>
                  <a:srgbClr val="253957"/>
                </a:solidFill>
                <a:sym typeface="Arial Narrow"/>
              </a:rPr>
              <a:t> </a:t>
            </a:r>
            <a:r>
              <a:rPr lang="ru-RU" sz="2000" kern="0" dirty="0">
                <a:solidFill>
                  <a:srgbClr val="253957"/>
                </a:solidFill>
                <a:sym typeface="Arial Narrow"/>
              </a:rPr>
              <a:t>(</a:t>
            </a:r>
            <a:r>
              <a:rPr lang="de-AT" sz="2000" kern="0" dirty="0" err="1">
                <a:solidFill>
                  <a:srgbClr val="253957"/>
                </a:solidFill>
                <a:sym typeface="Arial Narrow"/>
              </a:rPr>
              <a:t>McCurley</a:t>
            </a:r>
            <a:r>
              <a:rPr lang="de-AT" sz="2000" kern="0" dirty="0">
                <a:solidFill>
                  <a:srgbClr val="253957"/>
                </a:solidFill>
                <a:sym typeface="Arial Narrow"/>
              </a:rPr>
              <a:t> </a:t>
            </a:r>
            <a:r>
              <a:rPr lang="de-AT" sz="2000" kern="0" dirty="0" err="1">
                <a:solidFill>
                  <a:srgbClr val="253957"/>
                </a:solidFill>
                <a:sym typeface="Arial Narrow"/>
              </a:rPr>
              <a:t>and</a:t>
            </a:r>
            <a:r>
              <a:rPr lang="de-AT" sz="2000" kern="0" dirty="0">
                <a:solidFill>
                  <a:srgbClr val="253957"/>
                </a:solidFill>
                <a:sym typeface="Arial Narrow"/>
              </a:rPr>
              <a:t> Ellis</a:t>
            </a:r>
            <a:r>
              <a:rPr lang="ru-RU" sz="2000" kern="0" dirty="0">
                <a:solidFill>
                  <a:srgbClr val="253957"/>
                </a:solidFill>
                <a:sym typeface="Arial Narrow"/>
              </a:rPr>
              <a:t>, </a:t>
            </a:r>
            <a:r>
              <a:rPr lang="de-AT" sz="2000" kern="0" dirty="0">
                <a:solidFill>
                  <a:srgbClr val="253957"/>
                </a:solidFill>
                <a:sym typeface="Arial Narrow"/>
              </a:rPr>
              <a:t>2003</a:t>
            </a:r>
            <a:r>
              <a:rPr lang="ru-RU" sz="2000" kern="0" dirty="0">
                <a:solidFill>
                  <a:srgbClr val="253957"/>
                </a:solidFill>
                <a:sym typeface="Arial Narrow"/>
              </a:rPr>
              <a:t>)</a:t>
            </a:r>
            <a:r>
              <a:rPr lang="ru-RU" sz="2000" dirty="0">
                <a:sym typeface="Arial Narrow"/>
              </a:rPr>
              <a:t> волонтёров – эпизодические.</a:t>
            </a:r>
          </a:p>
          <a:p>
            <a:pPr defTabSz="410766" hangingPunct="0">
              <a:defRPr sz="2800">
                <a:solidFill>
                  <a:srgbClr val="253957"/>
                </a:solidFill>
                <a:latin typeface="+mn-lt"/>
                <a:ea typeface="+mn-ea"/>
                <a:cs typeface="+mn-cs"/>
                <a:sym typeface="Arial Narrow"/>
              </a:defRPr>
            </a:pPr>
            <a:br>
              <a:rPr lang="ru-RU" dirty="0">
                <a:sym typeface="Arial Narrow"/>
              </a:rPr>
            </a:br>
            <a:r>
              <a:rPr lang="ru-RU" sz="2400" dirty="0">
                <a:sym typeface="Arial Narrow"/>
              </a:rPr>
              <a:t>Снижение интереса к </a:t>
            </a:r>
            <a:r>
              <a:rPr lang="ru-RU" sz="2400" dirty="0" err="1">
                <a:sym typeface="Arial Narrow"/>
              </a:rPr>
              <a:t>волонтёрству</a:t>
            </a:r>
            <a:r>
              <a:rPr lang="ru-RU" sz="2400" dirty="0">
                <a:sym typeface="Arial Narrow"/>
              </a:rPr>
              <a:t>:</a:t>
            </a:r>
          </a:p>
          <a:p>
            <a:pPr lvl="2" defTabSz="410766" hangingPunct="0">
              <a:defRPr sz="2800">
                <a:solidFill>
                  <a:srgbClr val="253957"/>
                </a:solidFill>
                <a:latin typeface="+mn-lt"/>
                <a:ea typeface="+mn-ea"/>
                <a:cs typeface="+mn-cs"/>
                <a:sym typeface="Arial Narrow"/>
              </a:defRPr>
            </a:pPr>
            <a:r>
              <a:rPr lang="ru-RU" sz="2000" kern="0" dirty="0">
                <a:solidFill>
                  <a:srgbClr val="253957"/>
                </a:solidFill>
                <a:sym typeface="Arial Narrow"/>
              </a:rPr>
              <a:t>в конце 1990-х 41% опрошенных молодых людей в</a:t>
            </a:r>
            <a:r>
              <a:rPr lang="en-US" sz="2000" kern="0" dirty="0">
                <a:solidFill>
                  <a:srgbClr val="253957"/>
                </a:solidFill>
                <a:sym typeface="Arial Narrow"/>
              </a:rPr>
              <a:t> UK</a:t>
            </a:r>
            <a:r>
              <a:rPr lang="ru-RU" sz="2000" kern="0" dirty="0">
                <a:solidFill>
                  <a:srgbClr val="253957"/>
                </a:solidFill>
                <a:sym typeface="Arial Narrow"/>
              </a:rPr>
              <a:t> сказали, что их друзья подумали бы о них плохо, если бы узнали, что те занимаются волонтёрством (</a:t>
            </a:r>
            <a:r>
              <a:rPr lang="en-US" sz="2000" kern="0" dirty="0">
                <a:solidFill>
                  <a:srgbClr val="253957"/>
                </a:solidFill>
                <a:sym typeface="Arial Narrow"/>
              </a:rPr>
              <a:t>Smith, 1999</a:t>
            </a:r>
            <a:r>
              <a:rPr lang="ru-RU" sz="2000" kern="0" dirty="0">
                <a:solidFill>
                  <a:srgbClr val="253957"/>
                </a:solidFill>
                <a:sym typeface="Arial Narrow"/>
              </a:rPr>
              <a:t>);</a:t>
            </a:r>
          </a:p>
          <a:p>
            <a:pPr marL="455613" lvl="2" defTabSz="410766" hangingPunct="0">
              <a:defRPr sz="2800">
                <a:solidFill>
                  <a:srgbClr val="253957"/>
                </a:solidFill>
                <a:latin typeface="+mn-lt"/>
                <a:ea typeface="+mn-ea"/>
                <a:cs typeface="+mn-cs"/>
                <a:sym typeface="Arial Narrow"/>
              </a:defRPr>
            </a:pPr>
            <a:r>
              <a:rPr lang="ru-RU" sz="2000" kern="0" dirty="0">
                <a:solidFill>
                  <a:srgbClr val="253957"/>
                </a:solidFill>
                <a:sym typeface="Arial Narrow"/>
              </a:rPr>
              <a:t>	 сокращение количества часов в США </a:t>
            </a:r>
            <a:r>
              <a:rPr lang="de-AT" sz="2000" kern="0" dirty="0">
                <a:solidFill>
                  <a:srgbClr val="253957"/>
                </a:solidFill>
                <a:sym typeface="Arial Narrow"/>
              </a:rPr>
              <a:t>(The Independent </a:t>
            </a:r>
            <a:r>
              <a:rPr lang="de-AT" sz="2000" kern="0" dirty="0" err="1">
                <a:solidFill>
                  <a:srgbClr val="253957"/>
                </a:solidFill>
                <a:sym typeface="Arial Narrow"/>
              </a:rPr>
              <a:t>sector</a:t>
            </a:r>
            <a:r>
              <a:rPr lang="de-AT" sz="2000" kern="0" dirty="0">
                <a:solidFill>
                  <a:srgbClr val="253957"/>
                </a:solidFill>
                <a:sym typeface="Arial Narrow"/>
              </a:rPr>
              <a:t>, </a:t>
            </a:r>
            <a:r>
              <a:rPr lang="de-AT" sz="2000" kern="0" dirty="0" err="1">
                <a:solidFill>
                  <a:srgbClr val="253957"/>
                </a:solidFill>
                <a:sym typeface="Arial Narrow"/>
              </a:rPr>
              <a:t>Brudney</a:t>
            </a:r>
            <a:r>
              <a:rPr lang="de-AT" sz="2000" kern="0" dirty="0">
                <a:solidFill>
                  <a:srgbClr val="253957"/>
                </a:solidFill>
                <a:sym typeface="Arial Narrow"/>
              </a:rPr>
              <a:t> &amp; </a:t>
            </a:r>
            <a:r>
              <a:rPr lang="de-AT" sz="2000" kern="0" dirty="0" err="1">
                <a:solidFill>
                  <a:srgbClr val="253957"/>
                </a:solidFill>
                <a:sym typeface="Arial Narrow"/>
              </a:rPr>
              <a:t>Gazley</a:t>
            </a:r>
            <a:r>
              <a:rPr lang="de-AT" sz="2000" kern="0" dirty="0">
                <a:solidFill>
                  <a:srgbClr val="253957"/>
                </a:solidFill>
                <a:sym typeface="Arial Narrow"/>
              </a:rPr>
              <a:t>, 2006).</a:t>
            </a:r>
            <a:endParaRPr lang="ru-RU" sz="2000" kern="0" dirty="0">
              <a:solidFill>
                <a:srgbClr val="253957"/>
              </a:solidFill>
              <a:sym typeface="Arial Narrow"/>
            </a:endParaRPr>
          </a:p>
          <a:p>
            <a:pPr marL="12700" lvl="2" defTabSz="410766" hangingPunct="0">
              <a:defRPr sz="2800">
                <a:solidFill>
                  <a:srgbClr val="253957"/>
                </a:solidFill>
                <a:latin typeface="+mn-lt"/>
                <a:ea typeface="+mn-ea"/>
                <a:cs typeface="+mn-cs"/>
                <a:sym typeface="Arial Narrow"/>
              </a:defRPr>
            </a:pPr>
            <a:br>
              <a:rPr lang="ru-RU" dirty="0">
                <a:sym typeface="Arial Narrow"/>
              </a:rPr>
            </a:br>
            <a:r>
              <a:rPr lang="ru-RU" sz="2400" dirty="0">
                <a:sym typeface="Arial Narrow"/>
              </a:rPr>
              <a:t>Несоответствие между ожиданиями и опытом </a:t>
            </a:r>
            <a:r>
              <a:rPr lang="ru-RU" sz="2400" dirty="0" err="1">
                <a:sym typeface="Arial Narrow"/>
              </a:rPr>
              <a:t>волонтёрства</a:t>
            </a:r>
            <a:r>
              <a:rPr lang="ru-RU" sz="2400" dirty="0">
                <a:sym typeface="Arial Narrow"/>
              </a:rPr>
              <a:t> при сохранении мотивации (</a:t>
            </a:r>
            <a:r>
              <a:rPr lang="de-AT" sz="2400" kern="0" dirty="0" err="1">
                <a:solidFill>
                  <a:srgbClr val="253957"/>
                </a:solidFill>
                <a:sym typeface="Arial Narrow"/>
              </a:rPr>
              <a:t>Yanay</a:t>
            </a:r>
            <a:r>
              <a:rPr lang="de-AT" sz="2400" kern="0" dirty="0">
                <a:solidFill>
                  <a:srgbClr val="253957"/>
                </a:solidFill>
                <a:sym typeface="Arial Narrow"/>
              </a:rPr>
              <a:t> &amp; </a:t>
            </a:r>
            <a:r>
              <a:rPr lang="de-AT" sz="2400" kern="0" dirty="0" err="1">
                <a:solidFill>
                  <a:srgbClr val="253957"/>
                </a:solidFill>
                <a:sym typeface="Arial Narrow"/>
              </a:rPr>
              <a:t>Yanay</a:t>
            </a:r>
            <a:r>
              <a:rPr lang="de-AT" sz="2400" kern="0" dirty="0">
                <a:solidFill>
                  <a:srgbClr val="253957"/>
                </a:solidFill>
                <a:sym typeface="Arial Narrow"/>
              </a:rPr>
              <a:t>, 2008</a:t>
            </a:r>
            <a:r>
              <a:rPr lang="ru-RU" sz="2400" kern="0" dirty="0">
                <a:solidFill>
                  <a:srgbClr val="253957"/>
                </a:solidFill>
                <a:sym typeface="Arial Narrow"/>
              </a:rPr>
              <a:t>):</a:t>
            </a:r>
            <a:endParaRPr lang="ru-RU" sz="2400" dirty="0">
              <a:sym typeface="Arial Narrow"/>
            </a:endParaRPr>
          </a:p>
          <a:p>
            <a:pPr marL="984250" defTabSz="410766" hangingPunct="0">
              <a:defRPr sz="2800">
                <a:solidFill>
                  <a:srgbClr val="253957"/>
                </a:solidFill>
                <a:latin typeface="+mn-lt"/>
                <a:ea typeface="+mn-ea"/>
                <a:cs typeface="+mn-cs"/>
                <a:sym typeface="Arial Narrow"/>
              </a:defRPr>
            </a:pPr>
            <a:r>
              <a:rPr lang="ru-RU" sz="2000" dirty="0">
                <a:sym typeface="Arial Narrow"/>
              </a:rPr>
              <a:t>40% тех, кто перестал заниматься волонтёрской деятельностью в США – по причине плохой  организации (</a:t>
            </a:r>
            <a:r>
              <a:rPr lang="de-AT" sz="2000" kern="0" dirty="0">
                <a:solidFill>
                  <a:srgbClr val="253957"/>
                </a:solidFill>
                <a:sym typeface="Arial Narrow"/>
              </a:rPr>
              <a:t>United </a:t>
            </a:r>
            <a:r>
              <a:rPr lang="de-AT" sz="2000" kern="0" dirty="0" err="1">
                <a:solidFill>
                  <a:srgbClr val="253957"/>
                </a:solidFill>
                <a:sym typeface="Arial Narrow"/>
              </a:rPr>
              <a:t>Parcel</a:t>
            </a:r>
            <a:r>
              <a:rPr lang="de-AT" sz="2000" kern="0" dirty="0">
                <a:solidFill>
                  <a:srgbClr val="253957"/>
                </a:solidFill>
                <a:sym typeface="Arial Narrow"/>
              </a:rPr>
              <a:t> Service </a:t>
            </a:r>
            <a:r>
              <a:rPr lang="de-AT" sz="2000" kern="0" dirty="0" err="1">
                <a:solidFill>
                  <a:srgbClr val="253957"/>
                </a:solidFill>
                <a:sym typeface="Arial Narrow"/>
              </a:rPr>
              <a:t>Foundation</a:t>
            </a:r>
            <a:r>
              <a:rPr lang="ru-RU" sz="2000" kern="0" dirty="0">
                <a:solidFill>
                  <a:srgbClr val="253957"/>
                </a:solidFill>
                <a:sym typeface="Arial Narrow"/>
              </a:rPr>
              <a:t>, 1998</a:t>
            </a:r>
            <a:r>
              <a:rPr lang="ru-RU" sz="2000" dirty="0">
                <a:sym typeface="Arial Narrow"/>
              </a:rPr>
              <a:t>).</a:t>
            </a:r>
            <a:endParaRPr lang="ru-RU" kern="0" dirty="0">
              <a:solidFill>
                <a:srgbClr val="253957"/>
              </a:solidFill>
              <a:sym typeface="Arial Narrow"/>
            </a:endParaRPr>
          </a:p>
          <a:p>
            <a:pPr defTabSz="410766" hangingPunct="0">
              <a:defRPr sz="2800">
                <a:solidFill>
                  <a:srgbClr val="253957"/>
                </a:solidFill>
                <a:latin typeface="+mn-lt"/>
                <a:ea typeface="+mn-ea"/>
                <a:cs typeface="+mn-cs"/>
                <a:sym typeface="Arial Narrow"/>
              </a:defRPr>
            </a:pPr>
            <a:endParaRPr lang="en-US" sz="1400" kern="0" dirty="0">
              <a:solidFill>
                <a:srgbClr val="253957"/>
              </a:solidFill>
              <a:latin typeface="Arial Narrow"/>
              <a:sym typeface="Arial Narrow"/>
            </a:endParaRPr>
          </a:p>
        </p:txBody>
      </p:sp>
      <p:sp>
        <p:nvSpPr>
          <p:cNvPr id="3" name="Номер слайда 2">
            <a:extLst>
              <a:ext uri="{FF2B5EF4-FFF2-40B4-BE49-F238E27FC236}">
                <a16:creationId xmlns:a16="http://schemas.microsoft.com/office/drawing/2014/main" id="{E3418CF5-349B-4C44-AFE8-37E68CFE6242}"/>
              </a:ext>
            </a:extLst>
          </p:cNvPr>
          <p:cNvSpPr>
            <a:spLocks noGrp="1"/>
          </p:cNvSpPr>
          <p:nvPr>
            <p:ph type="sldNum" sz="quarter" idx="2"/>
          </p:nvPr>
        </p:nvSpPr>
        <p:spPr/>
        <p:txBody>
          <a:bodyPr/>
          <a:lstStyle/>
          <a:p>
            <a:fld id="{86CB4B4D-7CA3-9044-876B-883B54F8677D}" type="slidenum">
              <a:rPr lang="ru-RU" smtClean="0"/>
              <a:t>2</a:t>
            </a:fld>
            <a:endParaRPr lang="ru-RU"/>
          </a:p>
        </p:txBody>
      </p:sp>
    </p:spTree>
    <p:extLst>
      <p:ext uri="{BB962C8B-B14F-4D97-AF65-F5344CB8AC3E}">
        <p14:creationId xmlns:p14="http://schemas.microsoft.com/office/powerpoint/2010/main" val="1979572482"/>
      </p:ext>
    </p:extLst>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Линия"/>
          <p:cNvSpPr/>
          <p:nvPr/>
        </p:nvSpPr>
        <p:spPr>
          <a:xfrm>
            <a:off x="613303" y="1160370"/>
            <a:ext cx="10753187" cy="1"/>
          </a:xfrm>
          <a:prstGeom prst="line">
            <a:avLst/>
          </a:prstGeom>
          <a:ln w="12700">
            <a:solidFill>
              <a:srgbClr val="253957"/>
            </a:solidFill>
            <a:miter lim="400000"/>
          </a:ln>
        </p:spPr>
        <p:txBody>
          <a:bodyPr lIns="35719" tIns="35719" rIns="35719" bIns="35719" anchor="ctr"/>
          <a:lstStyle/>
          <a:p>
            <a:pPr algn="ctr" defTabSz="410766" hangingPunct="0">
              <a:defRPr sz="3200"/>
            </a:pPr>
            <a:endParaRPr sz="1600" kern="0">
              <a:solidFill>
                <a:srgbClr val="000000"/>
              </a:solidFill>
              <a:latin typeface="Helvetica Light"/>
              <a:sym typeface="Helvetica Light"/>
            </a:endParaRPr>
          </a:p>
        </p:txBody>
      </p:sp>
      <p:sp>
        <p:nvSpPr>
          <p:cNvPr id="59" name="Очень крутой заголовок…"/>
          <p:cNvSpPr txBox="1"/>
          <p:nvPr/>
        </p:nvSpPr>
        <p:spPr>
          <a:xfrm>
            <a:off x="1523492" y="284632"/>
            <a:ext cx="9830228" cy="81184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35719" tIns="35719" rIns="35719" bIns="35719"/>
          <a:lstStyle/>
          <a:p>
            <a:pPr defTabSz="410766" hangingPunct="0">
              <a:defRPr sz="7000" b="1" cap="all">
                <a:solidFill>
                  <a:srgbClr val="253957"/>
                </a:solidFill>
                <a:latin typeface="+mn-lt"/>
                <a:ea typeface="+mn-ea"/>
                <a:cs typeface="+mn-cs"/>
                <a:sym typeface="Arial Narrow"/>
              </a:defRPr>
            </a:pPr>
            <a:r>
              <a:rPr lang="ru-RU" sz="2800" b="1" kern="0" cap="all" dirty="0">
                <a:solidFill>
                  <a:srgbClr val="253957"/>
                </a:solidFill>
                <a:latin typeface="Arial Narrow"/>
                <a:sym typeface="Arial Narrow"/>
              </a:rPr>
              <a:t>Принадлежность к команде</a:t>
            </a:r>
            <a:endParaRPr sz="2800" b="1" kern="0" cap="all" dirty="0">
              <a:solidFill>
                <a:srgbClr val="253957"/>
              </a:solidFill>
              <a:latin typeface="Arial Narrow"/>
              <a:sym typeface="Arial Narrow"/>
            </a:endParaRPr>
          </a:p>
        </p:txBody>
      </p:sp>
      <p:pic>
        <p:nvPicPr>
          <p:cNvPr id="63" name="Изображение" descr="Изображение"/>
          <p:cNvPicPr>
            <a:picLocks noChangeAspect="1"/>
          </p:cNvPicPr>
          <p:nvPr/>
        </p:nvPicPr>
        <p:blipFill>
          <a:blip r:embed="rId2"/>
          <a:stretch>
            <a:fillRect/>
          </a:stretch>
        </p:blipFill>
        <p:spPr>
          <a:xfrm>
            <a:off x="613303" y="293090"/>
            <a:ext cx="599790" cy="599790"/>
          </a:xfrm>
          <a:prstGeom prst="rect">
            <a:avLst/>
          </a:prstGeom>
          <a:ln w="12700">
            <a:miter lim="400000"/>
          </a:ln>
        </p:spPr>
      </p:pic>
      <p:graphicFrame>
        <p:nvGraphicFramePr>
          <p:cNvPr id="9" name="Диаграмма 8">
            <a:extLst>
              <a:ext uri="{FF2B5EF4-FFF2-40B4-BE49-F238E27FC236}">
                <a16:creationId xmlns:a16="http://schemas.microsoft.com/office/drawing/2014/main" id="{EB89D533-D8CA-9044-879D-6B48A33401E2}"/>
              </a:ext>
            </a:extLst>
          </p:cNvPr>
          <p:cNvGraphicFramePr/>
          <p:nvPr>
            <p:extLst>
              <p:ext uri="{D42A27DB-BD31-4B8C-83A1-F6EECF244321}">
                <p14:modId xmlns:p14="http://schemas.microsoft.com/office/powerpoint/2010/main" val="1845441345"/>
              </p:ext>
            </p:extLst>
          </p:nvPr>
        </p:nvGraphicFramePr>
        <p:xfrm>
          <a:off x="613303" y="1344059"/>
          <a:ext cx="10740418" cy="4952625"/>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a:extLst>
              <a:ext uri="{FF2B5EF4-FFF2-40B4-BE49-F238E27FC236}">
                <a16:creationId xmlns:a16="http://schemas.microsoft.com/office/drawing/2014/main" id="{FD452B73-CA8D-724E-951E-33D028C3FEDE}"/>
              </a:ext>
            </a:extLst>
          </p:cNvPr>
          <p:cNvSpPr txBox="1"/>
          <p:nvPr/>
        </p:nvSpPr>
        <p:spPr>
          <a:xfrm>
            <a:off x="613303" y="6235975"/>
            <a:ext cx="779562" cy="32893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71437" tIns="71437" rIns="71437" bIns="71437" numCol="1" spcCol="38100" rtlCol="0" anchor="ctr">
            <a:spAutoFit/>
          </a:bodyPr>
          <a:lstStyle/>
          <a:p>
            <a:pPr marL="0" marR="0" indent="0" defTabSz="821531" rtl="0" fontAlgn="auto" latinLnBrk="0" hangingPunct="0">
              <a:lnSpc>
                <a:spcPct val="100000"/>
              </a:lnSpc>
              <a:spcBef>
                <a:spcPts val="0"/>
              </a:spcBef>
              <a:spcAft>
                <a:spcPts val="0"/>
              </a:spcAft>
              <a:buClrTx/>
              <a:buSzTx/>
              <a:buFontTx/>
              <a:buNone/>
              <a:tabLst/>
            </a:pPr>
            <a:r>
              <a:rPr kumimoji="0" lang="en-US" sz="1200" b="0" i="0" u="none" strike="noStrike" cap="none" spc="0" normalizeH="0" baseline="0" dirty="0">
                <a:ln>
                  <a:noFill/>
                </a:ln>
                <a:solidFill>
                  <a:srgbClr val="243A57"/>
                </a:solidFill>
                <a:effectLst/>
                <a:uFillTx/>
                <a:ea typeface="+mj-ea"/>
                <a:cs typeface="+mj-cs"/>
                <a:sym typeface="Helvetica Light"/>
              </a:rPr>
              <a:t>N = 2</a:t>
            </a:r>
            <a:r>
              <a:rPr kumimoji="0" lang="ru-RU" sz="1200" b="0" i="0" u="none" strike="noStrike" cap="none" spc="0" normalizeH="0" baseline="0" dirty="0">
                <a:ln>
                  <a:noFill/>
                </a:ln>
                <a:solidFill>
                  <a:srgbClr val="243A57"/>
                </a:solidFill>
                <a:effectLst/>
                <a:uFillTx/>
                <a:ea typeface="+mj-ea"/>
                <a:cs typeface="+mj-cs"/>
                <a:sym typeface="Helvetica Light"/>
              </a:rPr>
              <a:t> </a:t>
            </a:r>
            <a:r>
              <a:rPr kumimoji="0" lang="en-US" sz="1200" b="0" i="0" u="none" strike="noStrike" cap="none" spc="0" normalizeH="0" baseline="0" dirty="0">
                <a:ln>
                  <a:noFill/>
                </a:ln>
                <a:solidFill>
                  <a:srgbClr val="243A57"/>
                </a:solidFill>
                <a:effectLst/>
                <a:uFillTx/>
                <a:ea typeface="+mj-ea"/>
                <a:cs typeface="+mj-cs"/>
                <a:sym typeface="Helvetica Light"/>
              </a:rPr>
              <a:t>494</a:t>
            </a:r>
            <a:endParaRPr kumimoji="0" lang="ru-RU" sz="1200" b="0" i="0" u="none" strike="noStrike" cap="none" spc="0" normalizeH="0" baseline="0" dirty="0">
              <a:ln>
                <a:noFill/>
              </a:ln>
              <a:solidFill>
                <a:srgbClr val="243A57"/>
              </a:solidFill>
              <a:effectLst/>
              <a:uFillTx/>
              <a:ea typeface="+mj-ea"/>
              <a:cs typeface="+mj-cs"/>
              <a:sym typeface="Helvetica Light"/>
            </a:endParaRPr>
          </a:p>
        </p:txBody>
      </p:sp>
      <p:sp>
        <p:nvSpPr>
          <p:cNvPr id="2" name="Номер слайда 1">
            <a:extLst>
              <a:ext uri="{FF2B5EF4-FFF2-40B4-BE49-F238E27FC236}">
                <a16:creationId xmlns:a16="http://schemas.microsoft.com/office/drawing/2014/main" id="{1B878F0C-D5B1-3149-BDEF-B12956D594C3}"/>
              </a:ext>
            </a:extLst>
          </p:cNvPr>
          <p:cNvSpPr>
            <a:spLocks noGrp="1"/>
          </p:cNvSpPr>
          <p:nvPr>
            <p:ph type="sldNum" sz="quarter" idx="2"/>
          </p:nvPr>
        </p:nvSpPr>
        <p:spPr/>
        <p:txBody>
          <a:bodyPr/>
          <a:lstStyle/>
          <a:p>
            <a:fld id="{86CB4B4D-7CA3-9044-876B-883B54F8677D}" type="slidenum">
              <a:rPr lang="ru-RU" smtClean="0"/>
              <a:t>20</a:t>
            </a:fld>
            <a:endParaRPr lang="ru-RU"/>
          </a:p>
        </p:txBody>
      </p:sp>
    </p:spTree>
    <p:extLst>
      <p:ext uri="{BB962C8B-B14F-4D97-AF65-F5344CB8AC3E}">
        <p14:creationId xmlns:p14="http://schemas.microsoft.com/office/powerpoint/2010/main" val="2620109496"/>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Линия"/>
          <p:cNvSpPr/>
          <p:nvPr/>
        </p:nvSpPr>
        <p:spPr>
          <a:xfrm>
            <a:off x="613303" y="1160370"/>
            <a:ext cx="10753187" cy="1"/>
          </a:xfrm>
          <a:prstGeom prst="line">
            <a:avLst/>
          </a:prstGeom>
          <a:ln w="12700">
            <a:solidFill>
              <a:srgbClr val="253957"/>
            </a:solidFill>
            <a:miter lim="400000"/>
          </a:ln>
        </p:spPr>
        <p:txBody>
          <a:bodyPr lIns="35719" tIns="35719" rIns="35719" bIns="35719" anchor="ctr"/>
          <a:lstStyle/>
          <a:p>
            <a:pPr algn="ctr" defTabSz="410766" hangingPunct="0">
              <a:defRPr sz="3200"/>
            </a:pPr>
            <a:endParaRPr sz="1600" kern="0">
              <a:solidFill>
                <a:srgbClr val="000000"/>
              </a:solidFill>
              <a:latin typeface="Helvetica Light"/>
              <a:sym typeface="Helvetica Light"/>
            </a:endParaRPr>
          </a:p>
        </p:txBody>
      </p:sp>
      <p:sp>
        <p:nvSpPr>
          <p:cNvPr id="59" name="Очень крутой заголовок…"/>
          <p:cNvSpPr txBox="1"/>
          <p:nvPr/>
        </p:nvSpPr>
        <p:spPr>
          <a:xfrm>
            <a:off x="1523492" y="284632"/>
            <a:ext cx="9830228" cy="81184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35719" tIns="35719" rIns="35719" bIns="35719"/>
          <a:lstStyle/>
          <a:p>
            <a:pPr defTabSz="410766" hangingPunct="0">
              <a:defRPr sz="7000" b="1" cap="all">
                <a:solidFill>
                  <a:srgbClr val="253957"/>
                </a:solidFill>
                <a:latin typeface="+mn-lt"/>
                <a:ea typeface="+mn-ea"/>
                <a:cs typeface="+mn-cs"/>
                <a:sym typeface="Arial Narrow"/>
              </a:defRPr>
            </a:pPr>
            <a:r>
              <a:rPr lang="ru-RU" sz="2800" b="1" kern="0" cap="all" dirty="0">
                <a:solidFill>
                  <a:srgbClr val="253957"/>
                </a:solidFill>
                <a:latin typeface="Arial Narrow"/>
                <a:sym typeface="Arial Narrow"/>
              </a:rPr>
              <a:t>Благодарность за волонтёрскую деятельность</a:t>
            </a:r>
            <a:endParaRPr sz="2800" b="1" kern="0" cap="all" dirty="0">
              <a:solidFill>
                <a:srgbClr val="253957"/>
              </a:solidFill>
              <a:latin typeface="Arial Narrow"/>
              <a:sym typeface="Arial Narrow"/>
            </a:endParaRPr>
          </a:p>
        </p:txBody>
      </p:sp>
      <p:pic>
        <p:nvPicPr>
          <p:cNvPr id="63" name="Изображение" descr="Изображение"/>
          <p:cNvPicPr>
            <a:picLocks noChangeAspect="1"/>
          </p:cNvPicPr>
          <p:nvPr/>
        </p:nvPicPr>
        <p:blipFill>
          <a:blip r:embed="rId2"/>
          <a:stretch>
            <a:fillRect/>
          </a:stretch>
        </p:blipFill>
        <p:spPr>
          <a:xfrm>
            <a:off x="613303" y="293090"/>
            <a:ext cx="599790" cy="599790"/>
          </a:xfrm>
          <a:prstGeom prst="rect">
            <a:avLst/>
          </a:prstGeom>
          <a:ln w="12700">
            <a:miter lim="400000"/>
          </a:ln>
        </p:spPr>
      </p:pic>
      <p:graphicFrame>
        <p:nvGraphicFramePr>
          <p:cNvPr id="9" name="Диаграмма 8">
            <a:extLst>
              <a:ext uri="{FF2B5EF4-FFF2-40B4-BE49-F238E27FC236}">
                <a16:creationId xmlns:a16="http://schemas.microsoft.com/office/drawing/2014/main" id="{EB89D533-D8CA-9044-879D-6B48A33401E2}"/>
              </a:ext>
            </a:extLst>
          </p:cNvPr>
          <p:cNvGraphicFramePr/>
          <p:nvPr>
            <p:extLst>
              <p:ext uri="{D42A27DB-BD31-4B8C-83A1-F6EECF244321}">
                <p14:modId xmlns:p14="http://schemas.microsoft.com/office/powerpoint/2010/main" val="2773880285"/>
              </p:ext>
            </p:extLst>
          </p:nvPr>
        </p:nvGraphicFramePr>
        <p:xfrm>
          <a:off x="613303" y="1224265"/>
          <a:ext cx="10740418" cy="5340644"/>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a:extLst>
              <a:ext uri="{FF2B5EF4-FFF2-40B4-BE49-F238E27FC236}">
                <a16:creationId xmlns:a16="http://schemas.microsoft.com/office/drawing/2014/main" id="{4F3BBB35-C23E-EF4C-8CBA-5DB52790EA63}"/>
              </a:ext>
            </a:extLst>
          </p:cNvPr>
          <p:cNvSpPr txBox="1"/>
          <p:nvPr/>
        </p:nvSpPr>
        <p:spPr>
          <a:xfrm>
            <a:off x="613303" y="6235975"/>
            <a:ext cx="779562" cy="32893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71437" tIns="71437" rIns="71437" bIns="71437" numCol="1" spcCol="38100" rtlCol="0" anchor="ctr">
            <a:spAutoFit/>
          </a:bodyPr>
          <a:lstStyle/>
          <a:p>
            <a:pPr marL="0" marR="0" indent="0" defTabSz="821531" rtl="0" fontAlgn="auto" latinLnBrk="0" hangingPunct="0">
              <a:lnSpc>
                <a:spcPct val="100000"/>
              </a:lnSpc>
              <a:spcBef>
                <a:spcPts val="0"/>
              </a:spcBef>
              <a:spcAft>
                <a:spcPts val="0"/>
              </a:spcAft>
              <a:buClrTx/>
              <a:buSzTx/>
              <a:buFontTx/>
              <a:buNone/>
              <a:tabLst/>
            </a:pPr>
            <a:r>
              <a:rPr kumimoji="0" lang="en-US" sz="1200" b="0" i="0" u="none" strike="noStrike" cap="none" spc="0" normalizeH="0" baseline="0" dirty="0">
                <a:ln>
                  <a:noFill/>
                </a:ln>
                <a:solidFill>
                  <a:srgbClr val="243A57"/>
                </a:solidFill>
                <a:effectLst/>
                <a:uFillTx/>
                <a:ea typeface="+mj-ea"/>
                <a:cs typeface="+mj-cs"/>
                <a:sym typeface="Helvetica Light"/>
              </a:rPr>
              <a:t>N = 2</a:t>
            </a:r>
            <a:r>
              <a:rPr kumimoji="0" lang="ru-RU" sz="1200" b="0" i="0" u="none" strike="noStrike" cap="none" spc="0" normalizeH="0" baseline="0" dirty="0">
                <a:ln>
                  <a:noFill/>
                </a:ln>
                <a:solidFill>
                  <a:srgbClr val="243A57"/>
                </a:solidFill>
                <a:effectLst/>
                <a:uFillTx/>
                <a:ea typeface="+mj-ea"/>
                <a:cs typeface="+mj-cs"/>
                <a:sym typeface="Helvetica Light"/>
              </a:rPr>
              <a:t> </a:t>
            </a:r>
            <a:r>
              <a:rPr kumimoji="0" lang="en-US" sz="1200" b="0" i="0" u="none" strike="noStrike" cap="none" spc="0" normalizeH="0" baseline="0" dirty="0">
                <a:ln>
                  <a:noFill/>
                </a:ln>
                <a:solidFill>
                  <a:srgbClr val="243A57"/>
                </a:solidFill>
                <a:effectLst/>
                <a:uFillTx/>
                <a:ea typeface="+mj-ea"/>
                <a:cs typeface="+mj-cs"/>
                <a:sym typeface="Helvetica Light"/>
              </a:rPr>
              <a:t>494</a:t>
            </a:r>
            <a:endParaRPr kumimoji="0" lang="ru-RU" sz="1200" b="0" i="0" u="none" strike="noStrike" cap="none" spc="0" normalizeH="0" baseline="0" dirty="0">
              <a:ln>
                <a:noFill/>
              </a:ln>
              <a:solidFill>
                <a:srgbClr val="243A57"/>
              </a:solidFill>
              <a:effectLst/>
              <a:uFillTx/>
              <a:ea typeface="+mj-ea"/>
              <a:cs typeface="+mj-cs"/>
              <a:sym typeface="Helvetica Light"/>
            </a:endParaRPr>
          </a:p>
        </p:txBody>
      </p:sp>
      <p:sp>
        <p:nvSpPr>
          <p:cNvPr id="2" name="Номер слайда 1">
            <a:extLst>
              <a:ext uri="{FF2B5EF4-FFF2-40B4-BE49-F238E27FC236}">
                <a16:creationId xmlns:a16="http://schemas.microsoft.com/office/drawing/2014/main" id="{8A22B34E-E8FB-B943-800B-A425FF20533B}"/>
              </a:ext>
            </a:extLst>
          </p:cNvPr>
          <p:cNvSpPr>
            <a:spLocks noGrp="1"/>
          </p:cNvSpPr>
          <p:nvPr>
            <p:ph type="sldNum" sz="quarter" idx="2"/>
          </p:nvPr>
        </p:nvSpPr>
        <p:spPr/>
        <p:txBody>
          <a:bodyPr/>
          <a:lstStyle/>
          <a:p>
            <a:fld id="{86CB4B4D-7CA3-9044-876B-883B54F8677D}" type="slidenum">
              <a:rPr lang="ru-RU" smtClean="0"/>
              <a:t>21</a:t>
            </a:fld>
            <a:endParaRPr lang="ru-RU"/>
          </a:p>
        </p:txBody>
      </p:sp>
    </p:spTree>
    <p:extLst>
      <p:ext uri="{BB962C8B-B14F-4D97-AF65-F5344CB8AC3E}">
        <p14:creationId xmlns:p14="http://schemas.microsoft.com/office/powerpoint/2010/main" val="2046055373"/>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Линия"/>
          <p:cNvSpPr/>
          <p:nvPr/>
        </p:nvSpPr>
        <p:spPr>
          <a:xfrm>
            <a:off x="613303" y="1160370"/>
            <a:ext cx="10753187" cy="1"/>
          </a:xfrm>
          <a:prstGeom prst="line">
            <a:avLst/>
          </a:prstGeom>
          <a:ln w="12700">
            <a:solidFill>
              <a:srgbClr val="253957"/>
            </a:solidFill>
            <a:miter lim="400000"/>
          </a:ln>
        </p:spPr>
        <p:txBody>
          <a:bodyPr lIns="35719" tIns="35719" rIns="35719" bIns="35719" anchor="ctr"/>
          <a:lstStyle/>
          <a:p>
            <a:pPr algn="ctr" defTabSz="410766" hangingPunct="0">
              <a:defRPr sz="3200"/>
            </a:pPr>
            <a:endParaRPr sz="1600" kern="0">
              <a:solidFill>
                <a:srgbClr val="000000"/>
              </a:solidFill>
              <a:latin typeface="Helvetica Light"/>
              <a:sym typeface="Helvetica Light"/>
            </a:endParaRPr>
          </a:p>
        </p:txBody>
      </p:sp>
      <p:sp>
        <p:nvSpPr>
          <p:cNvPr id="59" name="Очень крутой заголовок…"/>
          <p:cNvSpPr txBox="1"/>
          <p:nvPr/>
        </p:nvSpPr>
        <p:spPr>
          <a:xfrm>
            <a:off x="1523492" y="284632"/>
            <a:ext cx="9830228" cy="81184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35719" tIns="35719" rIns="35719" bIns="35719"/>
          <a:lstStyle/>
          <a:p>
            <a:pPr defTabSz="410766" hangingPunct="0">
              <a:defRPr sz="7000" b="1" cap="all">
                <a:solidFill>
                  <a:srgbClr val="253957"/>
                </a:solidFill>
                <a:latin typeface="+mn-lt"/>
                <a:ea typeface="+mn-ea"/>
                <a:cs typeface="+mn-cs"/>
                <a:sym typeface="Arial Narrow"/>
              </a:defRPr>
            </a:pPr>
            <a:r>
              <a:rPr lang="ru-RU" sz="2800" b="1" kern="0" cap="all" dirty="0">
                <a:solidFill>
                  <a:srgbClr val="253957"/>
                </a:solidFill>
                <a:latin typeface="Arial Narrow"/>
                <a:sym typeface="Arial Narrow"/>
              </a:rPr>
              <a:t>Оценка волонтёрского опыта</a:t>
            </a:r>
          </a:p>
        </p:txBody>
      </p:sp>
      <p:pic>
        <p:nvPicPr>
          <p:cNvPr id="63" name="Изображение" descr="Изображение"/>
          <p:cNvPicPr>
            <a:picLocks noChangeAspect="1"/>
          </p:cNvPicPr>
          <p:nvPr/>
        </p:nvPicPr>
        <p:blipFill>
          <a:blip r:embed="rId2"/>
          <a:stretch>
            <a:fillRect/>
          </a:stretch>
        </p:blipFill>
        <p:spPr>
          <a:xfrm>
            <a:off x="613303" y="293090"/>
            <a:ext cx="599790" cy="599790"/>
          </a:xfrm>
          <a:prstGeom prst="rect">
            <a:avLst/>
          </a:prstGeom>
          <a:ln w="12700">
            <a:miter lim="400000"/>
          </a:ln>
        </p:spPr>
      </p:pic>
      <p:graphicFrame>
        <p:nvGraphicFramePr>
          <p:cNvPr id="9" name="Диаграмма 8">
            <a:extLst>
              <a:ext uri="{FF2B5EF4-FFF2-40B4-BE49-F238E27FC236}">
                <a16:creationId xmlns:a16="http://schemas.microsoft.com/office/drawing/2014/main" id="{EB89D533-D8CA-9044-879D-6B48A33401E2}"/>
              </a:ext>
            </a:extLst>
          </p:cNvPr>
          <p:cNvGraphicFramePr/>
          <p:nvPr>
            <p:extLst>
              <p:ext uri="{D42A27DB-BD31-4B8C-83A1-F6EECF244321}">
                <p14:modId xmlns:p14="http://schemas.microsoft.com/office/powerpoint/2010/main" val="4286987574"/>
              </p:ext>
            </p:extLst>
          </p:nvPr>
        </p:nvGraphicFramePr>
        <p:xfrm>
          <a:off x="6236072" y="1339102"/>
          <a:ext cx="5608266" cy="523426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Диаграмма 7">
            <a:extLst>
              <a:ext uri="{FF2B5EF4-FFF2-40B4-BE49-F238E27FC236}">
                <a16:creationId xmlns:a16="http://schemas.microsoft.com/office/drawing/2014/main" id="{E640B492-4A6C-CF4C-9583-FFC9DCC79765}"/>
              </a:ext>
            </a:extLst>
          </p:cNvPr>
          <p:cNvGraphicFramePr/>
          <p:nvPr>
            <p:extLst>
              <p:ext uri="{D42A27DB-BD31-4B8C-83A1-F6EECF244321}">
                <p14:modId xmlns:p14="http://schemas.microsoft.com/office/powerpoint/2010/main" val="209071405"/>
              </p:ext>
            </p:extLst>
          </p:nvPr>
        </p:nvGraphicFramePr>
        <p:xfrm>
          <a:off x="1" y="1339102"/>
          <a:ext cx="5730950" cy="4878766"/>
        </p:xfrm>
        <a:graphic>
          <a:graphicData uri="http://schemas.openxmlformats.org/drawingml/2006/chart">
            <c:chart xmlns:c="http://schemas.openxmlformats.org/drawingml/2006/chart" xmlns:r="http://schemas.openxmlformats.org/officeDocument/2006/relationships" r:id="rId4"/>
          </a:graphicData>
        </a:graphic>
      </p:graphicFrame>
      <p:sp>
        <p:nvSpPr>
          <p:cNvPr id="10" name="TextBox 9">
            <a:extLst>
              <a:ext uri="{FF2B5EF4-FFF2-40B4-BE49-F238E27FC236}">
                <a16:creationId xmlns:a16="http://schemas.microsoft.com/office/drawing/2014/main" id="{696CC1D3-DA95-AE47-9D42-A38D39ECBD63}"/>
              </a:ext>
            </a:extLst>
          </p:cNvPr>
          <p:cNvSpPr txBox="1"/>
          <p:nvPr/>
        </p:nvSpPr>
        <p:spPr>
          <a:xfrm>
            <a:off x="613303" y="6235975"/>
            <a:ext cx="779562" cy="32893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71437" tIns="71437" rIns="71437" bIns="71437" numCol="1" spcCol="38100" rtlCol="0" anchor="ctr">
            <a:spAutoFit/>
          </a:bodyPr>
          <a:lstStyle/>
          <a:p>
            <a:pPr marL="0" marR="0" indent="0" defTabSz="821531" rtl="0" fontAlgn="auto" latinLnBrk="0" hangingPunct="0">
              <a:lnSpc>
                <a:spcPct val="100000"/>
              </a:lnSpc>
              <a:spcBef>
                <a:spcPts val="0"/>
              </a:spcBef>
              <a:spcAft>
                <a:spcPts val="0"/>
              </a:spcAft>
              <a:buClrTx/>
              <a:buSzTx/>
              <a:buFontTx/>
              <a:buNone/>
              <a:tabLst/>
            </a:pPr>
            <a:r>
              <a:rPr kumimoji="0" lang="en-US" sz="1200" b="0" i="0" u="none" strike="noStrike" cap="none" spc="0" normalizeH="0" baseline="0" dirty="0">
                <a:ln>
                  <a:noFill/>
                </a:ln>
                <a:solidFill>
                  <a:srgbClr val="243A57"/>
                </a:solidFill>
                <a:effectLst/>
                <a:uFillTx/>
                <a:ea typeface="+mj-ea"/>
                <a:cs typeface="+mj-cs"/>
                <a:sym typeface="Helvetica Light"/>
              </a:rPr>
              <a:t>N = 2</a:t>
            </a:r>
            <a:r>
              <a:rPr kumimoji="0" lang="ru-RU" sz="1200" b="0" i="0" u="none" strike="noStrike" cap="none" spc="0" normalizeH="0" baseline="0" dirty="0">
                <a:ln>
                  <a:noFill/>
                </a:ln>
                <a:solidFill>
                  <a:srgbClr val="243A57"/>
                </a:solidFill>
                <a:effectLst/>
                <a:uFillTx/>
                <a:ea typeface="+mj-ea"/>
                <a:cs typeface="+mj-cs"/>
                <a:sym typeface="Helvetica Light"/>
              </a:rPr>
              <a:t> </a:t>
            </a:r>
            <a:r>
              <a:rPr kumimoji="0" lang="en-US" sz="1200" b="0" i="0" u="none" strike="noStrike" cap="none" spc="0" normalizeH="0" baseline="0" dirty="0">
                <a:ln>
                  <a:noFill/>
                </a:ln>
                <a:solidFill>
                  <a:srgbClr val="243A57"/>
                </a:solidFill>
                <a:effectLst/>
                <a:uFillTx/>
                <a:ea typeface="+mj-ea"/>
                <a:cs typeface="+mj-cs"/>
                <a:sym typeface="Helvetica Light"/>
              </a:rPr>
              <a:t>494</a:t>
            </a:r>
            <a:endParaRPr kumimoji="0" lang="ru-RU" sz="1200" b="0" i="0" u="none" strike="noStrike" cap="none" spc="0" normalizeH="0" baseline="0" dirty="0">
              <a:ln>
                <a:noFill/>
              </a:ln>
              <a:solidFill>
                <a:srgbClr val="243A57"/>
              </a:solidFill>
              <a:effectLst/>
              <a:uFillTx/>
              <a:ea typeface="+mj-ea"/>
              <a:cs typeface="+mj-cs"/>
              <a:sym typeface="Helvetica Light"/>
            </a:endParaRPr>
          </a:p>
        </p:txBody>
      </p:sp>
      <p:sp>
        <p:nvSpPr>
          <p:cNvPr id="2" name="Номер слайда 1">
            <a:extLst>
              <a:ext uri="{FF2B5EF4-FFF2-40B4-BE49-F238E27FC236}">
                <a16:creationId xmlns:a16="http://schemas.microsoft.com/office/drawing/2014/main" id="{C32ECF27-FD71-434F-882F-7ECDD0ED740D}"/>
              </a:ext>
            </a:extLst>
          </p:cNvPr>
          <p:cNvSpPr>
            <a:spLocks noGrp="1"/>
          </p:cNvSpPr>
          <p:nvPr>
            <p:ph type="sldNum" sz="quarter" idx="2"/>
          </p:nvPr>
        </p:nvSpPr>
        <p:spPr/>
        <p:txBody>
          <a:bodyPr/>
          <a:lstStyle/>
          <a:p>
            <a:fld id="{86CB4B4D-7CA3-9044-876B-883B54F8677D}" type="slidenum">
              <a:rPr lang="ru-RU" smtClean="0"/>
              <a:t>22</a:t>
            </a:fld>
            <a:endParaRPr lang="ru-RU"/>
          </a:p>
        </p:txBody>
      </p:sp>
    </p:spTree>
    <p:extLst>
      <p:ext uri="{BB962C8B-B14F-4D97-AF65-F5344CB8AC3E}">
        <p14:creationId xmlns:p14="http://schemas.microsoft.com/office/powerpoint/2010/main" val="2809037886"/>
      </p:ext>
    </p:extLst>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Линия"/>
          <p:cNvSpPr/>
          <p:nvPr/>
        </p:nvSpPr>
        <p:spPr>
          <a:xfrm>
            <a:off x="613303" y="1160370"/>
            <a:ext cx="10753187" cy="1"/>
          </a:xfrm>
          <a:prstGeom prst="line">
            <a:avLst/>
          </a:prstGeom>
          <a:ln w="12700">
            <a:solidFill>
              <a:srgbClr val="253957"/>
            </a:solidFill>
            <a:miter lim="400000"/>
          </a:ln>
        </p:spPr>
        <p:txBody>
          <a:bodyPr lIns="35719" tIns="35719" rIns="35719" bIns="35719" anchor="ctr"/>
          <a:lstStyle/>
          <a:p>
            <a:pPr algn="ctr" defTabSz="410766" hangingPunct="0">
              <a:defRPr sz="3200"/>
            </a:pPr>
            <a:endParaRPr sz="1600" kern="0">
              <a:solidFill>
                <a:srgbClr val="000000"/>
              </a:solidFill>
              <a:latin typeface="Helvetica Light"/>
              <a:sym typeface="Helvetica Light"/>
            </a:endParaRPr>
          </a:p>
        </p:txBody>
      </p:sp>
      <p:sp>
        <p:nvSpPr>
          <p:cNvPr id="59" name="Очень крутой заголовок…"/>
          <p:cNvSpPr txBox="1"/>
          <p:nvPr/>
        </p:nvSpPr>
        <p:spPr>
          <a:xfrm>
            <a:off x="1523492" y="284632"/>
            <a:ext cx="9830228" cy="81184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5719" tIns="35719" rIns="35719" bIns="35719"/>
          <a:lstStyle/>
          <a:p>
            <a:pPr defTabSz="410766" hangingPunct="0">
              <a:defRPr sz="7000" b="1" cap="all">
                <a:solidFill>
                  <a:srgbClr val="253957"/>
                </a:solidFill>
                <a:latin typeface="+mn-lt"/>
                <a:ea typeface="+mn-ea"/>
                <a:cs typeface="+mn-cs"/>
                <a:sym typeface="Arial Narrow"/>
              </a:defRPr>
            </a:pPr>
            <a:r>
              <a:rPr lang="ru-RU" sz="2800" b="1" kern="0" cap="all" dirty="0">
                <a:solidFill>
                  <a:srgbClr val="253957"/>
                </a:solidFill>
                <a:latin typeface="Arial Narrow"/>
                <a:sym typeface="Arial Narrow"/>
              </a:rPr>
              <a:t>Структура </a:t>
            </a:r>
            <a:endParaRPr sz="2800" b="1" kern="0" cap="all" dirty="0">
              <a:solidFill>
                <a:srgbClr val="253957"/>
              </a:solidFill>
              <a:latin typeface="Arial Narrow"/>
              <a:sym typeface="Arial Narrow"/>
            </a:endParaRPr>
          </a:p>
        </p:txBody>
      </p:sp>
      <p:pic>
        <p:nvPicPr>
          <p:cNvPr id="63" name="Изображение" descr="Изображение"/>
          <p:cNvPicPr>
            <a:picLocks noChangeAspect="1"/>
          </p:cNvPicPr>
          <p:nvPr/>
        </p:nvPicPr>
        <p:blipFill>
          <a:blip r:embed="rId2"/>
          <a:stretch>
            <a:fillRect/>
          </a:stretch>
        </p:blipFill>
        <p:spPr>
          <a:xfrm>
            <a:off x="613303" y="293090"/>
            <a:ext cx="599790" cy="599790"/>
          </a:xfrm>
          <a:prstGeom prst="rect">
            <a:avLst/>
          </a:prstGeom>
          <a:ln w="12700">
            <a:miter lim="400000"/>
          </a:ln>
        </p:spPr>
      </p:pic>
      <p:sp>
        <p:nvSpPr>
          <p:cNvPr id="7" name="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a:extLst>
              <a:ext uri="{FF2B5EF4-FFF2-40B4-BE49-F238E27FC236}">
                <a16:creationId xmlns:a16="http://schemas.microsoft.com/office/drawing/2014/main" id="{302DE667-FD00-3A4E-B359-0131A5AF7447}"/>
              </a:ext>
            </a:extLst>
          </p:cNvPr>
          <p:cNvSpPr txBox="1"/>
          <p:nvPr/>
        </p:nvSpPr>
        <p:spPr>
          <a:xfrm>
            <a:off x="613303" y="1224265"/>
            <a:ext cx="10765957" cy="514042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5719" tIns="35719" rIns="35719" bIns="35719"/>
          <a:lstStyle/>
          <a:p>
            <a:pPr lvl="0" defTabSz="410766" hangingPunct="0">
              <a:spcBef>
                <a:spcPts val="3000"/>
              </a:spcBef>
              <a:defRPr sz="2800">
                <a:solidFill>
                  <a:srgbClr val="253957"/>
                </a:solidFill>
                <a:latin typeface="+mn-lt"/>
                <a:ea typeface="+mn-ea"/>
                <a:cs typeface="+mn-cs"/>
                <a:sym typeface="Arial Narrow"/>
              </a:defRPr>
            </a:pPr>
            <a:r>
              <a:rPr lang="ru-RU" sz="2800" kern="0" dirty="0">
                <a:solidFill>
                  <a:schemeClr val="bg1">
                    <a:lumMod val="65000"/>
                  </a:schemeClr>
                </a:solidFill>
                <a:sym typeface="Arial Narrow"/>
              </a:rPr>
              <a:t>Кто участвует в эпизодическом </a:t>
            </a:r>
            <a:r>
              <a:rPr lang="ru-RU" sz="2800" kern="0" dirty="0" err="1">
                <a:solidFill>
                  <a:schemeClr val="bg1">
                    <a:lumMod val="65000"/>
                  </a:schemeClr>
                </a:solidFill>
                <a:sym typeface="Arial Narrow"/>
              </a:rPr>
              <a:t>волонтёрстве</a:t>
            </a:r>
            <a:endParaRPr lang="ru-RU" sz="2800" kern="0" dirty="0">
              <a:solidFill>
                <a:schemeClr val="bg1">
                  <a:lumMod val="65000"/>
                </a:schemeClr>
              </a:solidFill>
              <a:sym typeface="Arial Narrow"/>
            </a:endParaRPr>
          </a:p>
          <a:p>
            <a:pPr lvl="0" defTabSz="410766" hangingPunct="0">
              <a:spcBef>
                <a:spcPts val="3000"/>
              </a:spcBef>
              <a:defRPr sz="2800">
                <a:solidFill>
                  <a:srgbClr val="253957"/>
                </a:solidFill>
                <a:latin typeface="+mn-lt"/>
                <a:ea typeface="+mn-ea"/>
                <a:cs typeface="+mn-cs"/>
                <a:sym typeface="Arial Narrow"/>
              </a:defRPr>
            </a:pPr>
            <a:r>
              <a:rPr lang="ru-RU" sz="2800" kern="0" dirty="0">
                <a:solidFill>
                  <a:schemeClr val="bg1">
                    <a:lumMod val="65000"/>
                  </a:schemeClr>
                </a:solidFill>
                <a:sym typeface="Arial Narrow"/>
              </a:rPr>
              <a:t>Как была организована работа с волонтёрами до, во время и после мероприятия</a:t>
            </a:r>
          </a:p>
          <a:p>
            <a:pPr lvl="0" defTabSz="410766" hangingPunct="0">
              <a:spcBef>
                <a:spcPts val="3000"/>
              </a:spcBef>
              <a:defRPr sz="2800">
                <a:solidFill>
                  <a:srgbClr val="253957"/>
                </a:solidFill>
                <a:latin typeface="+mn-lt"/>
                <a:ea typeface="+mn-ea"/>
                <a:cs typeface="+mn-cs"/>
                <a:sym typeface="Arial Narrow"/>
              </a:defRPr>
            </a:pPr>
            <a:r>
              <a:rPr lang="ru-RU" sz="2800" kern="0" dirty="0">
                <a:solidFill>
                  <a:srgbClr val="253957"/>
                </a:solidFill>
                <a:sym typeface="Arial Narrow"/>
              </a:rPr>
              <a:t>Индекс удовлетворённости от участия в эпизодическом волонтёрстве. Факторы, определяющие уровень удовлетворённости волонтёров</a:t>
            </a:r>
          </a:p>
          <a:p>
            <a:pPr defTabSz="410766" hangingPunct="0">
              <a:spcBef>
                <a:spcPts val="3000"/>
              </a:spcBef>
              <a:defRPr sz="2800">
                <a:solidFill>
                  <a:srgbClr val="253957"/>
                </a:solidFill>
                <a:latin typeface="+mn-lt"/>
                <a:ea typeface="+mn-ea"/>
                <a:cs typeface="+mn-cs"/>
                <a:sym typeface="Arial Narrow"/>
              </a:defRPr>
            </a:pPr>
            <a:r>
              <a:rPr lang="ru-RU" sz="2800" kern="0" dirty="0">
                <a:solidFill>
                  <a:schemeClr val="bg1">
                    <a:lumMod val="65000"/>
                  </a:schemeClr>
                </a:solidFill>
                <a:sym typeface="Arial Narrow"/>
              </a:rPr>
              <a:t>Намерение будущего участия </a:t>
            </a:r>
          </a:p>
          <a:p>
            <a:pPr lvl="0" defTabSz="410766" hangingPunct="0">
              <a:spcBef>
                <a:spcPts val="3000"/>
              </a:spcBef>
              <a:defRPr sz="2800">
                <a:solidFill>
                  <a:srgbClr val="253957"/>
                </a:solidFill>
                <a:latin typeface="+mn-lt"/>
                <a:ea typeface="+mn-ea"/>
                <a:cs typeface="+mn-cs"/>
                <a:sym typeface="Arial Narrow"/>
              </a:defRPr>
            </a:pPr>
            <a:r>
              <a:rPr lang="ru-RU" sz="2800" kern="0" dirty="0">
                <a:solidFill>
                  <a:schemeClr val="bg1">
                    <a:lumMod val="65000"/>
                  </a:schemeClr>
                </a:solidFill>
                <a:sym typeface="Arial Narrow"/>
              </a:rPr>
              <a:t>Факторы, определяющие намерение будущего участия</a:t>
            </a:r>
          </a:p>
          <a:p>
            <a:pPr lvl="0" defTabSz="410766" hangingPunct="0">
              <a:spcBef>
                <a:spcPts val="1800"/>
              </a:spcBef>
              <a:defRPr sz="2800">
                <a:solidFill>
                  <a:srgbClr val="253957"/>
                </a:solidFill>
                <a:latin typeface="+mn-lt"/>
                <a:ea typeface="+mn-ea"/>
                <a:cs typeface="+mn-cs"/>
                <a:sym typeface="Arial Narrow"/>
              </a:defRPr>
            </a:pPr>
            <a:r>
              <a:rPr lang="ru-RU" sz="1400" kern="0" dirty="0">
                <a:solidFill>
                  <a:srgbClr val="253957"/>
                </a:solidFill>
                <a:sym typeface="Arial Narrow"/>
              </a:rPr>
              <a:t> </a:t>
            </a:r>
          </a:p>
          <a:p>
            <a:pPr lvl="0" defTabSz="410766" hangingPunct="0">
              <a:defRPr sz="2800">
                <a:solidFill>
                  <a:srgbClr val="253957"/>
                </a:solidFill>
                <a:latin typeface="+mn-lt"/>
                <a:ea typeface="+mn-ea"/>
                <a:cs typeface="+mn-cs"/>
                <a:sym typeface="Arial Narrow"/>
              </a:defRPr>
            </a:pPr>
            <a:endParaRPr lang="en-US" sz="1400" kern="0" dirty="0">
              <a:solidFill>
                <a:srgbClr val="253957"/>
              </a:solidFill>
              <a:latin typeface="Arial Narrow"/>
              <a:sym typeface="Arial Narrow"/>
            </a:endParaRPr>
          </a:p>
        </p:txBody>
      </p:sp>
      <p:sp>
        <p:nvSpPr>
          <p:cNvPr id="8" name="Заголовок основного текста">
            <a:extLst>
              <a:ext uri="{FF2B5EF4-FFF2-40B4-BE49-F238E27FC236}">
                <a16:creationId xmlns:a16="http://schemas.microsoft.com/office/drawing/2014/main" id="{9B38F5EA-7C3A-5748-AEF0-E3682563EDA6}"/>
              </a:ext>
            </a:extLst>
          </p:cNvPr>
          <p:cNvSpPr txBox="1"/>
          <p:nvPr/>
        </p:nvSpPr>
        <p:spPr>
          <a:xfrm>
            <a:off x="600533" y="1285955"/>
            <a:ext cx="10765957" cy="66247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5719" tIns="35719" rIns="35719" bIns="35719" anchor="b"/>
          <a:lstStyle>
            <a:lvl1pPr algn="l">
              <a:defRPr sz="4200" b="1">
                <a:solidFill>
                  <a:srgbClr val="253957"/>
                </a:solidFill>
                <a:latin typeface="+mn-lt"/>
                <a:ea typeface="+mn-ea"/>
                <a:cs typeface="+mn-cs"/>
                <a:sym typeface="Arial Narrow"/>
              </a:defRPr>
            </a:lvl1pPr>
          </a:lstStyle>
          <a:p>
            <a:pPr defTabSz="410766" hangingPunct="0"/>
            <a:endParaRPr sz="2100" kern="0" dirty="0">
              <a:latin typeface="Arial Narrow"/>
            </a:endParaRPr>
          </a:p>
        </p:txBody>
      </p:sp>
      <p:sp>
        <p:nvSpPr>
          <p:cNvPr id="3" name="Номер слайда 2">
            <a:extLst>
              <a:ext uri="{FF2B5EF4-FFF2-40B4-BE49-F238E27FC236}">
                <a16:creationId xmlns:a16="http://schemas.microsoft.com/office/drawing/2014/main" id="{26B8A86E-48B9-0044-8F96-4FD18B3ACF20}"/>
              </a:ext>
            </a:extLst>
          </p:cNvPr>
          <p:cNvSpPr>
            <a:spLocks noGrp="1"/>
          </p:cNvSpPr>
          <p:nvPr>
            <p:ph type="sldNum" sz="quarter" idx="2"/>
          </p:nvPr>
        </p:nvSpPr>
        <p:spPr/>
        <p:txBody>
          <a:bodyPr/>
          <a:lstStyle/>
          <a:p>
            <a:fld id="{86CB4B4D-7CA3-9044-876B-883B54F8677D}" type="slidenum">
              <a:rPr lang="ru-RU" smtClean="0"/>
              <a:t>23</a:t>
            </a:fld>
            <a:endParaRPr lang="ru-RU"/>
          </a:p>
        </p:txBody>
      </p:sp>
    </p:spTree>
    <p:extLst>
      <p:ext uri="{BB962C8B-B14F-4D97-AF65-F5344CB8AC3E}">
        <p14:creationId xmlns:p14="http://schemas.microsoft.com/office/powerpoint/2010/main" val="2310040385"/>
      </p:ext>
    </p:extLst>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Линия"/>
          <p:cNvSpPr/>
          <p:nvPr/>
        </p:nvSpPr>
        <p:spPr>
          <a:xfrm>
            <a:off x="613303" y="1160370"/>
            <a:ext cx="10753187" cy="1"/>
          </a:xfrm>
          <a:prstGeom prst="line">
            <a:avLst/>
          </a:prstGeom>
          <a:ln w="12700">
            <a:solidFill>
              <a:srgbClr val="253957"/>
            </a:solidFill>
            <a:miter lim="400000"/>
          </a:ln>
        </p:spPr>
        <p:txBody>
          <a:bodyPr lIns="35719" tIns="35719" rIns="35719" bIns="35719" anchor="ctr"/>
          <a:lstStyle/>
          <a:p>
            <a:pPr algn="ctr" defTabSz="410766" hangingPunct="0">
              <a:defRPr sz="3200"/>
            </a:pPr>
            <a:endParaRPr sz="1600" kern="0">
              <a:solidFill>
                <a:srgbClr val="000000"/>
              </a:solidFill>
              <a:latin typeface="Helvetica Light"/>
              <a:sym typeface="Helvetica Light"/>
            </a:endParaRPr>
          </a:p>
        </p:txBody>
      </p:sp>
      <p:sp>
        <p:nvSpPr>
          <p:cNvPr id="59" name="Очень крутой заголовок…"/>
          <p:cNvSpPr txBox="1"/>
          <p:nvPr/>
        </p:nvSpPr>
        <p:spPr>
          <a:xfrm>
            <a:off x="1523492" y="284632"/>
            <a:ext cx="9830228" cy="81184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35719" tIns="35719" rIns="35719" bIns="35719"/>
          <a:lstStyle/>
          <a:p>
            <a:pPr defTabSz="410766" hangingPunct="0">
              <a:defRPr sz="7000" b="1" cap="all">
                <a:solidFill>
                  <a:srgbClr val="253957"/>
                </a:solidFill>
                <a:latin typeface="+mn-lt"/>
                <a:ea typeface="+mn-ea"/>
                <a:cs typeface="+mn-cs"/>
                <a:sym typeface="Arial Narrow"/>
              </a:defRPr>
            </a:pPr>
            <a:r>
              <a:rPr lang="ru-RU" sz="2800" b="1" kern="0" cap="all" dirty="0">
                <a:solidFill>
                  <a:srgbClr val="253957"/>
                </a:solidFill>
                <a:latin typeface="Arial Narrow"/>
                <a:sym typeface="Arial Narrow"/>
              </a:rPr>
              <a:t>Построение индекса Удовлетворённости волонтёрской деятельностью</a:t>
            </a:r>
            <a:endParaRPr sz="2800" b="1" kern="0" cap="all" dirty="0">
              <a:solidFill>
                <a:srgbClr val="253957"/>
              </a:solidFill>
              <a:latin typeface="Arial Narrow"/>
              <a:sym typeface="Arial Narrow"/>
            </a:endParaRPr>
          </a:p>
        </p:txBody>
      </p:sp>
      <p:sp>
        <p:nvSpPr>
          <p:cNvPr id="60" name="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p:cNvSpPr txBox="1"/>
          <p:nvPr/>
        </p:nvSpPr>
        <p:spPr>
          <a:xfrm>
            <a:off x="558208" y="1096476"/>
            <a:ext cx="11415713" cy="495261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35719" tIns="35719" rIns="35719" bIns="35719"/>
          <a:lstStyle/>
          <a:p>
            <a:pPr defTabSz="410766" hangingPunct="0">
              <a:spcBef>
                <a:spcPts val="600"/>
              </a:spcBef>
              <a:defRPr sz="2800">
                <a:solidFill>
                  <a:srgbClr val="253957"/>
                </a:solidFill>
                <a:latin typeface="+mn-lt"/>
                <a:ea typeface="+mn-ea"/>
                <a:cs typeface="+mn-cs"/>
                <a:sym typeface="Arial Narrow"/>
              </a:defRPr>
            </a:pPr>
            <a:r>
              <a:rPr lang="ru-RU" sz="2000" b="1" kern="0" dirty="0">
                <a:solidFill>
                  <a:srgbClr val="253957"/>
                </a:solidFill>
                <a:sym typeface="Arial Narrow"/>
              </a:rPr>
              <a:t>Компоненты индекса:</a:t>
            </a:r>
            <a:endParaRPr lang="en-US" sz="2000" b="1" kern="0" dirty="0">
              <a:solidFill>
                <a:srgbClr val="253957"/>
              </a:solidFill>
              <a:sym typeface="Arial Narrow"/>
            </a:endParaRPr>
          </a:p>
          <a:p>
            <a:pPr marL="800100" lvl="1" indent="-342900" defTabSz="410766" hangingPunct="0">
              <a:spcBef>
                <a:spcPts val="600"/>
              </a:spcBef>
              <a:buFont typeface="Системный шрифт"/>
              <a:buChar char="-"/>
              <a:defRPr sz="2800">
                <a:solidFill>
                  <a:srgbClr val="253957"/>
                </a:solidFill>
                <a:latin typeface="+mn-lt"/>
                <a:ea typeface="+mn-ea"/>
                <a:cs typeface="+mn-cs"/>
                <a:sym typeface="Arial Narrow"/>
              </a:defRPr>
            </a:pPr>
            <a:r>
              <a:rPr lang="ru-RU" sz="2000" dirty="0">
                <a:solidFill>
                  <a:srgbClr val="253957"/>
                </a:solidFill>
                <a:sym typeface="Arial Narrow"/>
              </a:rPr>
              <a:t>Насколько психологически комфортным для Вас было Ваше волонтёрское задание в рамках этого мероприятия? (</a:t>
            </a:r>
            <a:r>
              <a:rPr lang="en-US" sz="2000" dirty="0">
                <a:solidFill>
                  <a:srgbClr val="253957"/>
                </a:solidFill>
                <a:sym typeface="Arial Narrow"/>
              </a:rPr>
              <a:t>q19</a:t>
            </a:r>
            <a:r>
              <a:rPr lang="ru-RU" sz="2000" dirty="0">
                <a:solidFill>
                  <a:srgbClr val="253957"/>
                </a:solidFill>
                <a:sym typeface="Arial Narrow"/>
              </a:rPr>
              <a:t>)</a:t>
            </a:r>
          </a:p>
          <a:p>
            <a:pPr marL="800100" lvl="1" indent="-342900" defTabSz="410766" hangingPunct="0">
              <a:spcBef>
                <a:spcPts val="600"/>
              </a:spcBef>
              <a:buFont typeface="Системный шрифт"/>
              <a:buChar char="-"/>
              <a:defRPr sz="2800">
                <a:solidFill>
                  <a:srgbClr val="253957"/>
                </a:solidFill>
                <a:latin typeface="+mn-lt"/>
                <a:ea typeface="+mn-ea"/>
                <a:cs typeface="+mn-cs"/>
                <a:sym typeface="Arial Narrow"/>
              </a:defRPr>
            </a:pPr>
            <a:r>
              <a:rPr lang="ru-RU" sz="2000" dirty="0">
                <a:solidFill>
                  <a:srgbClr val="253957"/>
                </a:solidFill>
                <a:sym typeface="Arial Narrow"/>
              </a:rPr>
              <a:t>Как бы Вы оценили общее качество работы с волонтёрами со стороны организаторов?</a:t>
            </a:r>
            <a:r>
              <a:rPr lang="en-US" sz="2000" dirty="0">
                <a:solidFill>
                  <a:srgbClr val="253957"/>
                </a:solidFill>
                <a:sym typeface="Arial Narrow"/>
              </a:rPr>
              <a:t> (q20)</a:t>
            </a:r>
            <a:endParaRPr lang="ru-RU" sz="2000" dirty="0">
              <a:solidFill>
                <a:srgbClr val="253957"/>
              </a:solidFill>
              <a:sym typeface="Arial Narrow"/>
            </a:endParaRPr>
          </a:p>
          <a:p>
            <a:pPr marL="800100" lvl="1" indent="-342900" defTabSz="410766" hangingPunct="0">
              <a:spcBef>
                <a:spcPts val="600"/>
              </a:spcBef>
              <a:buFont typeface="Системный шрифт"/>
              <a:buChar char="-"/>
              <a:defRPr sz="2800">
                <a:solidFill>
                  <a:srgbClr val="253957"/>
                </a:solidFill>
                <a:latin typeface="+mn-lt"/>
                <a:ea typeface="+mn-ea"/>
                <a:cs typeface="+mn-cs"/>
                <a:sym typeface="Arial Narrow"/>
              </a:defRPr>
            </a:pPr>
            <a:r>
              <a:rPr lang="ru-RU" sz="2000" dirty="0">
                <a:solidFill>
                  <a:srgbClr val="253957"/>
                </a:solidFill>
                <a:sym typeface="Arial Narrow"/>
              </a:rPr>
              <a:t>В целом, как бы Вы оценили свой опыт </a:t>
            </a:r>
            <a:r>
              <a:rPr lang="ru-RU" sz="2000" dirty="0" err="1">
                <a:solidFill>
                  <a:srgbClr val="253957"/>
                </a:solidFill>
                <a:sym typeface="Arial Narrow"/>
              </a:rPr>
              <a:t>волонтёрства</a:t>
            </a:r>
            <a:r>
              <a:rPr lang="ru-RU" sz="2000" dirty="0">
                <a:solidFill>
                  <a:srgbClr val="253957"/>
                </a:solidFill>
                <a:sym typeface="Arial Narrow"/>
              </a:rPr>
              <a:t> на данном мероприятии?</a:t>
            </a:r>
            <a:r>
              <a:rPr lang="en-US" sz="2000" dirty="0">
                <a:solidFill>
                  <a:srgbClr val="253957"/>
                </a:solidFill>
                <a:sym typeface="Arial Narrow"/>
              </a:rPr>
              <a:t> (q24)</a:t>
            </a:r>
          </a:p>
          <a:p>
            <a:pPr defTabSz="410766" hangingPunct="0">
              <a:spcBef>
                <a:spcPts val="600"/>
              </a:spcBef>
              <a:defRPr sz="2800">
                <a:solidFill>
                  <a:srgbClr val="253957"/>
                </a:solidFill>
                <a:latin typeface="+mn-lt"/>
                <a:ea typeface="+mn-ea"/>
                <a:cs typeface="+mn-cs"/>
                <a:sym typeface="Arial Narrow"/>
              </a:defRPr>
            </a:pPr>
            <a:r>
              <a:rPr lang="ru-RU" sz="2000" kern="0" dirty="0">
                <a:solidFill>
                  <a:srgbClr val="253957"/>
                </a:solidFill>
                <a:sym typeface="Arial Narrow"/>
              </a:rPr>
              <a:t>3 вопроса с 5-балльными шкалами (1 – очень плохо, 5 – отлично)</a:t>
            </a:r>
          </a:p>
          <a:p>
            <a:pPr defTabSz="410766" hangingPunct="0">
              <a:spcBef>
                <a:spcPts val="600"/>
              </a:spcBef>
              <a:defRPr sz="2800">
                <a:solidFill>
                  <a:srgbClr val="253957"/>
                </a:solidFill>
                <a:latin typeface="+mn-lt"/>
                <a:ea typeface="+mn-ea"/>
                <a:cs typeface="+mn-cs"/>
                <a:sym typeface="Arial Narrow"/>
              </a:defRPr>
            </a:pPr>
            <a:r>
              <a:rPr lang="ru-RU" sz="2000" b="1" kern="0" dirty="0">
                <a:solidFill>
                  <a:srgbClr val="253957"/>
                </a:solidFill>
                <a:sym typeface="Arial Narrow"/>
              </a:rPr>
              <a:t>Методы построения индексов:</a:t>
            </a:r>
            <a:endParaRPr lang="en-US" sz="2000" b="1" kern="0" dirty="0">
              <a:solidFill>
                <a:srgbClr val="253957"/>
              </a:solidFill>
              <a:sym typeface="Arial Narrow"/>
            </a:endParaRPr>
          </a:p>
          <a:p>
            <a:pPr marL="285750" indent="-285750" defTabSz="410766" hangingPunct="0">
              <a:spcBef>
                <a:spcPts val="600"/>
              </a:spcBef>
              <a:buFont typeface="Arial" panose="020B0604020202020204" pitchFamily="34" charset="0"/>
              <a:buChar char="•"/>
              <a:defRPr sz="2800">
                <a:solidFill>
                  <a:srgbClr val="253957"/>
                </a:solidFill>
                <a:latin typeface="+mn-lt"/>
                <a:ea typeface="+mn-ea"/>
                <a:cs typeface="+mn-cs"/>
                <a:sym typeface="Arial Narrow"/>
              </a:defRPr>
            </a:pPr>
            <a:r>
              <a:rPr lang="ru-RU" sz="2000" kern="0" dirty="0">
                <a:solidFill>
                  <a:srgbClr val="253957"/>
                </a:solidFill>
                <a:sym typeface="Arial Narrow"/>
              </a:rPr>
              <a:t>Аддитивный индекс</a:t>
            </a:r>
            <a:endParaRPr lang="en-US" sz="2000" kern="0" dirty="0">
              <a:solidFill>
                <a:srgbClr val="253957"/>
              </a:solidFill>
              <a:sym typeface="Arial Narrow"/>
            </a:endParaRPr>
          </a:p>
          <a:p>
            <a:pPr marL="800100" lvl="2" indent="-342900" defTabSz="410766" hangingPunct="0">
              <a:spcBef>
                <a:spcPts val="600"/>
              </a:spcBef>
              <a:buFont typeface="Системный шрифт"/>
              <a:buChar char="-"/>
              <a:defRPr sz="2800">
                <a:solidFill>
                  <a:srgbClr val="253957"/>
                </a:solidFill>
                <a:latin typeface="+mn-lt"/>
                <a:ea typeface="+mn-ea"/>
                <a:cs typeface="+mn-cs"/>
                <a:sym typeface="Arial Narrow"/>
              </a:defRPr>
            </a:pPr>
            <a:r>
              <a:rPr lang="ru-RU" sz="2000" dirty="0">
                <a:solidFill>
                  <a:srgbClr val="253957"/>
                </a:solidFill>
                <a:sym typeface="Arial Narrow"/>
              </a:rPr>
              <a:t>Психологический комфорт (</a:t>
            </a:r>
            <a:r>
              <a:rPr lang="en-US" sz="2000" dirty="0">
                <a:solidFill>
                  <a:srgbClr val="253957"/>
                </a:solidFill>
                <a:sym typeface="Arial Narrow"/>
              </a:rPr>
              <a:t>q19</a:t>
            </a:r>
            <a:r>
              <a:rPr lang="ru-RU" sz="2000" dirty="0">
                <a:solidFill>
                  <a:srgbClr val="253957"/>
                </a:solidFill>
                <a:sym typeface="Arial Narrow"/>
              </a:rPr>
              <a:t>) + качество работы с волонтёрами </a:t>
            </a:r>
            <a:r>
              <a:rPr lang="en-US" sz="2000" dirty="0">
                <a:solidFill>
                  <a:srgbClr val="253957"/>
                </a:solidFill>
                <a:sym typeface="Arial Narrow"/>
              </a:rPr>
              <a:t>(q20)</a:t>
            </a:r>
            <a:r>
              <a:rPr lang="ru-RU" sz="2000" dirty="0">
                <a:solidFill>
                  <a:srgbClr val="253957"/>
                </a:solidFill>
                <a:sym typeface="Arial Narrow"/>
              </a:rPr>
              <a:t> + оценка волонтёрского опыта </a:t>
            </a:r>
            <a:r>
              <a:rPr lang="en-US" sz="2000" dirty="0">
                <a:solidFill>
                  <a:srgbClr val="253957"/>
                </a:solidFill>
                <a:sym typeface="Arial Narrow"/>
              </a:rPr>
              <a:t>(q24)</a:t>
            </a:r>
            <a:endParaRPr lang="ru-RU" sz="2000" dirty="0">
              <a:solidFill>
                <a:srgbClr val="253957"/>
              </a:solidFill>
              <a:sym typeface="Arial Narrow"/>
            </a:endParaRPr>
          </a:p>
          <a:p>
            <a:pPr marL="800100" lvl="2" indent="-342900" defTabSz="410766" hangingPunct="0">
              <a:spcBef>
                <a:spcPts val="600"/>
              </a:spcBef>
              <a:buFont typeface="Системный шрифт"/>
              <a:buChar char="-"/>
              <a:defRPr sz="2800">
                <a:solidFill>
                  <a:srgbClr val="253957"/>
                </a:solidFill>
                <a:latin typeface="+mn-lt"/>
                <a:ea typeface="+mn-ea"/>
                <a:cs typeface="+mn-cs"/>
                <a:sym typeface="Arial Narrow"/>
              </a:defRPr>
            </a:pPr>
            <a:r>
              <a:rPr lang="ru-RU" sz="2000" dirty="0">
                <a:solidFill>
                  <a:srgbClr val="253957"/>
                </a:solidFill>
                <a:sym typeface="Arial Narrow"/>
              </a:rPr>
              <a:t>Шкала от 0 до 15</a:t>
            </a:r>
            <a:endParaRPr lang="en-US" sz="2000" dirty="0">
              <a:solidFill>
                <a:srgbClr val="253957"/>
              </a:solidFill>
              <a:sym typeface="Arial Narrow"/>
            </a:endParaRPr>
          </a:p>
          <a:p>
            <a:pPr marL="285750" indent="-285750" defTabSz="410766" hangingPunct="0">
              <a:spcBef>
                <a:spcPts val="600"/>
              </a:spcBef>
              <a:buFont typeface="Arial" panose="020B0604020202020204" pitchFamily="34" charset="0"/>
              <a:buChar char="•"/>
              <a:defRPr sz="2800">
                <a:solidFill>
                  <a:srgbClr val="253957"/>
                </a:solidFill>
                <a:latin typeface="+mn-lt"/>
                <a:ea typeface="+mn-ea"/>
                <a:cs typeface="+mn-cs"/>
                <a:sym typeface="Arial Narrow"/>
              </a:defRPr>
            </a:pPr>
            <a:r>
              <a:rPr lang="ru-RU" sz="2000" kern="0" dirty="0">
                <a:solidFill>
                  <a:srgbClr val="253957"/>
                </a:solidFill>
                <a:sym typeface="Arial Narrow"/>
              </a:rPr>
              <a:t>Индекс по среднему значению</a:t>
            </a:r>
          </a:p>
          <a:p>
            <a:pPr marL="800100" lvl="2" indent="-342900" defTabSz="410766" hangingPunct="0">
              <a:spcBef>
                <a:spcPts val="600"/>
              </a:spcBef>
              <a:buFont typeface="Системный шрифт"/>
              <a:buChar char="-"/>
              <a:defRPr sz="2800">
                <a:solidFill>
                  <a:srgbClr val="253957"/>
                </a:solidFill>
                <a:latin typeface="+mn-lt"/>
                <a:ea typeface="+mn-ea"/>
                <a:cs typeface="+mn-cs"/>
                <a:sym typeface="Arial Narrow"/>
              </a:defRPr>
            </a:pPr>
            <a:r>
              <a:rPr lang="ru-RU" sz="2000" dirty="0">
                <a:solidFill>
                  <a:srgbClr val="253957"/>
                </a:solidFill>
                <a:sym typeface="Arial Narrow"/>
              </a:rPr>
              <a:t>(Психологический комфорт (</a:t>
            </a:r>
            <a:r>
              <a:rPr lang="en-US" sz="2000" dirty="0">
                <a:solidFill>
                  <a:srgbClr val="253957"/>
                </a:solidFill>
                <a:sym typeface="Arial Narrow"/>
              </a:rPr>
              <a:t>q19</a:t>
            </a:r>
            <a:r>
              <a:rPr lang="ru-RU" sz="2000" dirty="0">
                <a:solidFill>
                  <a:srgbClr val="253957"/>
                </a:solidFill>
                <a:sym typeface="Arial Narrow"/>
              </a:rPr>
              <a:t>) + качество работы с волонтёрами </a:t>
            </a:r>
            <a:r>
              <a:rPr lang="en-US" sz="2000" dirty="0">
                <a:solidFill>
                  <a:srgbClr val="253957"/>
                </a:solidFill>
                <a:sym typeface="Arial Narrow"/>
              </a:rPr>
              <a:t>(q20)</a:t>
            </a:r>
            <a:r>
              <a:rPr lang="ru-RU" sz="2000" dirty="0">
                <a:solidFill>
                  <a:srgbClr val="253957"/>
                </a:solidFill>
                <a:sym typeface="Arial Narrow"/>
              </a:rPr>
              <a:t> + оценка волонтёрского опыта </a:t>
            </a:r>
            <a:r>
              <a:rPr lang="en-US" sz="2000" dirty="0">
                <a:solidFill>
                  <a:srgbClr val="253957"/>
                </a:solidFill>
                <a:sym typeface="Arial Narrow"/>
              </a:rPr>
              <a:t>(q24</a:t>
            </a:r>
            <a:r>
              <a:rPr lang="ru-RU" sz="2000" dirty="0">
                <a:solidFill>
                  <a:srgbClr val="253957"/>
                </a:solidFill>
                <a:sym typeface="Arial Narrow"/>
              </a:rPr>
              <a:t>) / 3</a:t>
            </a:r>
          </a:p>
          <a:p>
            <a:pPr marL="800100" lvl="2" indent="-342900" defTabSz="410766" hangingPunct="0">
              <a:spcBef>
                <a:spcPts val="600"/>
              </a:spcBef>
              <a:buFont typeface="Системный шрифт"/>
              <a:buChar char="-"/>
              <a:defRPr sz="2800">
                <a:solidFill>
                  <a:srgbClr val="253957"/>
                </a:solidFill>
                <a:latin typeface="+mn-lt"/>
                <a:ea typeface="+mn-ea"/>
                <a:cs typeface="+mn-cs"/>
                <a:sym typeface="Arial Narrow"/>
              </a:defRPr>
            </a:pPr>
            <a:r>
              <a:rPr lang="ru-RU" sz="2000" dirty="0">
                <a:solidFill>
                  <a:srgbClr val="253957"/>
                </a:solidFill>
                <a:sym typeface="Arial Narrow"/>
              </a:rPr>
              <a:t>Шкала от 0 до 5</a:t>
            </a:r>
            <a:endParaRPr lang="en-US" sz="2000" dirty="0">
              <a:solidFill>
                <a:srgbClr val="253957"/>
              </a:solidFill>
              <a:sym typeface="Arial Narrow"/>
            </a:endParaRPr>
          </a:p>
        </p:txBody>
      </p:sp>
      <p:pic>
        <p:nvPicPr>
          <p:cNvPr id="63" name="Изображение" descr="Изображение"/>
          <p:cNvPicPr>
            <a:picLocks noChangeAspect="1"/>
          </p:cNvPicPr>
          <p:nvPr/>
        </p:nvPicPr>
        <p:blipFill>
          <a:blip r:embed="rId2"/>
          <a:stretch>
            <a:fillRect/>
          </a:stretch>
        </p:blipFill>
        <p:spPr>
          <a:xfrm>
            <a:off x="613303" y="293090"/>
            <a:ext cx="599790" cy="599790"/>
          </a:xfrm>
          <a:prstGeom prst="rect">
            <a:avLst/>
          </a:prstGeom>
          <a:ln w="12700">
            <a:miter lim="400000"/>
          </a:ln>
        </p:spPr>
      </p:pic>
      <p:sp>
        <p:nvSpPr>
          <p:cNvPr id="2" name="Номер слайда 1">
            <a:extLst>
              <a:ext uri="{FF2B5EF4-FFF2-40B4-BE49-F238E27FC236}">
                <a16:creationId xmlns:a16="http://schemas.microsoft.com/office/drawing/2014/main" id="{3E50D5ED-33AD-6A44-993F-3D67A3F5A257}"/>
              </a:ext>
            </a:extLst>
          </p:cNvPr>
          <p:cNvSpPr>
            <a:spLocks noGrp="1"/>
          </p:cNvSpPr>
          <p:nvPr>
            <p:ph type="sldNum" sz="quarter" idx="2"/>
          </p:nvPr>
        </p:nvSpPr>
        <p:spPr/>
        <p:txBody>
          <a:bodyPr/>
          <a:lstStyle/>
          <a:p>
            <a:fld id="{86CB4B4D-7CA3-9044-876B-883B54F8677D}" type="slidenum">
              <a:rPr lang="ru-RU" smtClean="0"/>
              <a:t>24</a:t>
            </a:fld>
            <a:endParaRPr lang="ru-RU"/>
          </a:p>
        </p:txBody>
      </p:sp>
    </p:spTree>
    <p:extLst>
      <p:ext uri="{BB962C8B-B14F-4D97-AF65-F5344CB8AC3E}">
        <p14:creationId xmlns:p14="http://schemas.microsoft.com/office/powerpoint/2010/main" val="1984053588"/>
      </p:ext>
    </p:extLst>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Линия"/>
          <p:cNvSpPr/>
          <p:nvPr/>
        </p:nvSpPr>
        <p:spPr>
          <a:xfrm>
            <a:off x="613303" y="1160370"/>
            <a:ext cx="10753187" cy="1"/>
          </a:xfrm>
          <a:prstGeom prst="line">
            <a:avLst/>
          </a:prstGeom>
          <a:ln w="12700">
            <a:solidFill>
              <a:srgbClr val="253957"/>
            </a:solidFill>
            <a:miter lim="400000"/>
          </a:ln>
        </p:spPr>
        <p:txBody>
          <a:bodyPr lIns="35719" tIns="35719" rIns="35719" bIns="35719" anchor="ctr"/>
          <a:lstStyle/>
          <a:p>
            <a:pPr algn="ctr" defTabSz="410766" hangingPunct="0">
              <a:defRPr sz="3200"/>
            </a:pPr>
            <a:endParaRPr sz="1600" kern="0">
              <a:solidFill>
                <a:srgbClr val="000000"/>
              </a:solidFill>
              <a:latin typeface="Helvetica Light"/>
              <a:sym typeface="Helvetica Light"/>
            </a:endParaRPr>
          </a:p>
        </p:txBody>
      </p:sp>
      <p:sp>
        <p:nvSpPr>
          <p:cNvPr id="59" name="Очень крутой заголовок…"/>
          <p:cNvSpPr txBox="1"/>
          <p:nvPr/>
        </p:nvSpPr>
        <p:spPr>
          <a:xfrm>
            <a:off x="1523492" y="284632"/>
            <a:ext cx="9830228" cy="81184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35719" tIns="35719" rIns="35719" bIns="35719"/>
          <a:lstStyle/>
          <a:p>
            <a:pPr defTabSz="410766" hangingPunct="0">
              <a:defRPr sz="7000" b="1" cap="all">
                <a:solidFill>
                  <a:srgbClr val="253957"/>
                </a:solidFill>
                <a:latin typeface="+mn-lt"/>
                <a:ea typeface="+mn-ea"/>
                <a:cs typeface="+mn-cs"/>
                <a:sym typeface="Arial Narrow"/>
              </a:defRPr>
            </a:pPr>
            <a:r>
              <a:rPr lang="ru-RU" sz="2800" b="1" kern="0" cap="all" dirty="0">
                <a:solidFill>
                  <a:srgbClr val="253957"/>
                </a:solidFill>
                <a:latin typeface="Arial Narrow"/>
                <a:sym typeface="Arial Narrow"/>
              </a:rPr>
              <a:t>индекс Удовлетворённости волонтёрской деятельностью</a:t>
            </a:r>
            <a:endParaRPr sz="2800" b="1" kern="0" cap="all" dirty="0">
              <a:solidFill>
                <a:srgbClr val="253957"/>
              </a:solidFill>
              <a:latin typeface="Arial Narrow"/>
              <a:sym typeface="Arial Narrow"/>
            </a:endParaRPr>
          </a:p>
        </p:txBody>
      </p:sp>
      <p:pic>
        <p:nvPicPr>
          <p:cNvPr id="63" name="Изображение" descr="Изображение"/>
          <p:cNvPicPr>
            <a:picLocks noChangeAspect="1"/>
          </p:cNvPicPr>
          <p:nvPr/>
        </p:nvPicPr>
        <p:blipFill>
          <a:blip r:embed="rId2"/>
          <a:stretch>
            <a:fillRect/>
          </a:stretch>
        </p:blipFill>
        <p:spPr>
          <a:xfrm>
            <a:off x="613303" y="293090"/>
            <a:ext cx="599790" cy="599790"/>
          </a:xfrm>
          <a:prstGeom prst="rect">
            <a:avLst/>
          </a:prstGeom>
          <a:ln w="12700">
            <a:miter lim="400000"/>
          </a:ln>
        </p:spPr>
      </p:pic>
      <p:graphicFrame>
        <p:nvGraphicFramePr>
          <p:cNvPr id="4" name="Диаграмма 3">
            <a:extLst>
              <a:ext uri="{FF2B5EF4-FFF2-40B4-BE49-F238E27FC236}">
                <a16:creationId xmlns:a16="http://schemas.microsoft.com/office/drawing/2014/main" id="{A183CD6B-7006-FA41-B522-BBA9B67DD35F}"/>
              </a:ext>
            </a:extLst>
          </p:cNvPr>
          <p:cNvGraphicFramePr/>
          <p:nvPr>
            <p:extLst>
              <p:ext uri="{D42A27DB-BD31-4B8C-83A1-F6EECF244321}">
                <p14:modId xmlns:p14="http://schemas.microsoft.com/office/powerpoint/2010/main" val="1528845399"/>
              </p:ext>
            </p:extLst>
          </p:nvPr>
        </p:nvGraphicFramePr>
        <p:xfrm>
          <a:off x="613303" y="1344058"/>
          <a:ext cx="7414278" cy="4952623"/>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a:extLst>
              <a:ext uri="{FF2B5EF4-FFF2-40B4-BE49-F238E27FC236}">
                <a16:creationId xmlns:a16="http://schemas.microsoft.com/office/drawing/2014/main" id="{0136FBBA-23D2-BF43-84B8-8B641A843EE7}"/>
              </a:ext>
            </a:extLst>
          </p:cNvPr>
          <p:cNvSpPr txBox="1"/>
          <p:nvPr/>
        </p:nvSpPr>
        <p:spPr>
          <a:xfrm>
            <a:off x="8718254" y="1460108"/>
            <a:ext cx="2860443" cy="236026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71437" tIns="71437" rIns="71437" bIns="71437" numCol="1" spcCol="38100" rtlCol="0" anchor="ctr">
            <a:spAutoFit/>
          </a:bodyPr>
          <a:lstStyle/>
          <a:p>
            <a:pPr defTabSz="821531" hangingPunct="0"/>
            <a:r>
              <a:rPr lang="ru-RU" sz="2400" dirty="0">
                <a:solidFill>
                  <a:srgbClr val="243A57"/>
                </a:solidFill>
                <a:sym typeface="Helvetica Light"/>
              </a:rPr>
              <a:t>Среднее значение = 4,44</a:t>
            </a:r>
            <a:endParaRPr kumimoji="0" lang="ru-RU" sz="2400" i="0" u="none" strike="noStrike" cap="none" spc="0" normalizeH="0" baseline="0" dirty="0">
              <a:ln>
                <a:noFill/>
              </a:ln>
              <a:solidFill>
                <a:srgbClr val="243A57"/>
              </a:solidFill>
              <a:effectLst/>
              <a:uFillTx/>
              <a:ea typeface="+mj-ea"/>
              <a:cs typeface="+mj-cs"/>
              <a:sym typeface="Helvetica Light"/>
            </a:endParaRPr>
          </a:p>
          <a:p>
            <a:pPr marL="0" marR="0" indent="0" defTabSz="821531" rtl="0" fontAlgn="auto" latinLnBrk="0" hangingPunct="0">
              <a:lnSpc>
                <a:spcPct val="100000"/>
              </a:lnSpc>
              <a:spcBef>
                <a:spcPts val="0"/>
              </a:spcBef>
              <a:spcAft>
                <a:spcPts val="0"/>
              </a:spcAft>
              <a:buClrTx/>
              <a:buSzTx/>
              <a:buFontTx/>
              <a:buNone/>
              <a:tabLst/>
            </a:pPr>
            <a:endParaRPr lang="ru-RU" sz="2400" dirty="0">
              <a:solidFill>
                <a:srgbClr val="243A57"/>
              </a:solidFill>
              <a:ea typeface="+mj-ea"/>
              <a:cs typeface="+mj-cs"/>
              <a:sym typeface="Helvetica Light"/>
            </a:endParaRPr>
          </a:p>
          <a:p>
            <a:pPr marL="0" marR="0" indent="0" defTabSz="821531" rtl="0" fontAlgn="auto" latinLnBrk="0" hangingPunct="0">
              <a:lnSpc>
                <a:spcPct val="100000"/>
              </a:lnSpc>
              <a:spcBef>
                <a:spcPts val="0"/>
              </a:spcBef>
              <a:spcAft>
                <a:spcPts val="0"/>
              </a:spcAft>
              <a:buClrTx/>
              <a:buSzTx/>
              <a:buFontTx/>
              <a:buNone/>
              <a:tabLst/>
            </a:pPr>
            <a:r>
              <a:rPr kumimoji="0" lang="ru-RU" sz="2400" i="0" u="none" strike="noStrike" cap="none" spc="0" normalizeH="0" baseline="0" dirty="0">
                <a:ln>
                  <a:noFill/>
                </a:ln>
                <a:solidFill>
                  <a:srgbClr val="243A57"/>
                </a:solidFill>
                <a:effectLst/>
                <a:uFillTx/>
                <a:ea typeface="+mj-ea"/>
                <a:cs typeface="+mj-cs"/>
                <a:sym typeface="Helvetica Light"/>
              </a:rPr>
              <a:t>Медиана = 4,66</a:t>
            </a:r>
          </a:p>
          <a:p>
            <a:pPr marL="0" marR="0" indent="0" defTabSz="821531" rtl="0" fontAlgn="auto" latinLnBrk="0" hangingPunct="0">
              <a:lnSpc>
                <a:spcPct val="100000"/>
              </a:lnSpc>
              <a:spcBef>
                <a:spcPts val="0"/>
              </a:spcBef>
              <a:spcAft>
                <a:spcPts val="0"/>
              </a:spcAft>
              <a:buClrTx/>
              <a:buSzTx/>
              <a:buFontTx/>
              <a:buNone/>
              <a:tabLst/>
            </a:pPr>
            <a:endParaRPr kumimoji="0" lang="ru-RU" sz="2400" i="0" u="none" strike="noStrike" cap="none" spc="0" normalizeH="0" baseline="0" dirty="0">
              <a:ln>
                <a:noFill/>
              </a:ln>
              <a:solidFill>
                <a:srgbClr val="243A57"/>
              </a:solidFill>
              <a:effectLst/>
              <a:uFillTx/>
              <a:ea typeface="+mj-ea"/>
              <a:cs typeface="+mj-cs"/>
              <a:sym typeface="Helvetica Light"/>
            </a:endParaRPr>
          </a:p>
          <a:p>
            <a:pPr marL="0" marR="0" indent="0" defTabSz="821531" rtl="0" fontAlgn="auto" latinLnBrk="0" hangingPunct="0">
              <a:lnSpc>
                <a:spcPct val="100000"/>
              </a:lnSpc>
              <a:spcBef>
                <a:spcPts val="0"/>
              </a:spcBef>
              <a:spcAft>
                <a:spcPts val="0"/>
              </a:spcAft>
              <a:buClrTx/>
              <a:buSzTx/>
              <a:buFontTx/>
              <a:buNone/>
              <a:tabLst/>
            </a:pPr>
            <a:r>
              <a:rPr lang="ru-RU" sz="2400" dirty="0">
                <a:solidFill>
                  <a:srgbClr val="243A57"/>
                </a:solidFill>
                <a:ea typeface="+mj-ea"/>
                <a:cs typeface="+mj-cs"/>
                <a:sym typeface="Helvetica Light"/>
              </a:rPr>
              <a:t>Мода = 5</a:t>
            </a:r>
            <a:endParaRPr kumimoji="0" lang="ru-RU" sz="2400" i="0" u="none" strike="noStrike" cap="none" spc="0" normalizeH="0" baseline="0" dirty="0">
              <a:ln>
                <a:noFill/>
              </a:ln>
              <a:solidFill>
                <a:srgbClr val="243A57"/>
              </a:solidFill>
              <a:effectLst/>
              <a:uFillTx/>
              <a:ea typeface="+mj-ea"/>
              <a:cs typeface="+mj-cs"/>
              <a:sym typeface="Helvetica Light"/>
            </a:endParaRPr>
          </a:p>
        </p:txBody>
      </p:sp>
      <p:sp>
        <p:nvSpPr>
          <p:cNvPr id="2" name="Номер слайда 1">
            <a:extLst>
              <a:ext uri="{FF2B5EF4-FFF2-40B4-BE49-F238E27FC236}">
                <a16:creationId xmlns:a16="http://schemas.microsoft.com/office/drawing/2014/main" id="{7C95480D-8516-FC45-B266-8FF123DC7208}"/>
              </a:ext>
            </a:extLst>
          </p:cNvPr>
          <p:cNvSpPr>
            <a:spLocks noGrp="1"/>
          </p:cNvSpPr>
          <p:nvPr>
            <p:ph type="sldNum" sz="quarter" idx="2"/>
          </p:nvPr>
        </p:nvSpPr>
        <p:spPr/>
        <p:txBody>
          <a:bodyPr/>
          <a:lstStyle/>
          <a:p>
            <a:fld id="{86CB4B4D-7CA3-9044-876B-883B54F8677D}" type="slidenum">
              <a:rPr lang="ru-RU" smtClean="0"/>
              <a:t>25</a:t>
            </a:fld>
            <a:endParaRPr lang="ru-RU"/>
          </a:p>
        </p:txBody>
      </p:sp>
    </p:spTree>
    <p:extLst>
      <p:ext uri="{BB962C8B-B14F-4D97-AF65-F5344CB8AC3E}">
        <p14:creationId xmlns:p14="http://schemas.microsoft.com/office/powerpoint/2010/main" val="881790480"/>
      </p:ext>
    </p:extLst>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Линия"/>
          <p:cNvSpPr/>
          <p:nvPr/>
        </p:nvSpPr>
        <p:spPr>
          <a:xfrm>
            <a:off x="613303" y="1160370"/>
            <a:ext cx="10753187" cy="1"/>
          </a:xfrm>
          <a:prstGeom prst="line">
            <a:avLst/>
          </a:prstGeom>
          <a:ln w="12700">
            <a:solidFill>
              <a:srgbClr val="253957"/>
            </a:solidFill>
            <a:miter lim="400000"/>
          </a:ln>
        </p:spPr>
        <p:txBody>
          <a:bodyPr lIns="35719" tIns="35719" rIns="35719" bIns="35719" anchor="ctr"/>
          <a:lstStyle/>
          <a:p>
            <a:pPr algn="ctr" defTabSz="410766" hangingPunct="0">
              <a:defRPr sz="3200"/>
            </a:pPr>
            <a:endParaRPr sz="1600" kern="0">
              <a:solidFill>
                <a:srgbClr val="000000"/>
              </a:solidFill>
              <a:latin typeface="Helvetica Light"/>
              <a:sym typeface="Helvetica Light"/>
            </a:endParaRPr>
          </a:p>
        </p:txBody>
      </p:sp>
      <p:sp>
        <p:nvSpPr>
          <p:cNvPr id="59" name="Очень крутой заголовок…"/>
          <p:cNvSpPr txBox="1"/>
          <p:nvPr/>
        </p:nvSpPr>
        <p:spPr>
          <a:xfrm>
            <a:off x="1523492" y="284632"/>
            <a:ext cx="9830228" cy="81184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35719" tIns="35719" rIns="35719" bIns="35719"/>
          <a:lstStyle/>
          <a:p>
            <a:pPr defTabSz="410766" hangingPunct="0">
              <a:defRPr sz="7000" b="1" cap="all">
                <a:solidFill>
                  <a:srgbClr val="253957"/>
                </a:solidFill>
                <a:latin typeface="+mn-lt"/>
                <a:ea typeface="+mn-ea"/>
                <a:cs typeface="+mn-cs"/>
                <a:sym typeface="Arial Narrow"/>
              </a:defRPr>
            </a:pPr>
            <a:r>
              <a:rPr lang="ru-RU" sz="2800" b="1" kern="0" cap="all" dirty="0">
                <a:solidFill>
                  <a:srgbClr val="253957"/>
                </a:solidFill>
                <a:latin typeface="Arial Narrow"/>
                <a:sym typeface="Arial Narrow"/>
              </a:rPr>
              <a:t>Факторный анализ</a:t>
            </a:r>
            <a:endParaRPr sz="2800" b="1" kern="0" cap="all" dirty="0">
              <a:solidFill>
                <a:srgbClr val="253957"/>
              </a:solidFill>
              <a:latin typeface="Arial Narrow"/>
              <a:sym typeface="Arial Narrow"/>
            </a:endParaRPr>
          </a:p>
        </p:txBody>
      </p:sp>
      <p:pic>
        <p:nvPicPr>
          <p:cNvPr id="63" name="Изображение" descr="Изображение"/>
          <p:cNvPicPr>
            <a:picLocks noChangeAspect="1"/>
          </p:cNvPicPr>
          <p:nvPr/>
        </p:nvPicPr>
        <p:blipFill>
          <a:blip r:embed="rId2"/>
          <a:stretch>
            <a:fillRect/>
          </a:stretch>
        </p:blipFill>
        <p:spPr>
          <a:xfrm>
            <a:off x="613303" y="293090"/>
            <a:ext cx="599790" cy="599790"/>
          </a:xfrm>
          <a:prstGeom prst="rect">
            <a:avLst/>
          </a:prstGeom>
          <a:ln w="12700">
            <a:miter lim="400000"/>
          </a:ln>
        </p:spPr>
      </p:pic>
      <p:graphicFrame>
        <p:nvGraphicFramePr>
          <p:cNvPr id="2" name="Таблица 1">
            <a:extLst>
              <a:ext uri="{FF2B5EF4-FFF2-40B4-BE49-F238E27FC236}">
                <a16:creationId xmlns:a16="http://schemas.microsoft.com/office/drawing/2014/main" id="{A08EE16E-F5FE-AE49-AB81-C6D4434048FD}"/>
              </a:ext>
            </a:extLst>
          </p:cNvPr>
          <p:cNvGraphicFramePr>
            <a:graphicFrameLocks noGrp="1"/>
          </p:cNvGraphicFramePr>
          <p:nvPr>
            <p:extLst>
              <p:ext uri="{D42A27DB-BD31-4B8C-83A1-F6EECF244321}">
                <p14:modId xmlns:p14="http://schemas.microsoft.com/office/powerpoint/2010/main" val="847535600"/>
              </p:ext>
            </p:extLst>
          </p:nvPr>
        </p:nvGraphicFramePr>
        <p:xfrm>
          <a:off x="613302" y="1344062"/>
          <a:ext cx="5482698" cy="4967109"/>
        </p:xfrm>
        <a:graphic>
          <a:graphicData uri="http://schemas.openxmlformats.org/drawingml/2006/table">
            <a:tbl>
              <a:tblPr firstRow="1" firstCol="1" bandRow="1" bandCol="1">
                <a:tableStyleId>{5940675A-B579-460E-94D1-54222C63F5DA}</a:tableStyleId>
              </a:tblPr>
              <a:tblGrid>
                <a:gridCol w="1617537">
                  <a:extLst>
                    <a:ext uri="{9D8B030D-6E8A-4147-A177-3AD203B41FA5}">
                      <a16:colId xmlns:a16="http://schemas.microsoft.com/office/drawing/2014/main" val="431455718"/>
                    </a:ext>
                  </a:extLst>
                </a:gridCol>
                <a:gridCol w="1288387">
                  <a:extLst>
                    <a:ext uri="{9D8B030D-6E8A-4147-A177-3AD203B41FA5}">
                      <a16:colId xmlns:a16="http://schemas.microsoft.com/office/drawing/2014/main" val="3083569514"/>
                    </a:ext>
                  </a:extLst>
                </a:gridCol>
                <a:gridCol w="1288387">
                  <a:extLst>
                    <a:ext uri="{9D8B030D-6E8A-4147-A177-3AD203B41FA5}">
                      <a16:colId xmlns:a16="http://schemas.microsoft.com/office/drawing/2014/main" val="3512448952"/>
                    </a:ext>
                  </a:extLst>
                </a:gridCol>
                <a:gridCol w="1288387">
                  <a:extLst>
                    <a:ext uri="{9D8B030D-6E8A-4147-A177-3AD203B41FA5}">
                      <a16:colId xmlns:a16="http://schemas.microsoft.com/office/drawing/2014/main" val="1017355109"/>
                    </a:ext>
                  </a:extLst>
                </a:gridCol>
              </a:tblGrid>
              <a:tr h="649728">
                <a:tc>
                  <a:txBody>
                    <a:bodyPr/>
                    <a:lstStyle/>
                    <a:p>
                      <a:pPr algn="ctr">
                        <a:lnSpc>
                          <a:spcPct val="100000"/>
                        </a:lnSpc>
                        <a:spcAft>
                          <a:spcPts val="600"/>
                        </a:spcAft>
                      </a:pPr>
                      <a:r>
                        <a:rPr lang="en-US" sz="2000" dirty="0">
                          <a:solidFill>
                            <a:srgbClr val="243A57"/>
                          </a:solidFill>
                          <a:effectLst/>
                          <a:latin typeface="+mn-lt"/>
                        </a:rPr>
                        <a:t> </a:t>
                      </a:r>
                      <a:endParaRPr lang="ru-RU" sz="2000" dirty="0">
                        <a:solidFill>
                          <a:srgbClr val="243A57"/>
                        </a:solidFill>
                        <a:effectLst/>
                        <a:latin typeface="+mn-lt"/>
                        <a:ea typeface="Times New Roman" panose="02020603050405020304" pitchFamily="18" charset="0"/>
                      </a:endParaRPr>
                    </a:p>
                  </a:txBody>
                  <a:tcPr anchor="ctr">
                    <a:lnL w="12700" cmpd="sng">
                      <a:noFill/>
                    </a:lnL>
                    <a:lnR w="12700" cmpd="sng">
                      <a:noFill/>
                    </a:lnR>
                    <a:lnT w="12700" cmpd="sng">
                      <a:noFill/>
                    </a:lnT>
                    <a:lnB w="12700" cap="flat" cmpd="sng" algn="ctr">
                      <a:solidFill>
                        <a:schemeClr val="tx1">
                          <a:lumMod val="75000"/>
                          <a:lumOff val="25000"/>
                        </a:schemeClr>
                      </a:solidFill>
                      <a:prstDash val="solid"/>
                      <a:round/>
                      <a:headEnd type="none" w="med" len="med"/>
                      <a:tailEnd type="none" w="med" len="med"/>
                    </a:lnB>
                    <a:lnTlToBr w="12700" cmpd="sng">
                      <a:noFill/>
                      <a:prstDash val="solid"/>
                    </a:lnTlToBr>
                    <a:lnBlToTr w="12700" cmpd="sng">
                      <a:noFill/>
                      <a:prstDash val="solid"/>
                    </a:lnBlToTr>
                  </a:tcPr>
                </a:tc>
                <a:tc gridSpan="3">
                  <a:txBody>
                    <a:bodyPr/>
                    <a:lstStyle/>
                    <a:p>
                      <a:pPr algn="ctr">
                        <a:lnSpc>
                          <a:spcPct val="100000"/>
                        </a:lnSpc>
                        <a:spcAft>
                          <a:spcPts val="600"/>
                        </a:spcAft>
                      </a:pPr>
                      <a:r>
                        <a:rPr lang="en-US" sz="2000" dirty="0">
                          <a:solidFill>
                            <a:srgbClr val="243A57"/>
                          </a:solidFill>
                          <a:effectLst/>
                          <a:latin typeface="+mn-lt"/>
                        </a:rPr>
                        <a:t>Factor Loadings</a:t>
                      </a:r>
                      <a:endParaRPr lang="ru-RU" sz="2000" dirty="0">
                        <a:solidFill>
                          <a:srgbClr val="243A57"/>
                        </a:solidFill>
                        <a:effectLst/>
                        <a:latin typeface="+mn-lt"/>
                        <a:ea typeface="Times New Roman" panose="02020603050405020304" pitchFamily="18" charset="0"/>
                      </a:endParaRPr>
                    </a:p>
                  </a:txBody>
                  <a:tcPr anchor="ctr">
                    <a:lnL w="12700" cmpd="sng">
                      <a:noFill/>
                    </a:lnL>
                    <a:lnR w="12700" cmpd="sng">
                      <a:noFill/>
                    </a:lnR>
                    <a:lnT w="12700" cmpd="sng">
                      <a:noFill/>
                    </a:lnT>
                    <a:lnB w="12700" cap="flat" cmpd="sng" algn="ctr">
                      <a:solidFill>
                        <a:schemeClr val="tx1">
                          <a:lumMod val="75000"/>
                          <a:lumOff val="25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ru-RU"/>
                    </a:p>
                  </a:txBody>
                  <a:tcPr/>
                </a:tc>
                <a:tc hMerge="1">
                  <a:txBody>
                    <a:bodyPr/>
                    <a:lstStyle/>
                    <a:p>
                      <a:pPr algn="ctr">
                        <a:lnSpc>
                          <a:spcPct val="100000"/>
                        </a:lnSpc>
                        <a:spcAft>
                          <a:spcPts val="600"/>
                        </a:spcAft>
                      </a:pPr>
                      <a:endParaRPr lang="ru-RU" sz="1200" dirty="0">
                        <a:effectLst/>
                        <a:latin typeface="+mn-lt"/>
                        <a:ea typeface="Times New Roman" panose="02020603050405020304" pitchFamily="18" charset="0"/>
                      </a:endParaRPr>
                    </a:p>
                  </a:txBody>
                  <a:tcPr anchor="ctr"/>
                </a:tc>
                <a:extLst>
                  <a:ext uri="{0D108BD9-81ED-4DB2-BD59-A6C34878D82A}">
                    <a16:rowId xmlns:a16="http://schemas.microsoft.com/office/drawing/2014/main" val="396231014"/>
                  </a:ext>
                </a:extLst>
              </a:tr>
              <a:tr h="649728">
                <a:tc>
                  <a:txBody>
                    <a:bodyPr/>
                    <a:lstStyle/>
                    <a:p>
                      <a:pPr algn="ctr">
                        <a:lnSpc>
                          <a:spcPct val="100000"/>
                        </a:lnSpc>
                        <a:spcAft>
                          <a:spcPts val="600"/>
                        </a:spcAft>
                      </a:pPr>
                      <a:r>
                        <a:rPr lang="en-US" sz="2000" dirty="0">
                          <a:solidFill>
                            <a:srgbClr val="243A57"/>
                          </a:solidFill>
                          <a:effectLst/>
                          <a:latin typeface="+mn-lt"/>
                        </a:rPr>
                        <a:t>Item</a:t>
                      </a:r>
                      <a:endParaRPr lang="ru-RU" sz="2000" dirty="0">
                        <a:solidFill>
                          <a:srgbClr val="243A57"/>
                        </a:solidFill>
                        <a:effectLst/>
                        <a:latin typeface="+mn-lt"/>
                        <a:ea typeface="Times New Roman" panose="02020603050405020304" pitchFamily="18" charset="0"/>
                      </a:endParaRPr>
                    </a:p>
                  </a:txBody>
                  <a:tcPr anchor="ctr">
                    <a:lnL w="12700" cmpd="sng">
                      <a:noFill/>
                    </a:lnL>
                    <a:lnR w="12700" cmpd="sng">
                      <a:noFill/>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600"/>
                        </a:spcAft>
                      </a:pPr>
                      <a:r>
                        <a:rPr lang="en-US" sz="2000" dirty="0">
                          <a:solidFill>
                            <a:srgbClr val="243A57"/>
                          </a:solidFill>
                          <a:effectLst/>
                          <a:latin typeface="+mn-lt"/>
                        </a:rPr>
                        <a:t>PC1</a:t>
                      </a:r>
                      <a:endParaRPr lang="ru-RU" sz="2000" dirty="0">
                        <a:solidFill>
                          <a:srgbClr val="243A57"/>
                        </a:solidFill>
                        <a:effectLst/>
                        <a:latin typeface="+mn-lt"/>
                        <a:ea typeface="Times New Roman" panose="02020603050405020304" pitchFamily="18" charset="0"/>
                      </a:endParaRPr>
                    </a:p>
                  </a:txBody>
                  <a:tcPr anchor="ctr">
                    <a:lnL w="12700" cmpd="sng">
                      <a:noFill/>
                    </a:lnL>
                    <a:lnR w="12700" cmpd="sng">
                      <a:noFill/>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600"/>
                        </a:spcAft>
                      </a:pPr>
                      <a:r>
                        <a:rPr lang="en-US" sz="2000" dirty="0">
                          <a:solidFill>
                            <a:srgbClr val="243A57"/>
                          </a:solidFill>
                          <a:effectLst/>
                          <a:latin typeface="+mn-lt"/>
                        </a:rPr>
                        <a:t>PC2</a:t>
                      </a:r>
                      <a:endParaRPr lang="ru-RU" sz="2000" dirty="0">
                        <a:solidFill>
                          <a:srgbClr val="243A57"/>
                        </a:solidFill>
                        <a:effectLst/>
                        <a:latin typeface="+mn-lt"/>
                        <a:ea typeface="Times New Roman" panose="02020603050405020304" pitchFamily="18" charset="0"/>
                      </a:endParaRPr>
                    </a:p>
                  </a:txBody>
                  <a:tcPr anchor="ctr">
                    <a:lnL w="12700" cmpd="sng">
                      <a:noFill/>
                    </a:lnL>
                    <a:lnR w="12700" cmpd="sng">
                      <a:noFill/>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600"/>
                        </a:spcAft>
                      </a:pPr>
                      <a:r>
                        <a:rPr lang="en-US" sz="2000" dirty="0">
                          <a:solidFill>
                            <a:srgbClr val="243A57"/>
                          </a:solidFill>
                          <a:effectLst/>
                          <a:latin typeface="+mn-lt"/>
                          <a:ea typeface="Times New Roman" panose="02020603050405020304" pitchFamily="18" charset="0"/>
                        </a:rPr>
                        <a:t>PC3</a:t>
                      </a:r>
                      <a:endParaRPr lang="ru-RU" sz="2000" dirty="0">
                        <a:solidFill>
                          <a:srgbClr val="243A57"/>
                        </a:solidFill>
                        <a:effectLst/>
                        <a:latin typeface="+mn-lt"/>
                        <a:ea typeface="Times New Roman" panose="02020603050405020304" pitchFamily="18" charset="0"/>
                      </a:endParaRPr>
                    </a:p>
                  </a:txBody>
                  <a:tcPr anchor="ctr">
                    <a:lnL w="12700" cmpd="sng">
                      <a:noFill/>
                    </a:lnL>
                    <a:lnR w="12700" cmpd="sng">
                      <a:noFill/>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3307309"/>
                  </a:ext>
                </a:extLst>
              </a:tr>
              <a:tr h="925830">
                <a:tc>
                  <a:txBody>
                    <a:bodyPr/>
                    <a:lstStyle/>
                    <a:p>
                      <a:pPr algn="ctr">
                        <a:lnSpc>
                          <a:spcPct val="100000"/>
                        </a:lnSpc>
                        <a:spcAft>
                          <a:spcPts val="600"/>
                        </a:spcAft>
                      </a:pPr>
                      <a:r>
                        <a:rPr lang="ru-RU" sz="2000" dirty="0">
                          <a:solidFill>
                            <a:srgbClr val="243A57"/>
                          </a:solidFill>
                          <a:effectLst/>
                          <a:latin typeface="+mn-lt"/>
                          <a:ea typeface="Times New Roman" panose="02020603050405020304" pitchFamily="18" charset="0"/>
                        </a:rPr>
                        <a:t>Психологический комфорт</a:t>
                      </a:r>
                    </a:p>
                  </a:txBody>
                  <a:tcPr anchor="ctr">
                    <a:lnL w="12700" cmpd="sng">
                      <a:noFill/>
                    </a:lnL>
                    <a:lnR w="12700" cmpd="sng">
                      <a:noFill/>
                    </a:lnR>
                    <a:lnT w="12700" cap="flat" cmpd="sng" algn="ctr">
                      <a:solidFill>
                        <a:schemeClr val="tx1">
                          <a:lumMod val="75000"/>
                          <a:lumOff val="25000"/>
                        </a:schemeClr>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lnSpc>
                          <a:spcPct val="100000"/>
                        </a:lnSpc>
                        <a:spcAft>
                          <a:spcPts val="600"/>
                        </a:spcAft>
                        <a:tabLst>
                          <a:tab pos="388620" algn="dec"/>
                        </a:tabLst>
                      </a:pPr>
                      <a:r>
                        <a:rPr lang="en-US" sz="2000" dirty="0">
                          <a:solidFill>
                            <a:srgbClr val="243A57"/>
                          </a:solidFill>
                          <a:effectLst/>
                          <a:latin typeface="+mn-lt"/>
                        </a:rPr>
                        <a:t>.78</a:t>
                      </a:r>
                      <a:endParaRPr lang="ru-RU" sz="2000" dirty="0">
                        <a:solidFill>
                          <a:srgbClr val="243A57"/>
                        </a:solidFill>
                        <a:effectLst/>
                        <a:latin typeface="+mn-lt"/>
                        <a:ea typeface="Times New Roman" panose="02020603050405020304" pitchFamily="18" charset="0"/>
                      </a:endParaRPr>
                    </a:p>
                  </a:txBody>
                  <a:tcPr anchor="ctr">
                    <a:lnL w="12700" cmpd="sng">
                      <a:noFill/>
                    </a:lnL>
                    <a:lnR w="12700" cmpd="sng">
                      <a:noFill/>
                    </a:lnR>
                    <a:lnT w="12700" cap="flat" cmpd="sng" algn="ctr">
                      <a:solidFill>
                        <a:schemeClr val="tx1">
                          <a:lumMod val="75000"/>
                          <a:lumOff val="25000"/>
                        </a:schemeClr>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lnSpc>
                          <a:spcPct val="100000"/>
                        </a:lnSpc>
                        <a:spcAft>
                          <a:spcPts val="600"/>
                        </a:spcAft>
                        <a:tabLst>
                          <a:tab pos="502920" algn="dec"/>
                        </a:tabLst>
                      </a:pPr>
                      <a:r>
                        <a:rPr lang="en-US" sz="2000" dirty="0">
                          <a:solidFill>
                            <a:srgbClr val="243A57"/>
                          </a:solidFill>
                          <a:effectLst/>
                          <a:latin typeface="+mn-lt"/>
                        </a:rPr>
                        <a:t>-.53</a:t>
                      </a:r>
                      <a:endParaRPr lang="ru-RU" sz="2000" dirty="0">
                        <a:solidFill>
                          <a:srgbClr val="243A57"/>
                        </a:solidFill>
                        <a:effectLst/>
                        <a:latin typeface="+mn-lt"/>
                        <a:ea typeface="Times New Roman" panose="02020603050405020304" pitchFamily="18" charset="0"/>
                      </a:endParaRPr>
                    </a:p>
                  </a:txBody>
                  <a:tcPr anchor="ctr">
                    <a:lnL w="12700" cmpd="sng">
                      <a:noFill/>
                    </a:lnL>
                    <a:lnR w="12700" cmpd="sng">
                      <a:noFill/>
                    </a:lnR>
                    <a:lnT w="12700" cap="flat" cmpd="sng" algn="ctr">
                      <a:solidFill>
                        <a:schemeClr val="tx1">
                          <a:lumMod val="75000"/>
                          <a:lumOff val="25000"/>
                        </a:schemeClr>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lnSpc>
                          <a:spcPct val="100000"/>
                        </a:lnSpc>
                        <a:spcAft>
                          <a:spcPts val="600"/>
                        </a:spcAft>
                        <a:tabLst>
                          <a:tab pos="502920" algn="dec"/>
                        </a:tabLst>
                      </a:pPr>
                      <a:r>
                        <a:rPr lang="en-US" sz="2000" dirty="0">
                          <a:solidFill>
                            <a:srgbClr val="243A57"/>
                          </a:solidFill>
                          <a:effectLst/>
                          <a:latin typeface="+mn-lt"/>
                          <a:ea typeface="Times New Roman" panose="02020603050405020304" pitchFamily="18" charset="0"/>
                        </a:rPr>
                        <a:t>.33</a:t>
                      </a:r>
                      <a:endParaRPr lang="ru-RU" sz="2000" dirty="0">
                        <a:solidFill>
                          <a:srgbClr val="243A57"/>
                        </a:solidFill>
                        <a:effectLst/>
                        <a:latin typeface="+mn-lt"/>
                        <a:ea typeface="Times New Roman" panose="02020603050405020304" pitchFamily="18" charset="0"/>
                      </a:endParaRPr>
                    </a:p>
                  </a:txBody>
                  <a:tcPr anchor="ctr">
                    <a:lnL w="12700" cmpd="sng">
                      <a:noFill/>
                    </a:lnL>
                    <a:lnR w="12700" cmpd="sng">
                      <a:noFill/>
                    </a:lnR>
                    <a:lnT w="12700" cap="flat" cmpd="sng" algn="ctr">
                      <a:solidFill>
                        <a:schemeClr val="tx1">
                          <a:lumMod val="75000"/>
                          <a:lumOff val="25000"/>
                        </a:schemeClr>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109552266"/>
                  </a:ext>
                </a:extLst>
              </a:tr>
              <a:tr h="1296161">
                <a:tc>
                  <a:txBody>
                    <a:bodyPr/>
                    <a:lstStyle/>
                    <a:p>
                      <a:pPr algn="ctr">
                        <a:lnSpc>
                          <a:spcPct val="100000"/>
                        </a:lnSpc>
                        <a:spcAft>
                          <a:spcPts val="600"/>
                        </a:spcAft>
                      </a:pPr>
                      <a:r>
                        <a:rPr lang="ru-RU" sz="2000" dirty="0">
                          <a:solidFill>
                            <a:srgbClr val="243A57"/>
                          </a:solidFill>
                          <a:effectLst/>
                          <a:latin typeface="+mn-lt"/>
                          <a:ea typeface="Times New Roman" panose="02020603050405020304" pitchFamily="18" charset="0"/>
                        </a:rPr>
                        <a:t>Общее качество работы с волонтёрами</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lnSpc>
                          <a:spcPct val="100000"/>
                        </a:lnSpc>
                        <a:spcAft>
                          <a:spcPts val="600"/>
                        </a:spcAft>
                        <a:tabLst>
                          <a:tab pos="388620" algn="dec"/>
                        </a:tabLst>
                      </a:pPr>
                      <a:r>
                        <a:rPr lang="en-US" sz="2000" dirty="0">
                          <a:solidFill>
                            <a:srgbClr val="243A57"/>
                          </a:solidFill>
                          <a:effectLst/>
                          <a:latin typeface="+mn-lt"/>
                        </a:rPr>
                        <a:t>.83</a:t>
                      </a:r>
                      <a:endParaRPr lang="ru-RU" sz="2000" dirty="0">
                        <a:solidFill>
                          <a:srgbClr val="243A57"/>
                        </a:solidFill>
                        <a:effectLst/>
                        <a:latin typeface="+mn-lt"/>
                        <a:ea typeface="Times New Roman" panose="02020603050405020304" pitchFamily="18"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lnSpc>
                          <a:spcPct val="100000"/>
                        </a:lnSpc>
                        <a:spcAft>
                          <a:spcPts val="600"/>
                        </a:spcAft>
                        <a:tabLst>
                          <a:tab pos="502920" algn="dec"/>
                        </a:tabLst>
                      </a:pPr>
                      <a:r>
                        <a:rPr lang="en-US" sz="2000" dirty="0">
                          <a:solidFill>
                            <a:srgbClr val="243A57"/>
                          </a:solidFill>
                          <a:effectLst/>
                          <a:latin typeface="+mn-lt"/>
                        </a:rPr>
                        <a:t>-.04</a:t>
                      </a:r>
                      <a:endParaRPr lang="ru-RU" sz="2000" dirty="0">
                        <a:solidFill>
                          <a:srgbClr val="243A57"/>
                        </a:solidFill>
                        <a:effectLst/>
                        <a:latin typeface="+mn-lt"/>
                        <a:ea typeface="Times New Roman" panose="02020603050405020304" pitchFamily="18"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lnSpc>
                          <a:spcPct val="100000"/>
                        </a:lnSpc>
                        <a:spcAft>
                          <a:spcPts val="600"/>
                        </a:spcAft>
                        <a:tabLst>
                          <a:tab pos="502920" algn="dec"/>
                        </a:tabLst>
                      </a:pPr>
                      <a:r>
                        <a:rPr lang="en-US" sz="2000" dirty="0">
                          <a:solidFill>
                            <a:srgbClr val="243A57"/>
                          </a:solidFill>
                          <a:effectLst/>
                          <a:latin typeface="+mn-lt"/>
                          <a:ea typeface="Times New Roman" panose="02020603050405020304" pitchFamily="18" charset="0"/>
                        </a:rPr>
                        <a:t>-.55</a:t>
                      </a:r>
                      <a:endParaRPr lang="ru-RU" sz="2000" dirty="0">
                        <a:solidFill>
                          <a:srgbClr val="243A57"/>
                        </a:solidFill>
                        <a:effectLst/>
                        <a:latin typeface="+mn-lt"/>
                        <a:ea typeface="Times New Roman" panose="02020603050405020304" pitchFamily="18"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687898930"/>
                  </a:ext>
                </a:extLst>
              </a:tr>
              <a:tr h="781455">
                <a:tc>
                  <a:txBody>
                    <a:bodyPr/>
                    <a:lstStyle/>
                    <a:p>
                      <a:pPr algn="ctr">
                        <a:lnSpc>
                          <a:spcPct val="100000"/>
                        </a:lnSpc>
                        <a:spcAft>
                          <a:spcPts val="600"/>
                        </a:spcAft>
                      </a:pPr>
                      <a:r>
                        <a:rPr lang="ru-RU" sz="2000" dirty="0">
                          <a:solidFill>
                            <a:srgbClr val="243A57"/>
                          </a:solidFill>
                          <a:effectLst/>
                          <a:latin typeface="+mn-lt"/>
                        </a:rPr>
                        <a:t>Опыт </a:t>
                      </a:r>
                      <a:r>
                        <a:rPr lang="ru-RU" sz="2000" dirty="0" err="1">
                          <a:solidFill>
                            <a:srgbClr val="243A57"/>
                          </a:solidFill>
                          <a:effectLst/>
                          <a:latin typeface="+mn-lt"/>
                        </a:rPr>
                        <a:t>волонтёрства</a:t>
                      </a:r>
                      <a:endParaRPr lang="ru-RU" sz="2000" dirty="0">
                        <a:solidFill>
                          <a:srgbClr val="243A57"/>
                        </a:solidFill>
                        <a:effectLst/>
                        <a:latin typeface="+mn-lt"/>
                        <a:ea typeface="Times New Roman" panose="02020603050405020304" pitchFamily="18" charset="0"/>
                      </a:endParaRPr>
                    </a:p>
                  </a:txBody>
                  <a:tcPr anchor="ctr">
                    <a:lnL w="12700" cmpd="sng">
                      <a:noFill/>
                    </a:lnL>
                    <a:lnR w="12700" cmpd="sng">
                      <a:noFill/>
                    </a:lnR>
                    <a:lnT w="12700" cmpd="sng">
                      <a:noFill/>
                    </a:lnT>
                    <a:lnB w="12700" cap="flat" cmpd="sng" algn="ctr">
                      <a:solidFill>
                        <a:schemeClr val="tx1">
                          <a:lumMod val="75000"/>
                          <a:lumOff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600"/>
                        </a:spcAft>
                        <a:tabLst>
                          <a:tab pos="388620" algn="dec"/>
                        </a:tabLst>
                      </a:pPr>
                      <a:r>
                        <a:rPr lang="en-US" sz="2000" dirty="0">
                          <a:solidFill>
                            <a:srgbClr val="243A57"/>
                          </a:solidFill>
                          <a:effectLst/>
                          <a:latin typeface="+mn-lt"/>
                        </a:rPr>
                        <a:t>.77</a:t>
                      </a:r>
                      <a:endParaRPr lang="ru-RU" sz="2000" dirty="0">
                        <a:solidFill>
                          <a:srgbClr val="243A57"/>
                        </a:solidFill>
                        <a:effectLst/>
                        <a:latin typeface="+mn-lt"/>
                        <a:ea typeface="Times New Roman" panose="02020603050405020304" pitchFamily="18" charset="0"/>
                      </a:endParaRPr>
                    </a:p>
                  </a:txBody>
                  <a:tcPr anchor="ctr">
                    <a:lnL w="12700" cmpd="sng">
                      <a:noFill/>
                    </a:lnL>
                    <a:lnR w="12700" cmpd="sng">
                      <a:noFill/>
                    </a:lnR>
                    <a:lnT w="12700" cmpd="sng">
                      <a:noFill/>
                    </a:lnT>
                    <a:lnB w="12700" cap="flat" cmpd="sng" algn="ctr">
                      <a:solidFill>
                        <a:schemeClr val="tx1">
                          <a:lumMod val="75000"/>
                          <a:lumOff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600"/>
                        </a:spcAft>
                        <a:tabLst>
                          <a:tab pos="502920" algn="dec"/>
                        </a:tabLst>
                      </a:pPr>
                      <a:r>
                        <a:rPr lang="en-US" sz="2000" dirty="0">
                          <a:solidFill>
                            <a:srgbClr val="243A57"/>
                          </a:solidFill>
                          <a:effectLst/>
                          <a:latin typeface="+mn-lt"/>
                        </a:rPr>
                        <a:t>.58</a:t>
                      </a:r>
                      <a:endParaRPr lang="ru-RU" sz="2000" dirty="0">
                        <a:solidFill>
                          <a:srgbClr val="243A57"/>
                        </a:solidFill>
                        <a:effectLst/>
                        <a:latin typeface="+mn-lt"/>
                        <a:ea typeface="Times New Roman" panose="02020603050405020304" pitchFamily="18" charset="0"/>
                      </a:endParaRPr>
                    </a:p>
                  </a:txBody>
                  <a:tcPr anchor="ctr">
                    <a:lnL w="12700" cmpd="sng">
                      <a:noFill/>
                    </a:lnL>
                    <a:lnR w="12700" cmpd="sng">
                      <a:noFill/>
                    </a:lnR>
                    <a:lnT w="12700" cmpd="sng">
                      <a:noFill/>
                    </a:lnT>
                    <a:lnB w="12700" cap="flat" cmpd="sng" algn="ctr">
                      <a:solidFill>
                        <a:schemeClr val="tx1">
                          <a:lumMod val="75000"/>
                          <a:lumOff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600"/>
                        </a:spcAft>
                        <a:tabLst>
                          <a:tab pos="502920" algn="dec"/>
                        </a:tabLst>
                      </a:pPr>
                      <a:r>
                        <a:rPr lang="en-US" sz="2000" dirty="0">
                          <a:solidFill>
                            <a:srgbClr val="243A57"/>
                          </a:solidFill>
                          <a:effectLst/>
                          <a:latin typeface="+mn-lt"/>
                          <a:ea typeface="Times New Roman" panose="02020603050405020304" pitchFamily="18" charset="0"/>
                        </a:rPr>
                        <a:t>.27</a:t>
                      </a:r>
                      <a:endParaRPr lang="ru-RU" sz="2000" dirty="0">
                        <a:solidFill>
                          <a:srgbClr val="243A57"/>
                        </a:solidFill>
                        <a:effectLst/>
                        <a:latin typeface="+mn-lt"/>
                        <a:ea typeface="Times New Roman" panose="02020603050405020304" pitchFamily="18" charset="0"/>
                      </a:endParaRPr>
                    </a:p>
                  </a:txBody>
                  <a:tcPr anchor="ctr">
                    <a:lnL w="12700" cmpd="sng">
                      <a:noFill/>
                    </a:lnL>
                    <a:lnR w="12700" cmpd="sng">
                      <a:noFill/>
                    </a:lnR>
                    <a:lnT w="12700" cmpd="sng">
                      <a:noFill/>
                    </a:lnT>
                    <a:lnB w="12700" cap="flat" cmpd="sng" algn="ctr">
                      <a:solidFill>
                        <a:schemeClr val="tx1">
                          <a:lumMod val="75000"/>
                          <a:lumOff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34257975"/>
                  </a:ext>
                </a:extLst>
              </a:tr>
              <a:tr h="649728">
                <a:tc>
                  <a:txBody>
                    <a:bodyPr/>
                    <a:lstStyle/>
                    <a:p>
                      <a:pPr algn="ctr">
                        <a:lnSpc>
                          <a:spcPct val="100000"/>
                        </a:lnSpc>
                        <a:spcAft>
                          <a:spcPts val="600"/>
                        </a:spcAft>
                      </a:pPr>
                      <a:r>
                        <a:rPr lang="en-US" sz="2000" dirty="0">
                          <a:solidFill>
                            <a:srgbClr val="243A57"/>
                          </a:solidFill>
                          <a:effectLst/>
                          <a:latin typeface="+mn-lt"/>
                          <a:ea typeface="Times New Roman" panose="02020603050405020304" pitchFamily="18" charset="0"/>
                        </a:rPr>
                        <a:t>SS loadings</a:t>
                      </a:r>
                      <a:endParaRPr lang="ru-RU" sz="2000" dirty="0">
                        <a:solidFill>
                          <a:srgbClr val="243A57"/>
                        </a:solidFill>
                        <a:effectLst/>
                        <a:latin typeface="+mn-lt"/>
                        <a:ea typeface="Times New Roman" panose="02020603050405020304" pitchFamily="18" charset="0"/>
                      </a:endParaRPr>
                    </a:p>
                  </a:txBody>
                  <a:tcPr anchor="ctr">
                    <a:lnL w="12700" cmpd="sng">
                      <a:noFill/>
                    </a:lnL>
                    <a:lnR w="12700" cmpd="sng">
                      <a:noFill/>
                    </a:lnR>
                    <a:lnT w="12700" cap="flat" cmpd="sng" algn="ctr">
                      <a:solidFill>
                        <a:schemeClr val="tx1">
                          <a:lumMod val="75000"/>
                          <a:lumOff val="25000"/>
                        </a:schemeClr>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lnSpc>
                          <a:spcPct val="100000"/>
                        </a:lnSpc>
                        <a:spcAft>
                          <a:spcPts val="600"/>
                        </a:spcAft>
                        <a:tabLst>
                          <a:tab pos="388620" algn="dec"/>
                        </a:tabLst>
                      </a:pPr>
                      <a:r>
                        <a:rPr lang="en-US" sz="2000" b="1" dirty="0">
                          <a:solidFill>
                            <a:srgbClr val="243A57"/>
                          </a:solidFill>
                          <a:effectLst/>
                          <a:latin typeface="+mn-lt"/>
                          <a:ea typeface="Times New Roman" panose="02020603050405020304" pitchFamily="18" charset="0"/>
                        </a:rPr>
                        <a:t>1.89</a:t>
                      </a:r>
                      <a:endParaRPr lang="ru-RU" sz="2000" b="1" dirty="0">
                        <a:solidFill>
                          <a:srgbClr val="243A57"/>
                        </a:solidFill>
                        <a:effectLst/>
                        <a:latin typeface="+mn-lt"/>
                        <a:ea typeface="Times New Roman" panose="02020603050405020304" pitchFamily="18" charset="0"/>
                      </a:endParaRPr>
                    </a:p>
                  </a:txBody>
                  <a:tcPr anchor="ctr">
                    <a:lnL w="12700" cmpd="sng">
                      <a:noFill/>
                    </a:lnL>
                    <a:lnR w="12700" cmpd="sng">
                      <a:noFill/>
                    </a:lnR>
                    <a:lnT w="12700" cap="flat" cmpd="sng" algn="ctr">
                      <a:solidFill>
                        <a:schemeClr val="tx1">
                          <a:lumMod val="75000"/>
                          <a:lumOff val="25000"/>
                        </a:schemeClr>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lnSpc>
                          <a:spcPct val="100000"/>
                        </a:lnSpc>
                        <a:spcAft>
                          <a:spcPts val="600"/>
                        </a:spcAft>
                        <a:tabLst>
                          <a:tab pos="502920" algn="dec"/>
                        </a:tabLst>
                      </a:pPr>
                      <a:r>
                        <a:rPr lang="en-US" sz="2000" dirty="0">
                          <a:solidFill>
                            <a:srgbClr val="243A57"/>
                          </a:solidFill>
                          <a:effectLst/>
                          <a:latin typeface="+mn-lt"/>
                          <a:ea typeface="Times New Roman" panose="02020603050405020304" pitchFamily="18" charset="0"/>
                        </a:rPr>
                        <a:t>.62</a:t>
                      </a:r>
                      <a:endParaRPr lang="ru-RU" sz="2000" dirty="0">
                        <a:solidFill>
                          <a:srgbClr val="243A57"/>
                        </a:solidFill>
                        <a:effectLst/>
                        <a:latin typeface="+mn-lt"/>
                        <a:ea typeface="Times New Roman" panose="02020603050405020304" pitchFamily="18" charset="0"/>
                      </a:endParaRPr>
                    </a:p>
                  </a:txBody>
                  <a:tcPr anchor="ctr">
                    <a:lnL w="12700" cmpd="sng">
                      <a:noFill/>
                    </a:lnL>
                    <a:lnR w="12700" cmpd="sng">
                      <a:noFill/>
                    </a:lnR>
                    <a:lnT w="12700" cap="flat" cmpd="sng" algn="ctr">
                      <a:solidFill>
                        <a:schemeClr val="tx1">
                          <a:lumMod val="75000"/>
                          <a:lumOff val="25000"/>
                        </a:schemeClr>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lnSpc>
                          <a:spcPct val="100000"/>
                        </a:lnSpc>
                        <a:spcAft>
                          <a:spcPts val="600"/>
                        </a:spcAft>
                        <a:tabLst>
                          <a:tab pos="502920" algn="dec"/>
                        </a:tabLst>
                      </a:pPr>
                      <a:r>
                        <a:rPr lang="en-US" sz="2000" dirty="0">
                          <a:solidFill>
                            <a:srgbClr val="243A57"/>
                          </a:solidFill>
                          <a:effectLst/>
                          <a:latin typeface="+mn-lt"/>
                          <a:ea typeface="Times New Roman" panose="02020603050405020304" pitchFamily="18" charset="0"/>
                        </a:rPr>
                        <a:t>.49</a:t>
                      </a:r>
                      <a:endParaRPr lang="ru-RU" sz="2000" dirty="0">
                        <a:solidFill>
                          <a:srgbClr val="243A57"/>
                        </a:solidFill>
                        <a:effectLst/>
                        <a:latin typeface="+mn-lt"/>
                        <a:ea typeface="Times New Roman" panose="02020603050405020304" pitchFamily="18" charset="0"/>
                      </a:endParaRPr>
                    </a:p>
                  </a:txBody>
                  <a:tcPr anchor="ctr">
                    <a:lnL w="12700" cmpd="sng">
                      <a:noFill/>
                    </a:lnL>
                    <a:lnR w="12700" cmpd="sng">
                      <a:noFill/>
                    </a:lnR>
                    <a:lnT w="12700" cap="flat" cmpd="sng" algn="ctr">
                      <a:solidFill>
                        <a:schemeClr val="tx1">
                          <a:lumMod val="75000"/>
                          <a:lumOff val="25000"/>
                        </a:schemeClr>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4036283066"/>
                  </a:ext>
                </a:extLst>
              </a:tr>
            </a:tbl>
          </a:graphicData>
        </a:graphic>
      </p:graphicFrame>
      <p:pic>
        <p:nvPicPr>
          <p:cNvPr id="4" name="Рисунок 3" descr="Изображение выглядит как карта&#10;&#10;Автоматически созданное описание">
            <a:extLst>
              <a:ext uri="{FF2B5EF4-FFF2-40B4-BE49-F238E27FC236}">
                <a16:creationId xmlns:a16="http://schemas.microsoft.com/office/drawing/2014/main" id="{87C3C74A-7914-2C49-B424-1C946FB1F9F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96000" y="2592192"/>
            <a:ext cx="5257720" cy="3105438"/>
          </a:xfrm>
          <a:prstGeom prst="rect">
            <a:avLst/>
          </a:prstGeom>
        </p:spPr>
      </p:pic>
      <p:sp>
        <p:nvSpPr>
          <p:cNvPr id="3" name="Номер слайда 2">
            <a:extLst>
              <a:ext uri="{FF2B5EF4-FFF2-40B4-BE49-F238E27FC236}">
                <a16:creationId xmlns:a16="http://schemas.microsoft.com/office/drawing/2014/main" id="{B77024F9-137F-E349-A470-F4E7C787ED48}"/>
              </a:ext>
            </a:extLst>
          </p:cNvPr>
          <p:cNvSpPr>
            <a:spLocks noGrp="1"/>
          </p:cNvSpPr>
          <p:nvPr>
            <p:ph type="sldNum" sz="quarter" idx="2"/>
          </p:nvPr>
        </p:nvSpPr>
        <p:spPr/>
        <p:txBody>
          <a:bodyPr/>
          <a:lstStyle/>
          <a:p>
            <a:fld id="{86CB4B4D-7CA3-9044-876B-883B54F8677D}" type="slidenum">
              <a:rPr lang="ru-RU" smtClean="0"/>
              <a:t>26</a:t>
            </a:fld>
            <a:endParaRPr lang="ru-RU"/>
          </a:p>
        </p:txBody>
      </p:sp>
    </p:spTree>
    <p:extLst>
      <p:ext uri="{BB962C8B-B14F-4D97-AF65-F5344CB8AC3E}">
        <p14:creationId xmlns:p14="http://schemas.microsoft.com/office/powerpoint/2010/main" val="4074418091"/>
      </p:ext>
    </p:extLst>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Линия"/>
          <p:cNvSpPr/>
          <p:nvPr/>
        </p:nvSpPr>
        <p:spPr>
          <a:xfrm>
            <a:off x="613303" y="1160370"/>
            <a:ext cx="10753187" cy="1"/>
          </a:xfrm>
          <a:prstGeom prst="line">
            <a:avLst/>
          </a:prstGeom>
          <a:ln w="12700">
            <a:solidFill>
              <a:srgbClr val="253957"/>
            </a:solidFill>
            <a:miter lim="400000"/>
          </a:ln>
        </p:spPr>
        <p:txBody>
          <a:bodyPr lIns="35719" tIns="35719" rIns="35719" bIns="35719" anchor="ctr"/>
          <a:lstStyle/>
          <a:p>
            <a:pPr algn="ctr" defTabSz="410766" hangingPunct="0">
              <a:defRPr sz="3200"/>
            </a:pPr>
            <a:endParaRPr sz="1600" kern="0">
              <a:solidFill>
                <a:srgbClr val="000000"/>
              </a:solidFill>
              <a:latin typeface="Helvetica Light"/>
              <a:sym typeface="Helvetica Light"/>
            </a:endParaRPr>
          </a:p>
        </p:txBody>
      </p:sp>
      <p:sp>
        <p:nvSpPr>
          <p:cNvPr id="59" name="Очень крутой заголовок…"/>
          <p:cNvSpPr txBox="1"/>
          <p:nvPr/>
        </p:nvSpPr>
        <p:spPr>
          <a:xfrm>
            <a:off x="1523492" y="284632"/>
            <a:ext cx="9830228" cy="81184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35719" tIns="35719" rIns="35719" bIns="35719"/>
          <a:lstStyle/>
          <a:p>
            <a:pPr defTabSz="410766" hangingPunct="0">
              <a:defRPr sz="7000" b="1" cap="all">
                <a:solidFill>
                  <a:srgbClr val="253957"/>
                </a:solidFill>
                <a:latin typeface="+mn-lt"/>
                <a:ea typeface="+mn-ea"/>
                <a:cs typeface="+mn-cs"/>
                <a:sym typeface="Arial Narrow"/>
              </a:defRPr>
            </a:pPr>
            <a:r>
              <a:rPr lang="ru-RU" sz="2800" b="1" kern="0" cap="all" dirty="0">
                <a:solidFill>
                  <a:srgbClr val="253957"/>
                </a:solidFill>
                <a:latin typeface="Arial Narrow"/>
                <a:sym typeface="Arial Narrow"/>
              </a:rPr>
              <a:t>Факторный анализ</a:t>
            </a:r>
            <a:endParaRPr sz="2800" b="1" kern="0" cap="all" dirty="0">
              <a:solidFill>
                <a:srgbClr val="253957"/>
              </a:solidFill>
              <a:latin typeface="Arial Narrow"/>
              <a:sym typeface="Arial Narrow"/>
            </a:endParaRPr>
          </a:p>
        </p:txBody>
      </p:sp>
      <p:pic>
        <p:nvPicPr>
          <p:cNvPr id="63" name="Изображение" descr="Изображение"/>
          <p:cNvPicPr>
            <a:picLocks noChangeAspect="1"/>
          </p:cNvPicPr>
          <p:nvPr/>
        </p:nvPicPr>
        <p:blipFill>
          <a:blip r:embed="rId2"/>
          <a:stretch>
            <a:fillRect/>
          </a:stretch>
        </p:blipFill>
        <p:spPr>
          <a:xfrm>
            <a:off x="613303" y="293090"/>
            <a:ext cx="599790" cy="599790"/>
          </a:xfrm>
          <a:prstGeom prst="rect">
            <a:avLst/>
          </a:prstGeom>
          <a:ln w="12700">
            <a:miter lim="400000"/>
          </a:ln>
        </p:spPr>
      </p:pic>
      <p:graphicFrame>
        <p:nvGraphicFramePr>
          <p:cNvPr id="3" name="Таблица 2">
            <a:extLst>
              <a:ext uri="{FF2B5EF4-FFF2-40B4-BE49-F238E27FC236}">
                <a16:creationId xmlns:a16="http://schemas.microsoft.com/office/drawing/2014/main" id="{0694584B-E0B2-DD4D-BDC1-052F9413B283}"/>
              </a:ext>
            </a:extLst>
          </p:cNvPr>
          <p:cNvGraphicFramePr>
            <a:graphicFrameLocks noGrp="1"/>
          </p:cNvGraphicFramePr>
          <p:nvPr>
            <p:extLst>
              <p:ext uri="{D42A27DB-BD31-4B8C-83A1-F6EECF244321}">
                <p14:modId xmlns:p14="http://schemas.microsoft.com/office/powerpoint/2010/main" val="3770290483"/>
              </p:ext>
            </p:extLst>
          </p:nvPr>
        </p:nvGraphicFramePr>
        <p:xfrm>
          <a:off x="613302" y="1344062"/>
          <a:ext cx="10740418" cy="4952640"/>
        </p:xfrm>
        <a:graphic>
          <a:graphicData uri="http://schemas.openxmlformats.org/drawingml/2006/table">
            <a:tbl>
              <a:tblPr firstRow="1" firstCol="1" bandRow="1">
                <a:tableStyleId>{5940675A-B579-460E-94D1-54222C63F5DA}</a:tableStyleId>
              </a:tblPr>
              <a:tblGrid>
                <a:gridCol w="5370209">
                  <a:extLst>
                    <a:ext uri="{9D8B030D-6E8A-4147-A177-3AD203B41FA5}">
                      <a16:colId xmlns:a16="http://schemas.microsoft.com/office/drawing/2014/main" val="397602078"/>
                    </a:ext>
                  </a:extLst>
                </a:gridCol>
                <a:gridCol w="5370209">
                  <a:extLst>
                    <a:ext uri="{9D8B030D-6E8A-4147-A177-3AD203B41FA5}">
                      <a16:colId xmlns:a16="http://schemas.microsoft.com/office/drawing/2014/main" val="2108120039"/>
                    </a:ext>
                  </a:extLst>
                </a:gridCol>
              </a:tblGrid>
              <a:tr h="412720">
                <a:tc>
                  <a:txBody>
                    <a:bodyPr/>
                    <a:lstStyle/>
                    <a:p>
                      <a:endParaRPr lang="ru-RU" sz="2000" dirty="0">
                        <a:solidFill>
                          <a:srgbClr val="243A57"/>
                        </a:solidFill>
                        <a:effectLst/>
                        <a:latin typeface="+mn-lt"/>
                      </a:endParaRPr>
                    </a:p>
                  </a:txBody>
                  <a:tcPr marL="9525" marR="9525" marT="9525" marB="9525" anchor="ct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spcAft>
                          <a:spcPts val="0"/>
                        </a:spcAft>
                      </a:pPr>
                      <a:r>
                        <a:rPr lang="ru-RU" sz="2000" b="1" i="0" dirty="0">
                          <a:solidFill>
                            <a:srgbClr val="243A57"/>
                          </a:solidFill>
                          <a:effectLst/>
                          <a:latin typeface="+mn-lt"/>
                        </a:rPr>
                        <a:t>Зависимая переменная </a:t>
                      </a:r>
                      <a:endParaRPr lang="ru-RU" sz="2000" b="1" i="0" dirty="0">
                        <a:solidFill>
                          <a:srgbClr val="243A57"/>
                        </a:solidFill>
                        <a:effectLst/>
                        <a:latin typeface="+mn-lt"/>
                        <a:ea typeface="Times New Roman" panose="02020603050405020304" pitchFamily="18" charset="0"/>
                      </a:endParaRPr>
                    </a:p>
                  </a:txBody>
                  <a:tcPr marL="9525" marR="9525" marT="9525" marB="9525" anchor="ctr">
                    <a:lnL w="12700" cmpd="sng">
                      <a:noFill/>
                    </a:lnL>
                    <a:lnR w="12700" cmpd="sng">
                      <a:noFill/>
                    </a:lnR>
                    <a:lnT w="12700" cap="flat" cmpd="sng" algn="ctr">
                      <a:no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24549588"/>
                  </a:ext>
                </a:extLst>
              </a:tr>
              <a:tr h="412720">
                <a:tc>
                  <a:txBody>
                    <a:bodyPr/>
                    <a:lstStyle/>
                    <a:p>
                      <a:endParaRPr lang="ru-RU" sz="2000" dirty="0">
                        <a:solidFill>
                          <a:srgbClr val="243A57"/>
                        </a:solidFill>
                        <a:effectLst/>
                        <a:latin typeface="+mn-lt"/>
                      </a:endParaRPr>
                    </a:p>
                  </a:txBody>
                  <a:tcPr marL="9525" marR="9525" marT="9525" marB="9525" anchor="ctr">
                    <a:lnL w="12700" cmpd="sng">
                      <a:noFill/>
                    </a:lnL>
                    <a:lnR w="12700" cmpd="sng">
                      <a:noFill/>
                    </a:lnR>
                    <a:lnT w="12700" cmpd="sng">
                      <a:noFill/>
                    </a:lnT>
                    <a:lnB w="12700" cap="flat" cmpd="sng" algn="ctr">
                      <a:solidFill>
                        <a:schemeClr val="tx1">
                          <a:lumMod val="75000"/>
                          <a:lumOff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ru-RU" sz="2000" dirty="0">
                          <a:solidFill>
                            <a:srgbClr val="243A57"/>
                          </a:solidFill>
                          <a:effectLst/>
                          <a:latin typeface="+mn-lt"/>
                        </a:rPr>
                        <a:t>PC1</a:t>
                      </a:r>
                      <a:endParaRPr lang="ru-RU" sz="2000" dirty="0">
                        <a:solidFill>
                          <a:srgbClr val="243A57"/>
                        </a:solidFill>
                        <a:effectLst/>
                        <a:latin typeface="+mn-lt"/>
                        <a:ea typeface="Times New Roman" panose="02020603050405020304" pitchFamily="18" charset="0"/>
                      </a:endParaRPr>
                    </a:p>
                  </a:txBody>
                  <a:tcPr marL="9525" marR="9525" marT="9525" marB="9525" anchor="ctr">
                    <a:lnL w="12700" cmpd="sng">
                      <a:noFill/>
                    </a:lnL>
                    <a:lnR w="12700" cmpd="sng">
                      <a:noFill/>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91720173"/>
                  </a:ext>
                </a:extLst>
              </a:tr>
              <a:tr h="412720">
                <a:tc>
                  <a:txBody>
                    <a:bodyPr/>
                    <a:lstStyle/>
                    <a:p>
                      <a:pPr>
                        <a:spcAft>
                          <a:spcPts val="0"/>
                        </a:spcAft>
                      </a:pPr>
                      <a:r>
                        <a:rPr lang="ru-RU" sz="2000" b="1" dirty="0">
                          <a:solidFill>
                            <a:srgbClr val="243A57"/>
                          </a:solidFill>
                          <a:effectLst/>
                          <a:latin typeface="+mn-lt"/>
                          <a:ea typeface="Times New Roman" panose="02020603050405020304" pitchFamily="18" charset="0"/>
                        </a:rPr>
                        <a:t>Константа</a:t>
                      </a:r>
                    </a:p>
                  </a:txBody>
                  <a:tcPr marL="9525" marR="9525" marT="9525" marB="9525" anchor="ctr">
                    <a:lnL w="12700" cmpd="sng">
                      <a:noFill/>
                    </a:lnL>
                    <a:lnR w="12700" cmpd="sng">
                      <a:noFill/>
                    </a:lnR>
                    <a:lnT w="12700" cap="flat" cmpd="sng" algn="ctr">
                      <a:solidFill>
                        <a:schemeClr val="tx1">
                          <a:lumMod val="75000"/>
                          <a:lumOff val="25000"/>
                        </a:schemeClr>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spcAft>
                          <a:spcPts val="0"/>
                        </a:spcAft>
                      </a:pPr>
                      <a:r>
                        <a:rPr lang="ru-RU" sz="2000" dirty="0">
                          <a:solidFill>
                            <a:srgbClr val="243A57"/>
                          </a:solidFill>
                          <a:effectLst/>
                          <a:latin typeface="+mn-lt"/>
                        </a:rPr>
                        <a:t>-0.00</a:t>
                      </a:r>
                      <a:r>
                        <a:rPr lang="ru-RU" sz="2000" baseline="30000" dirty="0">
                          <a:solidFill>
                            <a:srgbClr val="243A57"/>
                          </a:solidFill>
                          <a:effectLst/>
                          <a:latin typeface="+mn-lt"/>
                        </a:rPr>
                        <a:t>***</a:t>
                      </a:r>
                      <a:r>
                        <a:rPr lang="ru-RU" sz="2000" dirty="0">
                          <a:solidFill>
                            <a:srgbClr val="243A57"/>
                          </a:solidFill>
                          <a:effectLst/>
                          <a:latin typeface="+mn-lt"/>
                        </a:rPr>
                        <a:t> (-0.00, -0.00)</a:t>
                      </a:r>
                      <a:endParaRPr lang="ru-RU" sz="2000" dirty="0">
                        <a:solidFill>
                          <a:srgbClr val="243A57"/>
                        </a:solidFill>
                        <a:effectLst/>
                        <a:latin typeface="+mn-lt"/>
                        <a:ea typeface="Times New Roman" panose="02020603050405020304" pitchFamily="18" charset="0"/>
                      </a:endParaRPr>
                    </a:p>
                  </a:txBody>
                  <a:tcPr marL="9525" marR="9525" marT="9525" marB="9525" anchor="ctr">
                    <a:lnL w="12700" cmpd="sng">
                      <a:noFill/>
                    </a:lnL>
                    <a:lnR w="12700" cmpd="sng">
                      <a:noFill/>
                    </a:lnR>
                    <a:lnT w="12700" cap="flat" cmpd="sng" algn="ctr">
                      <a:solidFill>
                        <a:schemeClr val="tx1">
                          <a:lumMod val="75000"/>
                          <a:lumOff val="25000"/>
                        </a:schemeClr>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950007387"/>
                  </a:ext>
                </a:extLst>
              </a:tr>
              <a:tr h="412720">
                <a:tc>
                  <a:txBody>
                    <a:bodyPr/>
                    <a:lstStyle/>
                    <a:p>
                      <a:pPr algn="ctr">
                        <a:lnSpc>
                          <a:spcPct val="100000"/>
                        </a:lnSpc>
                        <a:spcAft>
                          <a:spcPts val="600"/>
                        </a:spcAft>
                      </a:pPr>
                      <a:r>
                        <a:rPr lang="ru-RU" sz="2000" dirty="0">
                          <a:solidFill>
                            <a:srgbClr val="243A57"/>
                          </a:solidFill>
                          <a:effectLst/>
                          <a:latin typeface="+mn-lt"/>
                          <a:ea typeface="Times New Roman" panose="02020603050405020304" pitchFamily="18" charset="0"/>
                        </a:rPr>
                        <a:t>Психологический комфорт</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ru-RU" sz="2000" dirty="0">
                          <a:solidFill>
                            <a:srgbClr val="243A57"/>
                          </a:solidFill>
                          <a:effectLst/>
                          <a:latin typeface="+mn-lt"/>
                        </a:rPr>
                        <a:t>0.41</a:t>
                      </a:r>
                      <a:r>
                        <a:rPr lang="ru-RU" sz="2000" baseline="30000" dirty="0">
                          <a:solidFill>
                            <a:srgbClr val="243A57"/>
                          </a:solidFill>
                          <a:effectLst/>
                          <a:latin typeface="+mn-lt"/>
                        </a:rPr>
                        <a:t>***</a:t>
                      </a:r>
                      <a:r>
                        <a:rPr lang="ru-RU" sz="2000" dirty="0">
                          <a:solidFill>
                            <a:srgbClr val="243A57"/>
                          </a:solidFill>
                          <a:effectLst/>
                          <a:latin typeface="+mn-lt"/>
                        </a:rPr>
                        <a:t> (0.41, 0.41)</a:t>
                      </a:r>
                      <a:endParaRPr lang="ru-RU" sz="2000" dirty="0">
                        <a:solidFill>
                          <a:srgbClr val="243A57"/>
                        </a:solidFill>
                        <a:effectLst/>
                        <a:latin typeface="+mn-lt"/>
                        <a:ea typeface="Times New Roman" panose="02020603050405020304" pitchFamily="18" charset="0"/>
                      </a:endParaRPr>
                    </a:p>
                  </a:txBody>
                  <a:tcPr marL="9525" marR="9525" marT="9525" marB="9525"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856557548"/>
                  </a:ext>
                </a:extLst>
              </a:tr>
              <a:tr h="412720">
                <a:tc>
                  <a:txBody>
                    <a:bodyPr/>
                    <a:lstStyle/>
                    <a:p>
                      <a:pPr algn="ctr">
                        <a:lnSpc>
                          <a:spcPct val="100000"/>
                        </a:lnSpc>
                        <a:spcAft>
                          <a:spcPts val="600"/>
                        </a:spcAft>
                      </a:pPr>
                      <a:r>
                        <a:rPr lang="ru-RU" sz="2000" dirty="0">
                          <a:solidFill>
                            <a:srgbClr val="243A57"/>
                          </a:solidFill>
                          <a:effectLst/>
                          <a:latin typeface="+mn-lt"/>
                          <a:ea typeface="Times New Roman" panose="02020603050405020304" pitchFamily="18" charset="0"/>
                        </a:rPr>
                        <a:t>Общее качество работы с волонтёрами</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ru-RU" sz="2000" dirty="0">
                          <a:solidFill>
                            <a:srgbClr val="243A57"/>
                          </a:solidFill>
                          <a:effectLst/>
                          <a:latin typeface="+mn-lt"/>
                        </a:rPr>
                        <a:t>0.44</a:t>
                      </a:r>
                      <a:r>
                        <a:rPr lang="ru-RU" sz="2000" baseline="30000" dirty="0">
                          <a:solidFill>
                            <a:srgbClr val="243A57"/>
                          </a:solidFill>
                          <a:effectLst/>
                          <a:latin typeface="+mn-lt"/>
                        </a:rPr>
                        <a:t>***</a:t>
                      </a:r>
                      <a:r>
                        <a:rPr lang="ru-RU" sz="2000" dirty="0">
                          <a:solidFill>
                            <a:srgbClr val="243A57"/>
                          </a:solidFill>
                          <a:effectLst/>
                          <a:latin typeface="+mn-lt"/>
                        </a:rPr>
                        <a:t> (0.44, 0.44)</a:t>
                      </a:r>
                      <a:endParaRPr lang="ru-RU" sz="2000" dirty="0">
                        <a:solidFill>
                          <a:srgbClr val="243A57"/>
                        </a:solidFill>
                        <a:effectLst/>
                        <a:latin typeface="+mn-lt"/>
                        <a:ea typeface="Times New Roman" panose="02020603050405020304" pitchFamily="18" charset="0"/>
                      </a:endParaRPr>
                    </a:p>
                  </a:txBody>
                  <a:tcPr marL="9525" marR="9525" marT="9525" marB="9525"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4022739650"/>
                  </a:ext>
                </a:extLst>
              </a:tr>
              <a:tr h="412720">
                <a:tc>
                  <a:txBody>
                    <a:bodyPr/>
                    <a:lstStyle/>
                    <a:p>
                      <a:pPr algn="ctr">
                        <a:lnSpc>
                          <a:spcPct val="100000"/>
                        </a:lnSpc>
                        <a:spcAft>
                          <a:spcPts val="600"/>
                        </a:spcAft>
                      </a:pPr>
                      <a:r>
                        <a:rPr lang="ru-RU" sz="2000" dirty="0">
                          <a:solidFill>
                            <a:srgbClr val="243A57"/>
                          </a:solidFill>
                          <a:effectLst/>
                          <a:latin typeface="+mn-lt"/>
                        </a:rPr>
                        <a:t>Опыт </a:t>
                      </a:r>
                      <a:r>
                        <a:rPr lang="ru-RU" sz="2000" dirty="0" err="1">
                          <a:solidFill>
                            <a:srgbClr val="243A57"/>
                          </a:solidFill>
                          <a:effectLst/>
                          <a:latin typeface="+mn-lt"/>
                        </a:rPr>
                        <a:t>волонтёрства</a:t>
                      </a:r>
                      <a:endParaRPr lang="ru-RU" sz="2000" dirty="0">
                        <a:solidFill>
                          <a:srgbClr val="243A57"/>
                        </a:solidFill>
                        <a:effectLst/>
                        <a:latin typeface="+mn-lt"/>
                        <a:ea typeface="Times New Roman" panose="02020603050405020304" pitchFamily="18" charset="0"/>
                      </a:endParaRPr>
                    </a:p>
                  </a:txBody>
                  <a:tcPr anchor="ctr">
                    <a:lnL w="12700" cmpd="sng">
                      <a:noFill/>
                    </a:lnL>
                    <a:lnR w="12700" cmpd="sng">
                      <a:noFill/>
                    </a:lnR>
                    <a:lnT w="12700" cmpd="sng">
                      <a:noFill/>
                    </a:lnT>
                    <a:lnB w="12700" cap="flat" cmpd="sng" algn="ctr">
                      <a:solidFill>
                        <a:schemeClr val="tx1">
                          <a:lumMod val="75000"/>
                          <a:lumOff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ru-RU" sz="2000" dirty="0">
                          <a:solidFill>
                            <a:srgbClr val="243A57"/>
                          </a:solidFill>
                          <a:effectLst/>
                          <a:latin typeface="+mn-lt"/>
                        </a:rPr>
                        <a:t>0.41</a:t>
                      </a:r>
                      <a:r>
                        <a:rPr lang="ru-RU" sz="2000" baseline="30000" dirty="0">
                          <a:solidFill>
                            <a:srgbClr val="243A57"/>
                          </a:solidFill>
                          <a:effectLst/>
                          <a:latin typeface="+mn-lt"/>
                        </a:rPr>
                        <a:t>***</a:t>
                      </a:r>
                      <a:r>
                        <a:rPr lang="ru-RU" sz="2000" dirty="0">
                          <a:solidFill>
                            <a:srgbClr val="243A57"/>
                          </a:solidFill>
                          <a:effectLst/>
                          <a:latin typeface="+mn-lt"/>
                        </a:rPr>
                        <a:t> (0.41, 0.41)</a:t>
                      </a:r>
                      <a:endParaRPr lang="ru-RU" sz="2000" dirty="0">
                        <a:solidFill>
                          <a:srgbClr val="243A57"/>
                        </a:solidFill>
                        <a:effectLst/>
                        <a:latin typeface="+mn-lt"/>
                        <a:ea typeface="Times New Roman" panose="02020603050405020304" pitchFamily="18" charset="0"/>
                      </a:endParaRPr>
                    </a:p>
                  </a:txBody>
                  <a:tcPr marL="9525" marR="9525" marT="9525" marB="9525" anchor="ctr">
                    <a:lnL w="12700" cmpd="sng">
                      <a:noFill/>
                    </a:lnL>
                    <a:lnR w="12700" cmpd="sng">
                      <a:noFill/>
                    </a:lnR>
                    <a:lnT w="12700" cmpd="sng">
                      <a:noFill/>
                    </a:lnT>
                    <a:lnB w="12700" cap="flat" cmpd="sng" algn="ctr">
                      <a:solidFill>
                        <a:schemeClr val="tx1">
                          <a:lumMod val="75000"/>
                          <a:lumOff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47501936"/>
                  </a:ext>
                </a:extLst>
              </a:tr>
              <a:tr h="412720">
                <a:tc>
                  <a:txBody>
                    <a:bodyPr/>
                    <a:lstStyle/>
                    <a:p>
                      <a:pPr>
                        <a:spcAft>
                          <a:spcPts val="0"/>
                        </a:spcAft>
                      </a:pPr>
                      <a:r>
                        <a:rPr lang="ru-RU" sz="2000" dirty="0" err="1">
                          <a:solidFill>
                            <a:srgbClr val="243A57"/>
                          </a:solidFill>
                          <a:effectLst/>
                          <a:latin typeface="+mn-lt"/>
                        </a:rPr>
                        <a:t>Observations</a:t>
                      </a:r>
                      <a:endParaRPr lang="ru-RU" sz="2000" dirty="0">
                        <a:solidFill>
                          <a:srgbClr val="243A57"/>
                        </a:solidFill>
                        <a:effectLst/>
                        <a:latin typeface="+mn-lt"/>
                        <a:ea typeface="Times New Roman" panose="02020603050405020304" pitchFamily="18" charset="0"/>
                      </a:endParaRPr>
                    </a:p>
                  </a:txBody>
                  <a:tcPr marL="9525" marR="9525" marT="9525" marB="9525" anchor="ctr">
                    <a:lnL w="12700" cmpd="sng">
                      <a:noFill/>
                    </a:lnL>
                    <a:lnR w="12700" cmpd="sng">
                      <a:noFill/>
                    </a:lnR>
                    <a:lnT w="12700" cap="flat" cmpd="sng" algn="ctr">
                      <a:solidFill>
                        <a:schemeClr val="tx1">
                          <a:lumMod val="75000"/>
                          <a:lumOff val="25000"/>
                        </a:schemeClr>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spcAft>
                          <a:spcPts val="0"/>
                        </a:spcAft>
                      </a:pPr>
                      <a:r>
                        <a:rPr lang="ru-RU" sz="2000" dirty="0">
                          <a:solidFill>
                            <a:srgbClr val="243A57"/>
                          </a:solidFill>
                          <a:effectLst/>
                          <a:latin typeface="+mn-lt"/>
                        </a:rPr>
                        <a:t>2 494</a:t>
                      </a:r>
                      <a:endParaRPr lang="ru-RU" sz="2000" dirty="0">
                        <a:solidFill>
                          <a:srgbClr val="243A57"/>
                        </a:solidFill>
                        <a:effectLst/>
                        <a:latin typeface="+mn-lt"/>
                        <a:ea typeface="Times New Roman" panose="02020603050405020304" pitchFamily="18" charset="0"/>
                      </a:endParaRPr>
                    </a:p>
                  </a:txBody>
                  <a:tcPr marL="9525" marR="9525" marT="9525" marB="9525" anchor="ctr">
                    <a:lnL w="12700" cmpd="sng">
                      <a:noFill/>
                    </a:lnL>
                    <a:lnR w="12700" cmpd="sng">
                      <a:noFill/>
                    </a:lnR>
                    <a:lnT w="12700" cap="flat" cmpd="sng" algn="ctr">
                      <a:solidFill>
                        <a:schemeClr val="tx1">
                          <a:lumMod val="75000"/>
                          <a:lumOff val="25000"/>
                        </a:schemeClr>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710000792"/>
                  </a:ext>
                </a:extLst>
              </a:tr>
              <a:tr h="412720">
                <a:tc>
                  <a:txBody>
                    <a:bodyPr/>
                    <a:lstStyle/>
                    <a:p>
                      <a:pPr>
                        <a:spcAft>
                          <a:spcPts val="0"/>
                        </a:spcAft>
                      </a:pPr>
                      <a:r>
                        <a:rPr lang="ru-RU" sz="2000" dirty="0">
                          <a:solidFill>
                            <a:srgbClr val="243A57"/>
                          </a:solidFill>
                          <a:effectLst/>
                          <a:latin typeface="+mn-lt"/>
                        </a:rPr>
                        <a:t>R</a:t>
                      </a:r>
                      <a:r>
                        <a:rPr lang="ru-RU" sz="2000" baseline="30000" dirty="0">
                          <a:solidFill>
                            <a:srgbClr val="243A57"/>
                          </a:solidFill>
                          <a:effectLst/>
                          <a:latin typeface="+mn-lt"/>
                        </a:rPr>
                        <a:t>2</a:t>
                      </a:r>
                      <a:endParaRPr lang="ru-RU" sz="2000" dirty="0">
                        <a:solidFill>
                          <a:srgbClr val="243A57"/>
                        </a:solidFill>
                        <a:effectLst/>
                        <a:latin typeface="+mn-lt"/>
                        <a:ea typeface="Times New Roman" panose="02020603050405020304" pitchFamily="18" charset="0"/>
                      </a:endParaRPr>
                    </a:p>
                  </a:txBody>
                  <a:tcPr marL="9525" marR="9525" marT="9525" marB="9525"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ru-RU" sz="2000" dirty="0">
                          <a:solidFill>
                            <a:srgbClr val="243A57"/>
                          </a:solidFill>
                          <a:effectLst/>
                          <a:latin typeface="+mn-lt"/>
                        </a:rPr>
                        <a:t>1.00</a:t>
                      </a:r>
                      <a:endParaRPr lang="ru-RU" sz="2000" dirty="0">
                        <a:solidFill>
                          <a:srgbClr val="243A57"/>
                        </a:solidFill>
                        <a:effectLst/>
                        <a:latin typeface="+mn-lt"/>
                        <a:ea typeface="Times New Roman" panose="02020603050405020304" pitchFamily="18" charset="0"/>
                      </a:endParaRPr>
                    </a:p>
                  </a:txBody>
                  <a:tcPr marL="9525" marR="9525" marT="9525" marB="9525"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496115832"/>
                  </a:ext>
                </a:extLst>
              </a:tr>
              <a:tr h="412720">
                <a:tc>
                  <a:txBody>
                    <a:bodyPr/>
                    <a:lstStyle/>
                    <a:p>
                      <a:pPr>
                        <a:spcAft>
                          <a:spcPts val="0"/>
                        </a:spcAft>
                      </a:pPr>
                      <a:r>
                        <a:rPr lang="ru-RU" sz="2000">
                          <a:solidFill>
                            <a:srgbClr val="243A57"/>
                          </a:solidFill>
                          <a:effectLst/>
                          <a:latin typeface="+mn-lt"/>
                        </a:rPr>
                        <a:t>Adjusted R</a:t>
                      </a:r>
                      <a:r>
                        <a:rPr lang="ru-RU" sz="2000" baseline="30000">
                          <a:solidFill>
                            <a:srgbClr val="243A57"/>
                          </a:solidFill>
                          <a:effectLst/>
                          <a:latin typeface="+mn-lt"/>
                        </a:rPr>
                        <a:t>2</a:t>
                      </a:r>
                      <a:endParaRPr lang="ru-RU" sz="2000">
                        <a:solidFill>
                          <a:srgbClr val="243A57"/>
                        </a:solidFill>
                        <a:effectLst/>
                        <a:latin typeface="+mn-lt"/>
                        <a:ea typeface="Times New Roman" panose="02020603050405020304" pitchFamily="18" charset="0"/>
                      </a:endParaRPr>
                    </a:p>
                  </a:txBody>
                  <a:tcPr marL="9525" marR="9525" marT="9525" marB="9525"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ru-RU" sz="2000" dirty="0">
                          <a:solidFill>
                            <a:srgbClr val="243A57"/>
                          </a:solidFill>
                          <a:effectLst/>
                          <a:latin typeface="+mn-lt"/>
                        </a:rPr>
                        <a:t>1.00</a:t>
                      </a:r>
                      <a:endParaRPr lang="ru-RU" sz="2000" dirty="0">
                        <a:solidFill>
                          <a:srgbClr val="243A57"/>
                        </a:solidFill>
                        <a:effectLst/>
                        <a:latin typeface="+mn-lt"/>
                        <a:ea typeface="Times New Roman" panose="02020603050405020304" pitchFamily="18" charset="0"/>
                      </a:endParaRPr>
                    </a:p>
                  </a:txBody>
                  <a:tcPr marL="9525" marR="9525" marT="9525" marB="9525"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516728048"/>
                  </a:ext>
                </a:extLst>
              </a:tr>
              <a:tr h="412720">
                <a:tc>
                  <a:txBody>
                    <a:bodyPr/>
                    <a:lstStyle/>
                    <a:p>
                      <a:pPr>
                        <a:spcAft>
                          <a:spcPts val="0"/>
                        </a:spcAft>
                      </a:pPr>
                      <a:r>
                        <a:rPr lang="ru-RU" sz="2000">
                          <a:solidFill>
                            <a:srgbClr val="243A57"/>
                          </a:solidFill>
                          <a:effectLst/>
                          <a:latin typeface="+mn-lt"/>
                        </a:rPr>
                        <a:t>Residual Std. Error</a:t>
                      </a:r>
                      <a:endParaRPr lang="ru-RU" sz="2000">
                        <a:solidFill>
                          <a:srgbClr val="243A57"/>
                        </a:solidFill>
                        <a:effectLst/>
                        <a:latin typeface="+mn-lt"/>
                        <a:ea typeface="Times New Roman" panose="02020603050405020304" pitchFamily="18" charset="0"/>
                      </a:endParaRPr>
                    </a:p>
                  </a:txBody>
                  <a:tcPr marL="9525" marR="9525" marT="9525" marB="9525"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ru-RU" sz="2000" dirty="0">
                          <a:solidFill>
                            <a:srgbClr val="243A57"/>
                          </a:solidFill>
                          <a:effectLst/>
                          <a:latin typeface="+mn-lt"/>
                        </a:rPr>
                        <a:t>0.0000 (</a:t>
                      </a:r>
                      <a:r>
                        <a:rPr lang="ru-RU" sz="2000" dirty="0" err="1">
                          <a:solidFill>
                            <a:srgbClr val="243A57"/>
                          </a:solidFill>
                          <a:effectLst/>
                          <a:latin typeface="+mn-lt"/>
                        </a:rPr>
                        <a:t>df</a:t>
                      </a:r>
                      <a:r>
                        <a:rPr lang="ru-RU" sz="2000" dirty="0">
                          <a:solidFill>
                            <a:srgbClr val="243A57"/>
                          </a:solidFill>
                          <a:effectLst/>
                          <a:latin typeface="+mn-lt"/>
                        </a:rPr>
                        <a:t> = 2 490)</a:t>
                      </a:r>
                      <a:endParaRPr lang="ru-RU" sz="2000" dirty="0">
                        <a:solidFill>
                          <a:srgbClr val="243A57"/>
                        </a:solidFill>
                        <a:effectLst/>
                        <a:latin typeface="+mn-lt"/>
                        <a:ea typeface="Times New Roman" panose="02020603050405020304" pitchFamily="18" charset="0"/>
                      </a:endParaRPr>
                    </a:p>
                  </a:txBody>
                  <a:tcPr marL="9525" marR="9525" marT="9525" marB="9525"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521425302"/>
                  </a:ext>
                </a:extLst>
              </a:tr>
              <a:tr h="412720">
                <a:tc>
                  <a:txBody>
                    <a:bodyPr/>
                    <a:lstStyle/>
                    <a:p>
                      <a:pPr>
                        <a:spcAft>
                          <a:spcPts val="0"/>
                        </a:spcAft>
                      </a:pPr>
                      <a:r>
                        <a:rPr lang="ru-RU" sz="2000" dirty="0" err="1">
                          <a:solidFill>
                            <a:srgbClr val="243A57"/>
                          </a:solidFill>
                          <a:effectLst/>
                          <a:latin typeface="+mn-lt"/>
                        </a:rPr>
                        <a:t>F</a:t>
                      </a:r>
                      <a:r>
                        <a:rPr lang="ru-RU" sz="2000" dirty="0">
                          <a:solidFill>
                            <a:srgbClr val="243A57"/>
                          </a:solidFill>
                          <a:effectLst/>
                          <a:latin typeface="+mn-lt"/>
                        </a:rPr>
                        <a:t> </a:t>
                      </a:r>
                      <a:r>
                        <a:rPr lang="ru-RU" sz="2000" dirty="0" err="1">
                          <a:solidFill>
                            <a:srgbClr val="243A57"/>
                          </a:solidFill>
                          <a:effectLst/>
                          <a:latin typeface="+mn-lt"/>
                        </a:rPr>
                        <a:t>Statistic</a:t>
                      </a:r>
                      <a:endParaRPr lang="ru-RU" sz="2000" dirty="0">
                        <a:solidFill>
                          <a:srgbClr val="243A57"/>
                        </a:solidFill>
                        <a:effectLst/>
                        <a:latin typeface="+mn-lt"/>
                        <a:ea typeface="Times New Roman" panose="02020603050405020304" pitchFamily="18" charset="0"/>
                      </a:endParaRPr>
                    </a:p>
                  </a:txBody>
                  <a:tcPr marL="9525" marR="9525" marT="9525" marB="9525" anchor="ctr">
                    <a:lnL w="12700" cmpd="sng">
                      <a:noFill/>
                    </a:lnL>
                    <a:lnR w="12700" cmpd="sng">
                      <a:noFill/>
                    </a:lnR>
                    <a:lnT w="12700" cmpd="sng">
                      <a:noFill/>
                    </a:lnT>
                    <a:lnB w="12700" cap="flat" cmpd="sng" algn="ctr">
                      <a:solidFill>
                        <a:schemeClr val="tx1">
                          <a:lumMod val="75000"/>
                          <a:lumOff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ru-RU" sz="2000" dirty="0">
                          <a:solidFill>
                            <a:srgbClr val="243A57"/>
                          </a:solidFill>
                          <a:effectLst/>
                          <a:latin typeface="+mn-lt"/>
                        </a:rPr>
                        <a:t>7</a:t>
                      </a:r>
                      <a:r>
                        <a:rPr lang="en-US" sz="2000" dirty="0">
                          <a:solidFill>
                            <a:srgbClr val="243A57"/>
                          </a:solidFill>
                          <a:effectLst/>
                          <a:latin typeface="+mn-lt"/>
                        </a:rPr>
                        <a:t> </a:t>
                      </a:r>
                      <a:r>
                        <a:rPr lang="ru-RU" sz="2000" dirty="0">
                          <a:solidFill>
                            <a:srgbClr val="243A57"/>
                          </a:solidFill>
                          <a:effectLst/>
                          <a:latin typeface="+mn-lt"/>
                        </a:rPr>
                        <a:t>643</a:t>
                      </a:r>
                      <a:r>
                        <a:rPr lang="en-US" sz="2000" dirty="0">
                          <a:solidFill>
                            <a:srgbClr val="243A57"/>
                          </a:solidFill>
                          <a:effectLst/>
                          <a:latin typeface="+mn-lt"/>
                        </a:rPr>
                        <a:t> </a:t>
                      </a:r>
                      <a:r>
                        <a:rPr lang="ru-RU" sz="2000" dirty="0">
                          <a:solidFill>
                            <a:srgbClr val="243A57"/>
                          </a:solidFill>
                          <a:effectLst/>
                          <a:latin typeface="+mn-lt"/>
                        </a:rPr>
                        <a:t>967</a:t>
                      </a:r>
                      <a:r>
                        <a:rPr lang="en-US" sz="2000" dirty="0">
                          <a:solidFill>
                            <a:srgbClr val="243A57"/>
                          </a:solidFill>
                          <a:effectLst/>
                          <a:latin typeface="+mn-lt"/>
                        </a:rPr>
                        <a:t> </a:t>
                      </a:r>
                      <a:r>
                        <a:rPr lang="ru-RU" sz="2000" dirty="0">
                          <a:solidFill>
                            <a:srgbClr val="243A57"/>
                          </a:solidFill>
                          <a:effectLst/>
                          <a:latin typeface="+mn-lt"/>
                        </a:rPr>
                        <a:t>582 076.00</a:t>
                      </a:r>
                      <a:r>
                        <a:rPr lang="ru-RU" sz="2000" baseline="30000" dirty="0">
                          <a:solidFill>
                            <a:srgbClr val="243A57"/>
                          </a:solidFill>
                          <a:effectLst/>
                          <a:latin typeface="+mn-lt"/>
                        </a:rPr>
                        <a:t>***</a:t>
                      </a:r>
                      <a:r>
                        <a:rPr lang="ru-RU" sz="2000" dirty="0">
                          <a:solidFill>
                            <a:srgbClr val="243A57"/>
                          </a:solidFill>
                          <a:effectLst/>
                          <a:latin typeface="+mn-lt"/>
                        </a:rPr>
                        <a:t> (</a:t>
                      </a:r>
                      <a:r>
                        <a:rPr lang="ru-RU" sz="2000" dirty="0" err="1">
                          <a:solidFill>
                            <a:srgbClr val="243A57"/>
                          </a:solidFill>
                          <a:effectLst/>
                          <a:latin typeface="+mn-lt"/>
                        </a:rPr>
                        <a:t>df</a:t>
                      </a:r>
                      <a:r>
                        <a:rPr lang="ru-RU" sz="2000" dirty="0">
                          <a:solidFill>
                            <a:srgbClr val="243A57"/>
                          </a:solidFill>
                          <a:effectLst/>
                          <a:latin typeface="+mn-lt"/>
                        </a:rPr>
                        <a:t> = 3; 2 490)</a:t>
                      </a:r>
                      <a:endParaRPr lang="ru-RU" sz="2000" dirty="0">
                        <a:solidFill>
                          <a:srgbClr val="243A57"/>
                        </a:solidFill>
                        <a:effectLst/>
                        <a:latin typeface="+mn-lt"/>
                        <a:ea typeface="Times New Roman" panose="02020603050405020304" pitchFamily="18" charset="0"/>
                      </a:endParaRPr>
                    </a:p>
                  </a:txBody>
                  <a:tcPr marL="9525" marR="9525" marT="9525" marB="9525" anchor="ctr">
                    <a:lnL w="12700" cmpd="sng">
                      <a:noFill/>
                    </a:lnL>
                    <a:lnR w="12700" cmpd="sng">
                      <a:noFill/>
                    </a:lnR>
                    <a:lnT w="12700" cmpd="sng">
                      <a:noFill/>
                    </a:lnT>
                    <a:lnB w="12700" cap="flat" cmpd="sng" algn="ctr">
                      <a:solidFill>
                        <a:schemeClr val="tx1">
                          <a:lumMod val="75000"/>
                          <a:lumOff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090139728"/>
                  </a:ext>
                </a:extLst>
              </a:tr>
              <a:tr h="412720">
                <a:tc>
                  <a:txBody>
                    <a:bodyPr/>
                    <a:lstStyle/>
                    <a:p>
                      <a:pPr marL="0" marR="0" lvl="0" indent="0" algn="l" defTabSz="410766" rtl="0" eaLnBrk="1" fontAlgn="auto" latinLnBrk="0" hangingPunct="1">
                        <a:lnSpc>
                          <a:spcPct val="100000"/>
                        </a:lnSpc>
                        <a:spcBef>
                          <a:spcPts val="0"/>
                        </a:spcBef>
                        <a:spcAft>
                          <a:spcPts val="0"/>
                        </a:spcAft>
                        <a:buClrTx/>
                        <a:buSzTx/>
                        <a:buFontTx/>
                        <a:buNone/>
                        <a:tabLst/>
                        <a:defRPr/>
                      </a:pPr>
                      <a:r>
                        <a:rPr lang="ru-RU" sz="2000" i="0" dirty="0" err="1">
                          <a:solidFill>
                            <a:srgbClr val="243A57"/>
                          </a:solidFill>
                          <a:effectLst/>
                          <a:latin typeface="+mn-lt"/>
                        </a:rPr>
                        <a:t>Note</a:t>
                      </a:r>
                      <a:r>
                        <a:rPr lang="en-US" sz="2000" i="0" dirty="0">
                          <a:solidFill>
                            <a:srgbClr val="243A57"/>
                          </a:solidFill>
                          <a:effectLst/>
                          <a:latin typeface="+mn-lt"/>
                        </a:rPr>
                        <a:t>: </a:t>
                      </a:r>
                      <a:r>
                        <a:rPr lang="ru-RU" sz="2000" dirty="0" err="1">
                          <a:solidFill>
                            <a:srgbClr val="243A57"/>
                          </a:solidFill>
                          <a:effectLst/>
                          <a:latin typeface="+mn-lt"/>
                        </a:rPr>
                        <a:t>p</a:t>
                      </a:r>
                      <a:r>
                        <a:rPr lang="en-US" sz="2000" dirty="0">
                          <a:solidFill>
                            <a:srgbClr val="243A57"/>
                          </a:solidFill>
                          <a:effectLst/>
                          <a:latin typeface="+mn-lt"/>
                        </a:rPr>
                        <a:t> </a:t>
                      </a:r>
                      <a:r>
                        <a:rPr lang="ru-RU" sz="2000" dirty="0">
                          <a:solidFill>
                            <a:srgbClr val="243A57"/>
                          </a:solidFill>
                          <a:effectLst/>
                          <a:latin typeface="+mn-lt"/>
                        </a:rPr>
                        <a:t>&lt;</a:t>
                      </a:r>
                      <a:r>
                        <a:rPr lang="en-US" sz="2000" dirty="0">
                          <a:solidFill>
                            <a:srgbClr val="243A57"/>
                          </a:solidFill>
                          <a:effectLst/>
                          <a:latin typeface="+mn-lt"/>
                        </a:rPr>
                        <a:t> </a:t>
                      </a:r>
                      <a:r>
                        <a:rPr lang="ru-RU" sz="2000" dirty="0">
                          <a:solidFill>
                            <a:srgbClr val="243A57"/>
                          </a:solidFill>
                          <a:effectLst/>
                          <a:latin typeface="+mn-lt"/>
                        </a:rPr>
                        <a:t>0.0</a:t>
                      </a:r>
                      <a:r>
                        <a:rPr lang="en-US" sz="2000" dirty="0">
                          <a:solidFill>
                            <a:srgbClr val="243A57"/>
                          </a:solidFill>
                          <a:effectLst/>
                          <a:latin typeface="+mn-lt"/>
                        </a:rPr>
                        <a:t>5, </a:t>
                      </a:r>
                      <a:r>
                        <a:rPr lang="ru-RU" sz="2000" baseline="30000" dirty="0">
                          <a:solidFill>
                            <a:srgbClr val="243A57"/>
                          </a:solidFill>
                          <a:effectLst/>
                          <a:latin typeface="+mn-lt"/>
                        </a:rPr>
                        <a:t>**</a:t>
                      </a:r>
                      <a:r>
                        <a:rPr lang="ru-RU" sz="2000" dirty="0" err="1">
                          <a:solidFill>
                            <a:srgbClr val="243A57"/>
                          </a:solidFill>
                          <a:effectLst/>
                          <a:latin typeface="+mn-lt"/>
                        </a:rPr>
                        <a:t>p</a:t>
                      </a:r>
                      <a:r>
                        <a:rPr lang="en-US" sz="2000" dirty="0">
                          <a:solidFill>
                            <a:srgbClr val="243A57"/>
                          </a:solidFill>
                          <a:effectLst/>
                          <a:latin typeface="+mn-lt"/>
                        </a:rPr>
                        <a:t> &lt; 0.01, </a:t>
                      </a:r>
                      <a:r>
                        <a:rPr lang="ru-RU" sz="2000" baseline="30000" dirty="0">
                          <a:solidFill>
                            <a:srgbClr val="243A57"/>
                          </a:solidFill>
                          <a:effectLst/>
                          <a:latin typeface="+mn-lt"/>
                        </a:rPr>
                        <a:t>***</a:t>
                      </a:r>
                      <a:r>
                        <a:rPr lang="ru-RU" sz="2000" dirty="0" err="1">
                          <a:solidFill>
                            <a:srgbClr val="243A57"/>
                          </a:solidFill>
                          <a:effectLst/>
                          <a:latin typeface="+mn-lt"/>
                        </a:rPr>
                        <a:t>p</a:t>
                      </a:r>
                      <a:r>
                        <a:rPr lang="en-US" sz="2000" dirty="0">
                          <a:solidFill>
                            <a:srgbClr val="243A57"/>
                          </a:solidFill>
                          <a:effectLst/>
                          <a:latin typeface="+mn-lt"/>
                        </a:rPr>
                        <a:t> </a:t>
                      </a:r>
                      <a:r>
                        <a:rPr lang="ru-RU" sz="2000" dirty="0">
                          <a:solidFill>
                            <a:srgbClr val="243A57"/>
                          </a:solidFill>
                          <a:effectLst/>
                          <a:latin typeface="+mn-lt"/>
                        </a:rPr>
                        <a:t>&lt;</a:t>
                      </a:r>
                      <a:r>
                        <a:rPr lang="en-US" sz="2000" dirty="0">
                          <a:solidFill>
                            <a:srgbClr val="243A57"/>
                          </a:solidFill>
                          <a:effectLst/>
                          <a:latin typeface="+mn-lt"/>
                        </a:rPr>
                        <a:t> </a:t>
                      </a:r>
                      <a:r>
                        <a:rPr lang="ru-RU" sz="2000" dirty="0">
                          <a:solidFill>
                            <a:srgbClr val="243A57"/>
                          </a:solidFill>
                          <a:effectLst/>
                          <a:latin typeface="+mn-lt"/>
                        </a:rPr>
                        <a:t>0.0</a:t>
                      </a:r>
                      <a:r>
                        <a:rPr lang="en-US" sz="2000" dirty="0">
                          <a:solidFill>
                            <a:srgbClr val="243A57"/>
                          </a:solidFill>
                          <a:effectLst/>
                          <a:latin typeface="+mn-lt"/>
                        </a:rPr>
                        <a:t>01</a:t>
                      </a:r>
                      <a:endParaRPr lang="ru-RU" sz="2000" dirty="0">
                        <a:solidFill>
                          <a:srgbClr val="243A57"/>
                        </a:solidFill>
                        <a:effectLst/>
                        <a:latin typeface="+mn-lt"/>
                        <a:ea typeface="Times New Roman" panose="02020603050405020304" pitchFamily="18" charset="0"/>
                      </a:endParaRPr>
                    </a:p>
                  </a:txBody>
                  <a:tcPr marL="9525" marR="9525" marT="9525" marB="9525" anchor="ctr">
                    <a:lnL w="12700" cmpd="sng">
                      <a:noFill/>
                    </a:lnL>
                    <a:lnR w="12700" cmpd="sng">
                      <a:noFill/>
                    </a:lnR>
                    <a:lnT w="12700" cap="flat" cmpd="sng" algn="ctr">
                      <a:solidFill>
                        <a:schemeClr val="tx1">
                          <a:lumMod val="75000"/>
                          <a:lumOff val="25000"/>
                        </a:schemeClr>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marL="0" marR="0" indent="0" algn="l" defTabSz="410766" rtl="0" latinLnBrk="0">
                        <a:lnSpc>
                          <a:spcPct val="100000"/>
                        </a:lnSpc>
                        <a:spcBef>
                          <a:spcPts val="0"/>
                        </a:spcBef>
                        <a:spcAft>
                          <a:spcPts val="0"/>
                        </a:spcAft>
                        <a:buClrTx/>
                        <a:buSzTx/>
                        <a:buFontTx/>
                        <a:buNone/>
                        <a:tabLst/>
                      </a:pPr>
                      <a:endParaRPr lang="ru-RU" sz="2000" dirty="0">
                        <a:solidFill>
                          <a:srgbClr val="243A57"/>
                        </a:solidFill>
                        <a:effectLst/>
                        <a:latin typeface="+mn-lt"/>
                        <a:ea typeface="Times New Roman" panose="02020603050405020304" pitchFamily="18" charset="0"/>
                      </a:endParaRPr>
                    </a:p>
                  </a:txBody>
                  <a:tcPr marL="9525" marR="9525" marT="9525" marB="9525" anchor="ctr">
                    <a:lnL w="12700" cmpd="sng">
                      <a:noFill/>
                    </a:lnL>
                    <a:lnR w="12700" cmpd="sng">
                      <a:noFill/>
                    </a:lnR>
                    <a:lnT w="12700" cap="flat" cmpd="sng" algn="ctr">
                      <a:solidFill>
                        <a:schemeClr val="tx1">
                          <a:lumMod val="75000"/>
                          <a:lumOff val="25000"/>
                        </a:schemeClr>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404108334"/>
                  </a:ext>
                </a:extLst>
              </a:tr>
            </a:tbl>
          </a:graphicData>
        </a:graphic>
      </p:graphicFrame>
      <p:sp>
        <p:nvSpPr>
          <p:cNvPr id="2" name="Номер слайда 1">
            <a:extLst>
              <a:ext uri="{FF2B5EF4-FFF2-40B4-BE49-F238E27FC236}">
                <a16:creationId xmlns:a16="http://schemas.microsoft.com/office/drawing/2014/main" id="{884789EB-4238-D44C-8D31-F89744E5E603}"/>
              </a:ext>
            </a:extLst>
          </p:cNvPr>
          <p:cNvSpPr>
            <a:spLocks noGrp="1"/>
          </p:cNvSpPr>
          <p:nvPr>
            <p:ph type="sldNum" sz="quarter" idx="2"/>
          </p:nvPr>
        </p:nvSpPr>
        <p:spPr/>
        <p:txBody>
          <a:bodyPr/>
          <a:lstStyle/>
          <a:p>
            <a:fld id="{86CB4B4D-7CA3-9044-876B-883B54F8677D}" type="slidenum">
              <a:rPr lang="ru-RU" smtClean="0"/>
              <a:t>27</a:t>
            </a:fld>
            <a:endParaRPr lang="ru-RU"/>
          </a:p>
        </p:txBody>
      </p:sp>
    </p:spTree>
    <p:extLst>
      <p:ext uri="{BB962C8B-B14F-4D97-AF65-F5344CB8AC3E}">
        <p14:creationId xmlns:p14="http://schemas.microsoft.com/office/powerpoint/2010/main" val="3133742468"/>
      </p:ext>
    </p:extLst>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Линия"/>
          <p:cNvSpPr/>
          <p:nvPr/>
        </p:nvSpPr>
        <p:spPr>
          <a:xfrm>
            <a:off x="613303" y="1160370"/>
            <a:ext cx="10753187" cy="1"/>
          </a:xfrm>
          <a:prstGeom prst="line">
            <a:avLst/>
          </a:prstGeom>
          <a:ln w="12700">
            <a:solidFill>
              <a:srgbClr val="253957"/>
            </a:solidFill>
            <a:miter lim="400000"/>
          </a:ln>
        </p:spPr>
        <p:txBody>
          <a:bodyPr lIns="35719" tIns="35719" rIns="35719" bIns="35719" anchor="ctr"/>
          <a:lstStyle/>
          <a:p>
            <a:pPr algn="ctr" defTabSz="410766" hangingPunct="0">
              <a:defRPr sz="3200"/>
            </a:pPr>
            <a:endParaRPr sz="1600" kern="0">
              <a:solidFill>
                <a:srgbClr val="000000"/>
              </a:solidFill>
              <a:latin typeface="Helvetica Light"/>
              <a:sym typeface="Helvetica Light"/>
            </a:endParaRPr>
          </a:p>
        </p:txBody>
      </p:sp>
      <p:sp>
        <p:nvSpPr>
          <p:cNvPr id="59" name="Очень крутой заголовок…"/>
          <p:cNvSpPr txBox="1"/>
          <p:nvPr/>
        </p:nvSpPr>
        <p:spPr>
          <a:xfrm>
            <a:off x="1523492" y="284632"/>
            <a:ext cx="9830228" cy="81184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35719" tIns="35719" rIns="35719" bIns="35719"/>
          <a:lstStyle/>
          <a:p>
            <a:pPr defTabSz="410766" hangingPunct="0">
              <a:defRPr sz="7000" b="1" cap="all">
                <a:solidFill>
                  <a:srgbClr val="253957"/>
                </a:solidFill>
                <a:latin typeface="+mn-lt"/>
                <a:ea typeface="+mn-ea"/>
                <a:cs typeface="+mn-cs"/>
                <a:sym typeface="Arial Narrow"/>
              </a:defRPr>
            </a:pPr>
            <a:r>
              <a:rPr lang="ru-RU" sz="2800" b="1" kern="0" cap="all" dirty="0">
                <a:solidFill>
                  <a:srgbClr val="253957"/>
                </a:solidFill>
                <a:latin typeface="Arial Narrow"/>
                <a:sym typeface="Arial Narrow"/>
              </a:rPr>
              <a:t>факторы удовлетворённости волонтёрской деятельностью</a:t>
            </a:r>
            <a:endParaRPr sz="2800" b="1" kern="0" cap="all" dirty="0">
              <a:solidFill>
                <a:srgbClr val="253957"/>
              </a:solidFill>
              <a:latin typeface="Arial Narrow"/>
              <a:sym typeface="Arial Narrow"/>
            </a:endParaRPr>
          </a:p>
        </p:txBody>
      </p:sp>
      <p:pic>
        <p:nvPicPr>
          <p:cNvPr id="63" name="Изображение" descr="Изображение"/>
          <p:cNvPicPr>
            <a:picLocks noChangeAspect="1"/>
          </p:cNvPicPr>
          <p:nvPr/>
        </p:nvPicPr>
        <p:blipFill>
          <a:blip r:embed="rId2"/>
          <a:stretch>
            <a:fillRect/>
          </a:stretch>
        </p:blipFill>
        <p:spPr>
          <a:xfrm>
            <a:off x="613303" y="293090"/>
            <a:ext cx="599790" cy="599790"/>
          </a:xfrm>
          <a:prstGeom prst="rect">
            <a:avLst/>
          </a:prstGeom>
          <a:ln w="12700">
            <a:miter lim="400000"/>
          </a:ln>
        </p:spPr>
      </p:pic>
      <p:graphicFrame>
        <p:nvGraphicFramePr>
          <p:cNvPr id="2" name="Таблица 1">
            <a:extLst>
              <a:ext uri="{FF2B5EF4-FFF2-40B4-BE49-F238E27FC236}">
                <a16:creationId xmlns:a16="http://schemas.microsoft.com/office/drawing/2014/main" id="{2505C4C4-4509-1942-8378-CC5199BD5CFA}"/>
              </a:ext>
            </a:extLst>
          </p:cNvPr>
          <p:cNvGraphicFramePr>
            <a:graphicFrameLocks noGrp="1"/>
          </p:cNvGraphicFramePr>
          <p:nvPr>
            <p:extLst>
              <p:ext uri="{D42A27DB-BD31-4B8C-83A1-F6EECF244321}">
                <p14:modId xmlns:p14="http://schemas.microsoft.com/office/powerpoint/2010/main" val="2612261557"/>
              </p:ext>
            </p:extLst>
          </p:nvPr>
        </p:nvGraphicFramePr>
        <p:xfrm>
          <a:off x="92593" y="1157008"/>
          <a:ext cx="6173472" cy="5563141"/>
        </p:xfrm>
        <a:graphic>
          <a:graphicData uri="http://schemas.openxmlformats.org/drawingml/2006/table">
            <a:tbl>
              <a:tblPr firstRow="1" firstCol="1" bandRow="1">
                <a:tableStyleId>{5940675A-B579-460E-94D1-54222C63F5DA}</a:tableStyleId>
              </a:tblPr>
              <a:tblGrid>
                <a:gridCol w="316862">
                  <a:extLst>
                    <a:ext uri="{9D8B030D-6E8A-4147-A177-3AD203B41FA5}">
                      <a16:colId xmlns:a16="http://schemas.microsoft.com/office/drawing/2014/main" val="3367028120"/>
                    </a:ext>
                  </a:extLst>
                </a:gridCol>
                <a:gridCol w="2769874">
                  <a:extLst>
                    <a:ext uri="{9D8B030D-6E8A-4147-A177-3AD203B41FA5}">
                      <a16:colId xmlns:a16="http://schemas.microsoft.com/office/drawing/2014/main" val="2265474370"/>
                    </a:ext>
                  </a:extLst>
                </a:gridCol>
                <a:gridCol w="3086736">
                  <a:extLst>
                    <a:ext uri="{9D8B030D-6E8A-4147-A177-3AD203B41FA5}">
                      <a16:colId xmlns:a16="http://schemas.microsoft.com/office/drawing/2014/main" val="1230660497"/>
                    </a:ext>
                  </a:extLst>
                </a:gridCol>
              </a:tblGrid>
              <a:tr h="283789">
                <a:tc gridSpan="2">
                  <a:txBody>
                    <a:bodyPr/>
                    <a:lstStyle/>
                    <a:p>
                      <a:pPr algn="l"/>
                      <a:endParaRPr lang="ru-RU" sz="1600" dirty="0">
                        <a:solidFill>
                          <a:srgbClr val="243A57"/>
                        </a:solidFill>
                        <a:effectLst/>
                        <a:latin typeface="+mn-lt"/>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hMerge="1">
                  <a:txBody>
                    <a:bodyPr/>
                    <a:lstStyle/>
                    <a:p>
                      <a:endParaRPr lang="ru-RU"/>
                    </a:p>
                  </a:txBody>
                  <a:tcPr/>
                </a:tc>
                <a:tc>
                  <a:txBody>
                    <a:bodyPr/>
                    <a:lstStyle/>
                    <a:p>
                      <a:pPr algn="ctr">
                        <a:spcAft>
                          <a:spcPts val="0"/>
                        </a:spcAft>
                      </a:pPr>
                      <a:r>
                        <a:rPr lang="ru-RU" sz="1600" b="1" dirty="0">
                          <a:solidFill>
                            <a:srgbClr val="243A57"/>
                          </a:solidFill>
                          <a:effectLst/>
                        </a:rPr>
                        <a:t>Зависимая переменная </a:t>
                      </a:r>
                      <a:endParaRPr lang="ru-RU" sz="1600" b="1" dirty="0">
                        <a:solidFill>
                          <a:srgbClr val="243A57"/>
                        </a:solidFill>
                        <a:effectLst/>
                        <a:latin typeface="+mn-lt"/>
                        <a:ea typeface="Times New Roman" panose="02020603050405020304" pitchFamily="18" charset="0"/>
                      </a:endParaRPr>
                    </a:p>
                  </a:txBody>
                  <a:tcPr anchor="ctr">
                    <a:lnL w="12700" cmpd="sng">
                      <a:noFill/>
                    </a:lnL>
                    <a:lnR w="12700" cmpd="sng">
                      <a:noFill/>
                    </a:lnR>
                    <a:lnT w="12700" cmpd="sng">
                      <a:noFill/>
                    </a:lnT>
                    <a:lnB w="12700" cap="flat" cmpd="sng" algn="ctr">
                      <a:solidFill>
                        <a:schemeClr val="tx1">
                          <a:lumMod val="75000"/>
                          <a:lumOff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315976633"/>
                  </a:ext>
                </a:extLst>
              </a:tr>
              <a:tr h="472981">
                <a:tc gridSpan="2">
                  <a:txBody>
                    <a:bodyPr/>
                    <a:lstStyle/>
                    <a:p>
                      <a:pPr algn="l"/>
                      <a:endParaRPr lang="ru-RU" sz="1600" dirty="0">
                        <a:solidFill>
                          <a:srgbClr val="243A57"/>
                        </a:solidFill>
                        <a:effectLst/>
                        <a:latin typeface="+mn-lt"/>
                      </a:endParaRPr>
                    </a:p>
                  </a:txBody>
                  <a:tcPr anchor="ctr">
                    <a:lnL w="12700" cmpd="sng">
                      <a:noFill/>
                    </a:lnL>
                    <a:lnR w="12700" cmpd="sng">
                      <a:noFill/>
                    </a:lnR>
                    <a:lnT w="12700" cmpd="sng">
                      <a:noFill/>
                    </a:lnT>
                    <a:lnB w="12700" cap="flat" cmpd="sng" algn="ctr">
                      <a:solidFill>
                        <a:schemeClr val="tx1">
                          <a:lumMod val="75000"/>
                          <a:lumOff val="25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ru-RU"/>
                    </a:p>
                  </a:txBody>
                  <a:tcPr/>
                </a:tc>
                <a:tc>
                  <a:txBody>
                    <a:bodyPr/>
                    <a:lstStyle/>
                    <a:p>
                      <a:pPr algn="ctr">
                        <a:spcAft>
                          <a:spcPts val="0"/>
                        </a:spcAft>
                      </a:pPr>
                      <a:r>
                        <a:rPr lang="ru-RU" sz="1600" dirty="0">
                          <a:solidFill>
                            <a:srgbClr val="243A57"/>
                          </a:solidFill>
                          <a:effectLst/>
                        </a:rPr>
                        <a:t>Индекс удовлетворённости</a:t>
                      </a:r>
                      <a:endParaRPr lang="ru-RU" sz="1600" dirty="0">
                        <a:solidFill>
                          <a:srgbClr val="243A57"/>
                        </a:solidFill>
                        <a:effectLst/>
                        <a:latin typeface="+mn-lt"/>
                        <a:ea typeface="Times New Roman" panose="02020603050405020304" pitchFamily="18" charset="0"/>
                      </a:endParaRPr>
                    </a:p>
                  </a:txBody>
                  <a:tcPr anchor="ctr">
                    <a:lnL w="12700" cmpd="sng">
                      <a:noFill/>
                    </a:lnL>
                    <a:lnR w="12700" cmpd="sng">
                      <a:noFill/>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81953420"/>
                  </a:ext>
                </a:extLst>
              </a:tr>
              <a:tr h="283789">
                <a:tc gridSpan="2">
                  <a:txBody>
                    <a:bodyPr/>
                    <a:lstStyle/>
                    <a:p>
                      <a:pPr algn="l">
                        <a:spcAft>
                          <a:spcPts val="0"/>
                        </a:spcAft>
                      </a:pPr>
                      <a:r>
                        <a:rPr lang="ru-RU" sz="1600" b="1" dirty="0">
                          <a:solidFill>
                            <a:srgbClr val="243A57"/>
                          </a:solidFill>
                          <a:effectLst/>
                        </a:rPr>
                        <a:t>Константа</a:t>
                      </a:r>
                      <a:endParaRPr lang="ru-RU" sz="1600" b="1" dirty="0">
                        <a:solidFill>
                          <a:srgbClr val="243A57"/>
                        </a:solidFill>
                        <a:effectLst/>
                        <a:latin typeface="+mn-lt"/>
                        <a:ea typeface="Times New Roman" panose="02020603050405020304" pitchFamily="18" charset="0"/>
                      </a:endParaRPr>
                    </a:p>
                  </a:txBody>
                  <a:tcPr anchor="ctr">
                    <a:lnL w="12700" cmpd="sng">
                      <a:noFill/>
                    </a:lnL>
                    <a:lnR w="12700" cmpd="sng">
                      <a:noFill/>
                    </a:lnR>
                    <a:lnT w="12700" cap="flat" cmpd="sng" algn="ctr">
                      <a:solidFill>
                        <a:schemeClr val="tx1">
                          <a:lumMod val="75000"/>
                          <a:lumOff val="25000"/>
                        </a:schemeClr>
                      </a:solidFill>
                      <a:prstDash val="solid"/>
                      <a:round/>
                      <a:headEnd type="none" w="med" len="med"/>
                      <a:tailEnd type="none" w="med" len="med"/>
                    </a:lnT>
                    <a:lnB w="12700" cmpd="sng">
                      <a:noFill/>
                    </a:lnB>
                    <a:lnTlToBr w="12700" cmpd="sng">
                      <a:noFill/>
                      <a:prstDash val="solid"/>
                    </a:lnTlToBr>
                    <a:lnBlToTr w="12700" cmpd="sng">
                      <a:noFill/>
                      <a:prstDash val="solid"/>
                    </a:lnBlToTr>
                  </a:tcPr>
                </a:tc>
                <a:tc hMerge="1">
                  <a:txBody>
                    <a:bodyPr/>
                    <a:lstStyle/>
                    <a:p>
                      <a:endParaRPr lang="ru-RU"/>
                    </a:p>
                  </a:txBody>
                  <a:tcPr/>
                </a:tc>
                <a:tc>
                  <a:txBody>
                    <a:bodyPr/>
                    <a:lstStyle/>
                    <a:p>
                      <a:pPr algn="ctr">
                        <a:spcAft>
                          <a:spcPts val="0"/>
                        </a:spcAft>
                      </a:pPr>
                      <a:r>
                        <a:rPr lang="ru-RU" sz="1600" dirty="0">
                          <a:solidFill>
                            <a:srgbClr val="243A57"/>
                          </a:solidFill>
                          <a:effectLst/>
                        </a:rPr>
                        <a:t>4.38</a:t>
                      </a:r>
                      <a:r>
                        <a:rPr lang="ru-RU" sz="1600" baseline="30000" dirty="0">
                          <a:solidFill>
                            <a:srgbClr val="243A57"/>
                          </a:solidFill>
                          <a:effectLst/>
                        </a:rPr>
                        <a:t>***</a:t>
                      </a:r>
                      <a:r>
                        <a:rPr lang="ru-RU" sz="1600" dirty="0">
                          <a:solidFill>
                            <a:srgbClr val="243A57"/>
                          </a:solidFill>
                          <a:effectLst/>
                        </a:rPr>
                        <a:t> (4.35, 4.41)</a:t>
                      </a:r>
                      <a:endParaRPr lang="ru-RU" sz="1600" dirty="0">
                        <a:solidFill>
                          <a:srgbClr val="243A57"/>
                        </a:solidFill>
                        <a:effectLst/>
                        <a:latin typeface="+mn-lt"/>
                        <a:ea typeface="Times New Roman" panose="02020603050405020304" pitchFamily="18" charset="0"/>
                      </a:endParaRPr>
                    </a:p>
                  </a:txBody>
                  <a:tcPr anchor="ctr">
                    <a:lnL w="12700" cmpd="sng">
                      <a:noFill/>
                    </a:lnL>
                    <a:lnR w="12700" cmpd="sng">
                      <a:noFill/>
                    </a:lnR>
                    <a:lnT w="12700" cap="flat" cmpd="sng" algn="ctr">
                      <a:solidFill>
                        <a:schemeClr val="tx1">
                          <a:lumMod val="75000"/>
                          <a:lumOff val="25000"/>
                        </a:schemeClr>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304177346"/>
                  </a:ext>
                </a:extLst>
              </a:tr>
              <a:tr h="283789">
                <a:tc gridSpan="2">
                  <a:txBody>
                    <a:bodyPr/>
                    <a:lstStyle/>
                    <a:p>
                      <a:pPr algn="l">
                        <a:spcAft>
                          <a:spcPts val="0"/>
                        </a:spcAft>
                      </a:pPr>
                      <a:r>
                        <a:rPr lang="ru-RU" sz="1600" dirty="0">
                          <a:solidFill>
                            <a:srgbClr val="243A57"/>
                          </a:solidFill>
                          <a:effectLst/>
                        </a:rPr>
                        <a:t>Связь с организацией</a:t>
                      </a:r>
                      <a:endParaRPr lang="ru-RU" sz="1600" dirty="0">
                        <a:solidFill>
                          <a:srgbClr val="243A57"/>
                        </a:solidFill>
                        <a:effectLst/>
                        <a:latin typeface="+mn-lt"/>
                        <a:ea typeface="Times New Roman" panose="02020603050405020304" pitchFamily="18"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hMerge="1">
                  <a:txBody>
                    <a:bodyPr/>
                    <a:lstStyle/>
                    <a:p>
                      <a:endParaRPr lang="ru-RU"/>
                    </a:p>
                  </a:txBody>
                  <a:tcPr/>
                </a:tc>
                <a:tc>
                  <a:txBody>
                    <a:bodyPr/>
                    <a:lstStyle/>
                    <a:p>
                      <a:pPr algn="ctr">
                        <a:spcAft>
                          <a:spcPts val="0"/>
                        </a:spcAft>
                      </a:pPr>
                      <a:r>
                        <a:rPr lang="ru-RU" sz="1600" dirty="0">
                          <a:solidFill>
                            <a:srgbClr val="243A57"/>
                          </a:solidFill>
                          <a:effectLst/>
                        </a:rPr>
                        <a:t>0.04</a:t>
                      </a:r>
                      <a:r>
                        <a:rPr lang="ru-RU" sz="1600" baseline="30000" dirty="0">
                          <a:solidFill>
                            <a:srgbClr val="243A57"/>
                          </a:solidFill>
                          <a:effectLst/>
                        </a:rPr>
                        <a:t>**</a:t>
                      </a:r>
                      <a:r>
                        <a:rPr lang="ru-RU" sz="1600" dirty="0">
                          <a:solidFill>
                            <a:srgbClr val="243A57"/>
                          </a:solidFill>
                          <a:effectLst/>
                        </a:rPr>
                        <a:t> (0.01, 0.07)</a:t>
                      </a:r>
                      <a:endParaRPr lang="ru-RU" sz="1600" dirty="0">
                        <a:solidFill>
                          <a:srgbClr val="243A57"/>
                        </a:solidFill>
                        <a:effectLst/>
                        <a:latin typeface="+mn-lt"/>
                        <a:ea typeface="Times New Roman" panose="02020603050405020304" pitchFamily="18"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312553415"/>
                  </a:ext>
                </a:extLst>
              </a:tr>
              <a:tr h="283789">
                <a:tc gridSpan="2">
                  <a:txBody>
                    <a:bodyPr/>
                    <a:lstStyle/>
                    <a:p>
                      <a:pPr algn="l">
                        <a:spcAft>
                          <a:spcPts val="0"/>
                        </a:spcAft>
                      </a:pPr>
                      <a:r>
                        <a:rPr lang="ru-RU" sz="1600" dirty="0">
                          <a:solidFill>
                            <a:srgbClr val="243A57"/>
                          </a:solidFill>
                          <a:effectLst/>
                        </a:rPr>
                        <a:t>Время на волонтёрскую работу</a:t>
                      </a:r>
                      <a:endParaRPr lang="ru-RU" sz="1600" dirty="0">
                        <a:solidFill>
                          <a:srgbClr val="243A57"/>
                        </a:solidFill>
                        <a:effectLst/>
                        <a:latin typeface="+mn-lt"/>
                        <a:ea typeface="Times New Roman" panose="02020603050405020304" pitchFamily="18"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hMerge="1">
                  <a:txBody>
                    <a:bodyPr/>
                    <a:lstStyle/>
                    <a:p>
                      <a:endParaRPr lang="ru-RU"/>
                    </a:p>
                  </a:txBody>
                  <a:tcPr/>
                </a:tc>
                <a:tc>
                  <a:txBody>
                    <a:bodyPr/>
                    <a:lstStyle/>
                    <a:p>
                      <a:pPr algn="ctr">
                        <a:spcAft>
                          <a:spcPts val="0"/>
                        </a:spcAft>
                      </a:pPr>
                      <a:r>
                        <a:rPr lang="ru-RU" sz="1600" dirty="0">
                          <a:solidFill>
                            <a:srgbClr val="243A57"/>
                          </a:solidFill>
                          <a:effectLst/>
                        </a:rPr>
                        <a:t>-0.02 (-0.05, 0.01)</a:t>
                      </a:r>
                      <a:endParaRPr lang="ru-RU" sz="1600" dirty="0">
                        <a:solidFill>
                          <a:srgbClr val="243A57"/>
                        </a:solidFill>
                        <a:effectLst/>
                        <a:latin typeface="+mn-lt"/>
                        <a:ea typeface="Times New Roman" panose="02020603050405020304" pitchFamily="18"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631045365"/>
                  </a:ext>
                </a:extLst>
              </a:tr>
              <a:tr h="283789">
                <a:tc gridSpan="2">
                  <a:txBody>
                    <a:bodyPr/>
                    <a:lstStyle/>
                    <a:p>
                      <a:pPr algn="l">
                        <a:spcAft>
                          <a:spcPts val="0"/>
                        </a:spcAft>
                      </a:pPr>
                      <a:r>
                        <a:rPr lang="ru-RU" sz="1600" dirty="0">
                          <a:solidFill>
                            <a:srgbClr val="243A57"/>
                          </a:solidFill>
                          <a:effectLst/>
                        </a:rPr>
                        <a:t>Получили ответы на вопросы</a:t>
                      </a:r>
                      <a:endParaRPr lang="ru-RU" sz="1600" dirty="0">
                        <a:solidFill>
                          <a:srgbClr val="243A57"/>
                        </a:solidFill>
                        <a:effectLst/>
                        <a:latin typeface="+mn-lt"/>
                        <a:ea typeface="Times New Roman" panose="02020603050405020304" pitchFamily="18"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hMerge="1">
                  <a:txBody>
                    <a:bodyPr/>
                    <a:lstStyle/>
                    <a:p>
                      <a:endParaRPr lang="ru-RU"/>
                    </a:p>
                  </a:txBody>
                  <a:tcPr/>
                </a:tc>
                <a:tc>
                  <a:txBody>
                    <a:bodyPr/>
                    <a:lstStyle/>
                    <a:p>
                      <a:pPr algn="ctr">
                        <a:spcAft>
                          <a:spcPts val="0"/>
                        </a:spcAft>
                      </a:pPr>
                      <a:r>
                        <a:rPr lang="ru-RU" sz="1600" dirty="0">
                          <a:solidFill>
                            <a:srgbClr val="243A57"/>
                          </a:solidFill>
                          <a:effectLst/>
                        </a:rPr>
                        <a:t>0.16</a:t>
                      </a:r>
                      <a:r>
                        <a:rPr lang="ru-RU" sz="1600" baseline="30000" dirty="0">
                          <a:solidFill>
                            <a:srgbClr val="243A57"/>
                          </a:solidFill>
                          <a:effectLst/>
                        </a:rPr>
                        <a:t>***</a:t>
                      </a:r>
                      <a:r>
                        <a:rPr lang="ru-RU" sz="1600" dirty="0">
                          <a:solidFill>
                            <a:srgbClr val="243A57"/>
                          </a:solidFill>
                          <a:effectLst/>
                        </a:rPr>
                        <a:t> (0.13, 0.19)</a:t>
                      </a:r>
                      <a:endParaRPr lang="ru-RU" sz="1600" dirty="0">
                        <a:solidFill>
                          <a:srgbClr val="243A57"/>
                        </a:solidFill>
                        <a:effectLst/>
                        <a:latin typeface="+mn-lt"/>
                        <a:ea typeface="Times New Roman" panose="02020603050405020304" pitchFamily="18"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082524974"/>
                  </a:ext>
                </a:extLst>
              </a:tr>
              <a:tr h="283789">
                <a:tc gridSpan="2">
                  <a:txBody>
                    <a:bodyPr/>
                    <a:lstStyle/>
                    <a:p>
                      <a:pPr algn="l">
                        <a:spcAft>
                          <a:spcPts val="0"/>
                        </a:spcAft>
                      </a:pPr>
                      <a:r>
                        <a:rPr lang="ru-RU" sz="1600" dirty="0">
                          <a:solidFill>
                            <a:srgbClr val="243A57"/>
                          </a:solidFill>
                          <a:effectLst/>
                        </a:rPr>
                        <a:t>Обучение проводилось</a:t>
                      </a:r>
                      <a:endParaRPr lang="ru-RU" sz="1600" dirty="0">
                        <a:solidFill>
                          <a:srgbClr val="243A57"/>
                        </a:solidFill>
                        <a:effectLst/>
                        <a:latin typeface="+mn-lt"/>
                        <a:ea typeface="Times New Roman" panose="02020603050405020304" pitchFamily="18"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hMerge="1">
                  <a:txBody>
                    <a:bodyPr/>
                    <a:lstStyle/>
                    <a:p>
                      <a:endParaRPr lang="ru-RU"/>
                    </a:p>
                  </a:txBody>
                  <a:tcPr/>
                </a:tc>
                <a:tc>
                  <a:txBody>
                    <a:bodyPr/>
                    <a:lstStyle/>
                    <a:p>
                      <a:pPr algn="ctr">
                        <a:spcAft>
                          <a:spcPts val="0"/>
                        </a:spcAft>
                      </a:pPr>
                      <a:r>
                        <a:rPr lang="ru-RU" sz="1600" dirty="0">
                          <a:solidFill>
                            <a:srgbClr val="243A57"/>
                          </a:solidFill>
                          <a:effectLst/>
                        </a:rPr>
                        <a:t>0.10</a:t>
                      </a:r>
                      <a:r>
                        <a:rPr lang="ru-RU" sz="1600" baseline="30000" dirty="0">
                          <a:solidFill>
                            <a:srgbClr val="243A57"/>
                          </a:solidFill>
                          <a:effectLst/>
                        </a:rPr>
                        <a:t>***</a:t>
                      </a:r>
                      <a:r>
                        <a:rPr lang="ru-RU" sz="1600" dirty="0">
                          <a:solidFill>
                            <a:srgbClr val="243A57"/>
                          </a:solidFill>
                          <a:effectLst/>
                        </a:rPr>
                        <a:t> (0.07, 0.13)</a:t>
                      </a:r>
                      <a:endParaRPr lang="ru-RU" sz="1600" dirty="0">
                        <a:solidFill>
                          <a:srgbClr val="243A57"/>
                        </a:solidFill>
                        <a:effectLst/>
                        <a:latin typeface="+mn-lt"/>
                        <a:ea typeface="Times New Roman" panose="02020603050405020304" pitchFamily="18"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13612146"/>
                  </a:ext>
                </a:extLst>
              </a:tr>
              <a:tr h="472981">
                <a:tc gridSpan="2">
                  <a:txBody>
                    <a:bodyPr/>
                    <a:lstStyle/>
                    <a:p>
                      <a:pPr algn="l">
                        <a:spcAft>
                          <a:spcPts val="0"/>
                        </a:spcAft>
                      </a:pPr>
                      <a:r>
                        <a:rPr lang="ru-RU" sz="1600" dirty="0">
                          <a:solidFill>
                            <a:srgbClr val="243A57"/>
                          </a:solidFill>
                          <a:effectLst/>
                        </a:rPr>
                        <a:t>Могли обратиться к кому-то с вопросами</a:t>
                      </a:r>
                      <a:endParaRPr lang="ru-RU" sz="1600" dirty="0">
                        <a:solidFill>
                          <a:srgbClr val="243A57"/>
                        </a:solidFill>
                        <a:effectLst/>
                        <a:latin typeface="+mn-lt"/>
                        <a:ea typeface="Times New Roman" panose="02020603050405020304" pitchFamily="18"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hMerge="1">
                  <a:txBody>
                    <a:bodyPr/>
                    <a:lstStyle/>
                    <a:p>
                      <a:endParaRPr lang="ru-RU"/>
                    </a:p>
                  </a:txBody>
                  <a:tcPr/>
                </a:tc>
                <a:tc>
                  <a:txBody>
                    <a:bodyPr/>
                    <a:lstStyle/>
                    <a:p>
                      <a:pPr algn="ctr">
                        <a:spcAft>
                          <a:spcPts val="0"/>
                        </a:spcAft>
                      </a:pPr>
                      <a:r>
                        <a:rPr lang="ru-RU" sz="1600" dirty="0">
                          <a:solidFill>
                            <a:srgbClr val="243A57"/>
                          </a:solidFill>
                          <a:effectLst/>
                        </a:rPr>
                        <a:t>0.04</a:t>
                      </a:r>
                      <a:r>
                        <a:rPr lang="ru-RU" sz="1600" baseline="30000" dirty="0">
                          <a:solidFill>
                            <a:srgbClr val="243A57"/>
                          </a:solidFill>
                          <a:effectLst/>
                        </a:rPr>
                        <a:t>*</a:t>
                      </a:r>
                      <a:r>
                        <a:rPr lang="ru-RU" sz="1600" dirty="0">
                          <a:solidFill>
                            <a:srgbClr val="243A57"/>
                          </a:solidFill>
                          <a:effectLst/>
                        </a:rPr>
                        <a:t> (-0.002, 0.09)</a:t>
                      </a:r>
                      <a:endParaRPr lang="ru-RU" sz="1600" dirty="0">
                        <a:solidFill>
                          <a:srgbClr val="243A57"/>
                        </a:solidFill>
                        <a:effectLst/>
                        <a:latin typeface="+mn-lt"/>
                        <a:ea typeface="Times New Roman" panose="02020603050405020304" pitchFamily="18"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509893401"/>
                  </a:ext>
                </a:extLst>
              </a:tr>
              <a:tr h="283789">
                <a:tc gridSpan="2">
                  <a:txBody>
                    <a:bodyPr/>
                    <a:lstStyle/>
                    <a:p>
                      <a:pPr algn="l">
                        <a:spcAft>
                          <a:spcPts val="0"/>
                        </a:spcAft>
                      </a:pPr>
                      <a:r>
                        <a:rPr lang="ru-RU" sz="1600" dirty="0">
                          <a:solidFill>
                            <a:srgbClr val="243A57"/>
                          </a:solidFill>
                          <a:effectLst/>
                        </a:rPr>
                        <a:t>Относились НЕ как к члену команды</a:t>
                      </a:r>
                      <a:endParaRPr lang="ru-RU" sz="1600" dirty="0">
                        <a:solidFill>
                          <a:srgbClr val="243A57"/>
                        </a:solidFill>
                        <a:effectLst/>
                        <a:latin typeface="+mn-lt"/>
                        <a:ea typeface="Times New Roman" panose="02020603050405020304" pitchFamily="18"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hMerge="1">
                  <a:txBody>
                    <a:bodyPr/>
                    <a:lstStyle/>
                    <a:p>
                      <a:endParaRPr lang="ru-RU"/>
                    </a:p>
                  </a:txBody>
                  <a:tcPr/>
                </a:tc>
                <a:tc>
                  <a:txBody>
                    <a:bodyPr/>
                    <a:lstStyle/>
                    <a:p>
                      <a:pPr algn="ctr">
                        <a:spcAft>
                          <a:spcPts val="0"/>
                        </a:spcAft>
                      </a:pPr>
                      <a:endParaRPr lang="ru-RU" sz="1600" dirty="0">
                        <a:solidFill>
                          <a:srgbClr val="243A57"/>
                        </a:solidFill>
                        <a:effectLst/>
                        <a:latin typeface="+mn-lt"/>
                        <a:ea typeface="Times New Roman" panose="02020603050405020304" pitchFamily="18"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796752354"/>
                  </a:ext>
                </a:extLst>
              </a:tr>
              <a:tr h="283789">
                <a:tc>
                  <a:txBody>
                    <a:bodyPr/>
                    <a:lstStyle/>
                    <a:p>
                      <a:pPr algn="l">
                        <a:spcAft>
                          <a:spcPts val="0"/>
                        </a:spcAft>
                      </a:pPr>
                      <a:endParaRPr lang="ru-RU" sz="1600" dirty="0">
                        <a:solidFill>
                          <a:srgbClr val="243A57"/>
                        </a:solidFill>
                        <a:effectLst/>
                        <a:latin typeface="+mn-lt"/>
                        <a:ea typeface="Times New Roman" panose="02020603050405020304" pitchFamily="18"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a:spcAft>
                          <a:spcPts val="0"/>
                        </a:spcAft>
                      </a:pPr>
                      <a:r>
                        <a:rPr lang="ru-RU" sz="1600" dirty="0">
                          <a:solidFill>
                            <a:srgbClr val="243A57"/>
                          </a:solidFill>
                          <a:effectLst/>
                        </a:rPr>
                        <a:t>Оплачиваемые сотрудники</a:t>
                      </a:r>
                      <a:endParaRPr lang="ru-RU" sz="1600" dirty="0">
                        <a:solidFill>
                          <a:srgbClr val="243A57"/>
                        </a:solidFill>
                        <a:effectLst/>
                        <a:latin typeface="+mn-lt"/>
                        <a:ea typeface="Times New Roman" panose="02020603050405020304" pitchFamily="18"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ru-RU" sz="1600" dirty="0">
                          <a:solidFill>
                            <a:srgbClr val="243A57"/>
                          </a:solidFill>
                          <a:effectLst/>
                        </a:rPr>
                        <a:t>-0.04</a:t>
                      </a:r>
                      <a:r>
                        <a:rPr lang="ru-RU" sz="1600" baseline="30000" dirty="0">
                          <a:solidFill>
                            <a:srgbClr val="243A57"/>
                          </a:solidFill>
                          <a:effectLst/>
                        </a:rPr>
                        <a:t>***</a:t>
                      </a:r>
                      <a:r>
                        <a:rPr lang="ru-RU" sz="1600" dirty="0">
                          <a:solidFill>
                            <a:srgbClr val="243A57"/>
                          </a:solidFill>
                          <a:effectLst/>
                        </a:rPr>
                        <a:t> (-0.07, -0.02)</a:t>
                      </a:r>
                      <a:endParaRPr lang="ru-RU" sz="1600" dirty="0">
                        <a:solidFill>
                          <a:srgbClr val="243A57"/>
                        </a:solidFill>
                        <a:effectLst/>
                        <a:latin typeface="+mn-lt"/>
                        <a:ea typeface="Times New Roman" panose="02020603050405020304" pitchFamily="18"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564194837"/>
                  </a:ext>
                </a:extLst>
              </a:tr>
              <a:tr h="283789">
                <a:tc>
                  <a:txBody>
                    <a:bodyPr/>
                    <a:lstStyle/>
                    <a:p>
                      <a:pPr algn="l">
                        <a:spcAft>
                          <a:spcPts val="0"/>
                        </a:spcAft>
                      </a:pPr>
                      <a:endParaRPr lang="ru-RU" sz="1600" dirty="0">
                        <a:solidFill>
                          <a:srgbClr val="243A57"/>
                        </a:solidFill>
                        <a:effectLst/>
                        <a:latin typeface="+mn-lt"/>
                        <a:ea typeface="Times New Roman" panose="02020603050405020304" pitchFamily="18"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a:spcAft>
                          <a:spcPts val="0"/>
                        </a:spcAft>
                      </a:pPr>
                      <a:r>
                        <a:rPr lang="ru-RU" sz="1600" dirty="0">
                          <a:solidFill>
                            <a:srgbClr val="243A57"/>
                          </a:solidFill>
                          <a:effectLst/>
                        </a:rPr>
                        <a:t>Другие регулярные волонтёры</a:t>
                      </a:r>
                      <a:endParaRPr lang="ru-RU" sz="1600" dirty="0">
                        <a:solidFill>
                          <a:srgbClr val="243A57"/>
                        </a:solidFill>
                        <a:effectLst/>
                        <a:latin typeface="+mn-lt"/>
                        <a:ea typeface="Times New Roman" panose="02020603050405020304" pitchFamily="18"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ru-RU" sz="1600" dirty="0">
                          <a:solidFill>
                            <a:srgbClr val="243A57"/>
                          </a:solidFill>
                          <a:effectLst/>
                        </a:rPr>
                        <a:t>-0.08</a:t>
                      </a:r>
                      <a:r>
                        <a:rPr lang="ru-RU" sz="1600" baseline="30000" dirty="0">
                          <a:solidFill>
                            <a:srgbClr val="243A57"/>
                          </a:solidFill>
                          <a:effectLst/>
                        </a:rPr>
                        <a:t>***</a:t>
                      </a:r>
                      <a:r>
                        <a:rPr lang="ru-RU" sz="1600" dirty="0">
                          <a:solidFill>
                            <a:srgbClr val="243A57"/>
                          </a:solidFill>
                          <a:effectLst/>
                        </a:rPr>
                        <a:t> (-0.11, -0.05)</a:t>
                      </a:r>
                      <a:endParaRPr lang="ru-RU" sz="1600" dirty="0">
                        <a:solidFill>
                          <a:srgbClr val="243A57"/>
                        </a:solidFill>
                        <a:effectLst/>
                        <a:latin typeface="+mn-lt"/>
                        <a:ea typeface="Times New Roman" panose="02020603050405020304" pitchFamily="18"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775420203"/>
                  </a:ext>
                </a:extLst>
              </a:tr>
              <a:tr h="283789">
                <a:tc>
                  <a:txBody>
                    <a:bodyPr/>
                    <a:lstStyle/>
                    <a:p>
                      <a:pPr algn="l">
                        <a:spcAft>
                          <a:spcPts val="0"/>
                        </a:spcAft>
                      </a:pPr>
                      <a:endParaRPr lang="ru-RU" sz="1600" dirty="0">
                        <a:solidFill>
                          <a:srgbClr val="243A57"/>
                        </a:solidFill>
                        <a:effectLst/>
                        <a:latin typeface="+mn-lt"/>
                        <a:ea typeface="Times New Roman" panose="02020603050405020304" pitchFamily="18"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a:spcAft>
                          <a:spcPts val="0"/>
                        </a:spcAft>
                      </a:pPr>
                      <a:r>
                        <a:rPr lang="ru-RU" sz="1600" dirty="0">
                          <a:solidFill>
                            <a:srgbClr val="243A57"/>
                          </a:solidFill>
                          <a:effectLst/>
                        </a:rPr>
                        <a:t>Другие эпизодические волонтёры</a:t>
                      </a:r>
                      <a:endParaRPr lang="ru-RU" sz="1600" dirty="0">
                        <a:solidFill>
                          <a:srgbClr val="243A57"/>
                        </a:solidFill>
                        <a:effectLst/>
                        <a:latin typeface="+mn-lt"/>
                        <a:ea typeface="Times New Roman" panose="02020603050405020304" pitchFamily="18"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ru-RU" sz="1600" dirty="0">
                          <a:solidFill>
                            <a:srgbClr val="243A57"/>
                          </a:solidFill>
                          <a:effectLst/>
                        </a:rPr>
                        <a:t>-0.05</a:t>
                      </a:r>
                      <a:r>
                        <a:rPr lang="ru-RU" sz="1600" baseline="30000" dirty="0">
                          <a:solidFill>
                            <a:srgbClr val="243A57"/>
                          </a:solidFill>
                          <a:effectLst/>
                        </a:rPr>
                        <a:t>***</a:t>
                      </a:r>
                      <a:r>
                        <a:rPr lang="ru-RU" sz="1600" dirty="0">
                          <a:solidFill>
                            <a:srgbClr val="243A57"/>
                          </a:solidFill>
                          <a:effectLst/>
                        </a:rPr>
                        <a:t> (-0.07, -0.02)</a:t>
                      </a:r>
                      <a:endParaRPr lang="ru-RU" sz="1600" dirty="0">
                        <a:solidFill>
                          <a:srgbClr val="243A57"/>
                        </a:solidFill>
                        <a:effectLst/>
                        <a:latin typeface="+mn-lt"/>
                        <a:ea typeface="Times New Roman" panose="02020603050405020304" pitchFamily="18"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896689772"/>
                  </a:ext>
                </a:extLst>
              </a:tr>
              <a:tr h="283789">
                <a:tc>
                  <a:txBody>
                    <a:bodyPr/>
                    <a:lstStyle/>
                    <a:p>
                      <a:pPr algn="l">
                        <a:spcAft>
                          <a:spcPts val="0"/>
                        </a:spcAft>
                      </a:pPr>
                      <a:endParaRPr lang="ru-RU" sz="1600" dirty="0">
                        <a:solidFill>
                          <a:srgbClr val="243A57"/>
                        </a:solidFill>
                        <a:effectLst/>
                        <a:latin typeface="+mn-lt"/>
                        <a:ea typeface="Times New Roman" panose="02020603050405020304" pitchFamily="18"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a:spcAft>
                          <a:spcPts val="0"/>
                        </a:spcAft>
                      </a:pPr>
                      <a:r>
                        <a:rPr lang="ru-RU" sz="1600" dirty="0">
                          <a:solidFill>
                            <a:srgbClr val="243A57"/>
                          </a:solidFill>
                          <a:effectLst/>
                        </a:rPr>
                        <a:t>Клиенты и </a:t>
                      </a:r>
                      <a:r>
                        <a:rPr lang="ru-RU" sz="1600" dirty="0" err="1">
                          <a:solidFill>
                            <a:srgbClr val="243A57"/>
                          </a:solidFill>
                          <a:effectLst/>
                        </a:rPr>
                        <a:t>благополучатели</a:t>
                      </a:r>
                      <a:endParaRPr lang="ru-RU" sz="1600" dirty="0">
                        <a:solidFill>
                          <a:srgbClr val="243A57"/>
                        </a:solidFill>
                        <a:effectLst/>
                        <a:latin typeface="+mn-lt"/>
                        <a:ea typeface="Times New Roman" panose="02020603050405020304" pitchFamily="18"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ru-RU" sz="1600" dirty="0">
                          <a:solidFill>
                            <a:srgbClr val="243A57"/>
                          </a:solidFill>
                          <a:effectLst/>
                        </a:rPr>
                        <a:t>-0.06</a:t>
                      </a:r>
                      <a:r>
                        <a:rPr lang="ru-RU" sz="1600" baseline="30000" dirty="0">
                          <a:solidFill>
                            <a:srgbClr val="243A57"/>
                          </a:solidFill>
                          <a:effectLst/>
                        </a:rPr>
                        <a:t>***</a:t>
                      </a:r>
                      <a:r>
                        <a:rPr lang="ru-RU" sz="1600" dirty="0">
                          <a:solidFill>
                            <a:srgbClr val="243A57"/>
                          </a:solidFill>
                          <a:effectLst/>
                        </a:rPr>
                        <a:t> (-0.09, -0.04)</a:t>
                      </a:r>
                      <a:endParaRPr lang="ru-RU" sz="1600" dirty="0">
                        <a:solidFill>
                          <a:srgbClr val="243A57"/>
                        </a:solidFill>
                        <a:effectLst/>
                        <a:latin typeface="+mn-lt"/>
                        <a:ea typeface="Times New Roman" panose="02020603050405020304" pitchFamily="18"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67084327"/>
                  </a:ext>
                </a:extLst>
              </a:tr>
              <a:tr h="472981">
                <a:tc gridSpan="2">
                  <a:txBody>
                    <a:bodyPr/>
                    <a:lstStyle/>
                    <a:p>
                      <a:pPr algn="l">
                        <a:spcAft>
                          <a:spcPts val="0"/>
                        </a:spcAft>
                      </a:pPr>
                      <a:r>
                        <a:rPr lang="ru-RU" sz="1600" dirty="0">
                          <a:solidFill>
                            <a:srgbClr val="243A57"/>
                          </a:solidFill>
                          <a:effectLst/>
                        </a:rPr>
                        <a:t>Получили поощрение или благодарность</a:t>
                      </a:r>
                      <a:endParaRPr lang="ru-RU" sz="1600" dirty="0">
                        <a:solidFill>
                          <a:srgbClr val="243A57"/>
                        </a:solidFill>
                        <a:effectLst/>
                        <a:latin typeface="+mn-lt"/>
                        <a:ea typeface="Times New Roman" panose="02020603050405020304" pitchFamily="18"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hMerge="1">
                  <a:txBody>
                    <a:bodyPr/>
                    <a:lstStyle/>
                    <a:p>
                      <a:endParaRPr lang="ru-RU"/>
                    </a:p>
                  </a:txBody>
                  <a:tcPr/>
                </a:tc>
                <a:tc>
                  <a:txBody>
                    <a:bodyPr/>
                    <a:lstStyle/>
                    <a:p>
                      <a:pPr algn="ctr">
                        <a:spcAft>
                          <a:spcPts val="0"/>
                        </a:spcAft>
                      </a:pPr>
                      <a:r>
                        <a:rPr lang="ru-RU" sz="1600" dirty="0">
                          <a:solidFill>
                            <a:srgbClr val="243A57"/>
                          </a:solidFill>
                          <a:effectLst/>
                        </a:rPr>
                        <a:t>0.09</a:t>
                      </a:r>
                      <a:r>
                        <a:rPr lang="ru-RU" sz="1600" baseline="30000" dirty="0">
                          <a:solidFill>
                            <a:srgbClr val="243A57"/>
                          </a:solidFill>
                          <a:effectLst/>
                        </a:rPr>
                        <a:t>***</a:t>
                      </a:r>
                      <a:r>
                        <a:rPr lang="ru-RU" sz="1600" dirty="0">
                          <a:solidFill>
                            <a:srgbClr val="243A57"/>
                          </a:solidFill>
                          <a:effectLst/>
                        </a:rPr>
                        <a:t> (0.05, 0.12)</a:t>
                      </a:r>
                      <a:endParaRPr lang="ru-RU" sz="1600" dirty="0">
                        <a:solidFill>
                          <a:srgbClr val="243A57"/>
                        </a:solidFill>
                        <a:effectLst/>
                        <a:latin typeface="+mn-lt"/>
                        <a:ea typeface="Times New Roman" panose="02020603050405020304" pitchFamily="18"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550475771"/>
                  </a:ext>
                </a:extLst>
              </a:tr>
            </a:tbl>
          </a:graphicData>
        </a:graphic>
      </p:graphicFrame>
      <p:graphicFrame>
        <p:nvGraphicFramePr>
          <p:cNvPr id="7" name="Таблица 6">
            <a:extLst>
              <a:ext uri="{FF2B5EF4-FFF2-40B4-BE49-F238E27FC236}">
                <a16:creationId xmlns:a16="http://schemas.microsoft.com/office/drawing/2014/main" id="{873D4F6D-5B91-E449-97C8-A1071CDE58F4}"/>
              </a:ext>
            </a:extLst>
          </p:cNvPr>
          <p:cNvGraphicFramePr>
            <a:graphicFrameLocks noGrp="1"/>
          </p:cNvGraphicFramePr>
          <p:nvPr>
            <p:extLst>
              <p:ext uri="{D42A27DB-BD31-4B8C-83A1-F6EECF244321}">
                <p14:modId xmlns:p14="http://schemas.microsoft.com/office/powerpoint/2010/main" val="1137172246"/>
              </p:ext>
            </p:extLst>
          </p:nvPr>
        </p:nvGraphicFramePr>
        <p:xfrm>
          <a:off x="6523152" y="1157002"/>
          <a:ext cx="5364048" cy="4577096"/>
        </p:xfrm>
        <a:graphic>
          <a:graphicData uri="http://schemas.openxmlformats.org/drawingml/2006/table">
            <a:tbl>
              <a:tblPr firstRow="1" firstCol="1" bandRow="1">
                <a:tableStyleId>{2D5ABB26-0587-4C30-8999-92F81FD0307C}</a:tableStyleId>
              </a:tblPr>
              <a:tblGrid>
                <a:gridCol w="2682024">
                  <a:extLst>
                    <a:ext uri="{9D8B030D-6E8A-4147-A177-3AD203B41FA5}">
                      <a16:colId xmlns:a16="http://schemas.microsoft.com/office/drawing/2014/main" val="3367028120"/>
                    </a:ext>
                  </a:extLst>
                </a:gridCol>
                <a:gridCol w="2682024">
                  <a:extLst>
                    <a:ext uri="{9D8B030D-6E8A-4147-A177-3AD203B41FA5}">
                      <a16:colId xmlns:a16="http://schemas.microsoft.com/office/drawing/2014/main" val="1230660497"/>
                    </a:ext>
                  </a:extLst>
                </a:gridCol>
              </a:tblGrid>
              <a:tr h="332241">
                <a:tc>
                  <a:txBody>
                    <a:bodyPr/>
                    <a:lstStyle/>
                    <a:p>
                      <a:pPr algn="l"/>
                      <a:endParaRPr lang="ru-RU" sz="1600" dirty="0">
                        <a:solidFill>
                          <a:srgbClr val="243A57"/>
                        </a:solidFill>
                        <a:effectLst/>
                        <a:latin typeface="+mn-lt"/>
                      </a:endParaRPr>
                    </a:p>
                  </a:txBody>
                  <a:tcPr anchor="ctr"/>
                </a:tc>
                <a:tc>
                  <a:txBody>
                    <a:bodyPr/>
                    <a:lstStyle/>
                    <a:p>
                      <a:pPr algn="ctr">
                        <a:spcAft>
                          <a:spcPts val="0"/>
                        </a:spcAft>
                      </a:pPr>
                      <a:r>
                        <a:rPr lang="ru-RU" sz="1600" b="1" dirty="0">
                          <a:solidFill>
                            <a:srgbClr val="243A57"/>
                          </a:solidFill>
                          <a:effectLst/>
                          <a:latin typeface="+mn-lt"/>
                        </a:rPr>
                        <a:t>Зависимая переменная</a:t>
                      </a:r>
                      <a:endParaRPr lang="ru-RU" sz="1600" b="1" dirty="0">
                        <a:solidFill>
                          <a:srgbClr val="243A57"/>
                        </a:solidFill>
                        <a:effectLst/>
                        <a:latin typeface="+mn-lt"/>
                        <a:ea typeface="Times New Roman" panose="02020603050405020304" pitchFamily="18" charset="0"/>
                      </a:endParaRPr>
                    </a:p>
                  </a:txBody>
                  <a:tcPr anchor="ctr">
                    <a:lnB w="12700" cap="flat" cmpd="sng" algn="ctr">
                      <a:solidFill>
                        <a:schemeClr val="tx1">
                          <a:lumMod val="75000"/>
                          <a:lumOff val="25000"/>
                        </a:schemeClr>
                      </a:solidFill>
                      <a:prstDash val="solid"/>
                      <a:round/>
                      <a:headEnd type="none" w="med" len="med"/>
                      <a:tailEnd type="none" w="med" len="med"/>
                    </a:lnB>
                  </a:tcPr>
                </a:tc>
                <a:extLst>
                  <a:ext uri="{0D108BD9-81ED-4DB2-BD59-A6C34878D82A}">
                    <a16:rowId xmlns:a16="http://schemas.microsoft.com/office/drawing/2014/main" val="3315976633"/>
                  </a:ext>
                </a:extLst>
              </a:tr>
              <a:tr h="553736">
                <a:tc>
                  <a:txBody>
                    <a:bodyPr/>
                    <a:lstStyle/>
                    <a:p>
                      <a:pPr algn="l"/>
                      <a:endParaRPr lang="ru-RU" sz="1600" dirty="0">
                        <a:solidFill>
                          <a:srgbClr val="243A57"/>
                        </a:solidFill>
                        <a:effectLst/>
                        <a:latin typeface="+mn-lt"/>
                      </a:endParaRPr>
                    </a:p>
                  </a:txBody>
                  <a:tcPr anchor="ctr">
                    <a:lnB w="12700" cap="flat" cmpd="sng" algn="ctr">
                      <a:solidFill>
                        <a:schemeClr val="tx1">
                          <a:lumMod val="75000"/>
                          <a:lumOff val="25000"/>
                        </a:schemeClr>
                      </a:solidFill>
                      <a:prstDash val="solid"/>
                      <a:round/>
                      <a:headEnd type="none" w="med" len="med"/>
                      <a:tailEnd type="none" w="med" len="med"/>
                    </a:lnB>
                  </a:tcPr>
                </a:tc>
                <a:tc>
                  <a:txBody>
                    <a:bodyPr/>
                    <a:lstStyle/>
                    <a:p>
                      <a:pPr marL="0" marR="0" lvl="0" indent="0" algn="ctr" defTabSz="410766" rtl="0" eaLnBrk="1" fontAlgn="auto" latinLnBrk="0" hangingPunct="1">
                        <a:lnSpc>
                          <a:spcPct val="100000"/>
                        </a:lnSpc>
                        <a:spcBef>
                          <a:spcPts val="0"/>
                        </a:spcBef>
                        <a:spcAft>
                          <a:spcPts val="0"/>
                        </a:spcAft>
                        <a:buClrTx/>
                        <a:buSzTx/>
                        <a:buFontTx/>
                        <a:buNone/>
                        <a:tabLst/>
                        <a:defRPr/>
                      </a:pPr>
                      <a:r>
                        <a:rPr lang="ru-RU" sz="1600" dirty="0">
                          <a:solidFill>
                            <a:srgbClr val="243A57"/>
                          </a:solidFill>
                          <a:effectLst/>
                          <a:latin typeface="+mn-lt"/>
                          <a:ea typeface="Times New Roman" panose="02020603050405020304" pitchFamily="18" charset="0"/>
                        </a:rPr>
                        <a:t>Индекс удовлетворённости</a:t>
                      </a:r>
                    </a:p>
                  </a:txBody>
                  <a:tcPr anchor="ct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tcPr>
                </a:tc>
                <a:extLst>
                  <a:ext uri="{0D108BD9-81ED-4DB2-BD59-A6C34878D82A}">
                    <a16:rowId xmlns:a16="http://schemas.microsoft.com/office/drawing/2014/main" val="581953420"/>
                  </a:ext>
                </a:extLst>
              </a:tr>
              <a:tr h="332241">
                <a:tc>
                  <a:txBody>
                    <a:bodyPr/>
                    <a:lstStyle/>
                    <a:p>
                      <a:pPr algn="l">
                        <a:spcAft>
                          <a:spcPts val="0"/>
                        </a:spcAft>
                      </a:pPr>
                      <a:r>
                        <a:rPr lang="ru-RU" sz="1600" dirty="0">
                          <a:solidFill>
                            <a:srgbClr val="243A57"/>
                          </a:solidFill>
                          <a:effectLst/>
                          <a:latin typeface="+mn-lt"/>
                        </a:rPr>
                        <a:t>Пол (женский)</a:t>
                      </a:r>
                      <a:endParaRPr lang="ru-RU" sz="1600" dirty="0">
                        <a:solidFill>
                          <a:srgbClr val="243A57"/>
                        </a:solidFill>
                        <a:effectLst/>
                        <a:latin typeface="+mn-lt"/>
                        <a:ea typeface="Times New Roman" panose="02020603050405020304" pitchFamily="18" charset="0"/>
                      </a:endParaRPr>
                    </a:p>
                  </a:txBody>
                  <a:tcPr anchor="ctr">
                    <a:lnT w="12700" cap="flat" cmpd="sng" algn="ctr">
                      <a:solidFill>
                        <a:schemeClr val="tx1">
                          <a:lumMod val="75000"/>
                          <a:lumOff val="25000"/>
                        </a:schemeClr>
                      </a:solidFill>
                      <a:prstDash val="solid"/>
                      <a:round/>
                      <a:headEnd type="none" w="med" len="med"/>
                      <a:tailEnd type="none" w="med" len="med"/>
                    </a:lnT>
                  </a:tcPr>
                </a:tc>
                <a:tc>
                  <a:txBody>
                    <a:bodyPr/>
                    <a:lstStyle/>
                    <a:p>
                      <a:pPr algn="ctr">
                        <a:spcAft>
                          <a:spcPts val="0"/>
                        </a:spcAft>
                      </a:pPr>
                      <a:r>
                        <a:rPr lang="ru-RU" sz="1600" dirty="0">
                          <a:solidFill>
                            <a:srgbClr val="243A57"/>
                          </a:solidFill>
                          <a:effectLst/>
                          <a:latin typeface="+mn-lt"/>
                        </a:rPr>
                        <a:t>0.01 (-0.03, 0.04)</a:t>
                      </a:r>
                      <a:endParaRPr lang="ru-RU" sz="1600" dirty="0">
                        <a:solidFill>
                          <a:srgbClr val="243A57"/>
                        </a:solidFill>
                        <a:effectLst/>
                        <a:latin typeface="+mn-lt"/>
                        <a:ea typeface="Times New Roman" panose="02020603050405020304" pitchFamily="18" charset="0"/>
                      </a:endParaRPr>
                    </a:p>
                  </a:txBody>
                  <a:tcPr anchor="ctr">
                    <a:lnT w="12700" cap="flat" cmpd="sng" algn="ctr">
                      <a:solidFill>
                        <a:schemeClr val="tx1">
                          <a:lumMod val="75000"/>
                          <a:lumOff val="25000"/>
                        </a:schemeClr>
                      </a:solidFill>
                      <a:prstDash val="solid"/>
                      <a:round/>
                      <a:headEnd type="none" w="med" len="med"/>
                      <a:tailEnd type="none" w="med" len="med"/>
                    </a:lnT>
                  </a:tcPr>
                </a:tc>
                <a:extLst>
                  <a:ext uri="{0D108BD9-81ED-4DB2-BD59-A6C34878D82A}">
                    <a16:rowId xmlns:a16="http://schemas.microsoft.com/office/drawing/2014/main" val="1268755185"/>
                  </a:ext>
                </a:extLst>
              </a:tr>
              <a:tr h="332241">
                <a:tc>
                  <a:txBody>
                    <a:bodyPr/>
                    <a:lstStyle/>
                    <a:p>
                      <a:pPr algn="l">
                        <a:spcAft>
                          <a:spcPts val="0"/>
                        </a:spcAft>
                      </a:pPr>
                      <a:r>
                        <a:rPr lang="ru-RU" sz="1600" dirty="0">
                          <a:solidFill>
                            <a:srgbClr val="243A57"/>
                          </a:solidFill>
                          <a:effectLst/>
                          <a:latin typeface="+mn-lt"/>
                          <a:ea typeface="Times New Roman" panose="02020603050405020304" pitchFamily="18" charset="0"/>
                        </a:rPr>
                        <a:t>Возраст</a:t>
                      </a:r>
                    </a:p>
                  </a:txBody>
                  <a:tcPr anchor="ctr"/>
                </a:tc>
                <a:tc>
                  <a:txBody>
                    <a:bodyPr/>
                    <a:lstStyle/>
                    <a:p>
                      <a:pPr algn="ctr">
                        <a:spcAft>
                          <a:spcPts val="0"/>
                        </a:spcAft>
                      </a:pPr>
                      <a:r>
                        <a:rPr lang="ru-RU" sz="1600" dirty="0">
                          <a:solidFill>
                            <a:srgbClr val="243A57"/>
                          </a:solidFill>
                          <a:effectLst/>
                          <a:latin typeface="+mn-lt"/>
                        </a:rPr>
                        <a:t>-0.02 (-0.06, 0.02)</a:t>
                      </a:r>
                      <a:endParaRPr lang="ru-RU" sz="1600" dirty="0">
                        <a:solidFill>
                          <a:srgbClr val="243A57"/>
                        </a:solidFill>
                        <a:effectLst/>
                        <a:latin typeface="+mn-lt"/>
                        <a:ea typeface="Times New Roman" panose="02020603050405020304" pitchFamily="18" charset="0"/>
                      </a:endParaRPr>
                    </a:p>
                  </a:txBody>
                  <a:tcPr anchor="ctr"/>
                </a:tc>
                <a:extLst>
                  <a:ext uri="{0D108BD9-81ED-4DB2-BD59-A6C34878D82A}">
                    <a16:rowId xmlns:a16="http://schemas.microsoft.com/office/drawing/2014/main" val="702046872"/>
                  </a:ext>
                </a:extLst>
              </a:tr>
              <a:tr h="332241">
                <a:tc>
                  <a:txBody>
                    <a:bodyPr/>
                    <a:lstStyle/>
                    <a:p>
                      <a:pPr algn="l">
                        <a:spcAft>
                          <a:spcPts val="0"/>
                        </a:spcAft>
                      </a:pPr>
                      <a:r>
                        <a:rPr lang="ru-RU" sz="1600" dirty="0">
                          <a:solidFill>
                            <a:srgbClr val="243A57"/>
                          </a:solidFill>
                          <a:effectLst/>
                          <a:latin typeface="+mn-lt"/>
                          <a:ea typeface="Times New Roman" panose="02020603050405020304" pitchFamily="18" charset="0"/>
                        </a:rPr>
                        <a:t>Уровень образование</a:t>
                      </a:r>
                    </a:p>
                  </a:txBody>
                  <a:tcPr anchor="ctr"/>
                </a:tc>
                <a:tc>
                  <a:txBody>
                    <a:bodyPr/>
                    <a:lstStyle/>
                    <a:p>
                      <a:pPr algn="ctr">
                        <a:spcAft>
                          <a:spcPts val="0"/>
                        </a:spcAft>
                      </a:pPr>
                      <a:r>
                        <a:rPr lang="ru-RU" sz="1600" dirty="0">
                          <a:solidFill>
                            <a:srgbClr val="243A57"/>
                          </a:solidFill>
                          <a:effectLst/>
                          <a:latin typeface="+mn-lt"/>
                        </a:rPr>
                        <a:t>0.02 (-0.02, 0.05)</a:t>
                      </a:r>
                      <a:endParaRPr lang="ru-RU" sz="1600" dirty="0">
                        <a:solidFill>
                          <a:srgbClr val="243A57"/>
                        </a:solidFill>
                        <a:effectLst/>
                        <a:latin typeface="+mn-lt"/>
                        <a:ea typeface="Times New Roman" panose="02020603050405020304" pitchFamily="18" charset="0"/>
                      </a:endParaRPr>
                    </a:p>
                  </a:txBody>
                  <a:tcPr anchor="ctr"/>
                </a:tc>
                <a:extLst>
                  <a:ext uri="{0D108BD9-81ED-4DB2-BD59-A6C34878D82A}">
                    <a16:rowId xmlns:a16="http://schemas.microsoft.com/office/drawing/2014/main" val="775486401"/>
                  </a:ext>
                </a:extLst>
              </a:tr>
              <a:tr h="332241">
                <a:tc>
                  <a:txBody>
                    <a:bodyPr/>
                    <a:lstStyle/>
                    <a:p>
                      <a:pPr algn="l">
                        <a:spcAft>
                          <a:spcPts val="0"/>
                        </a:spcAft>
                      </a:pPr>
                      <a:r>
                        <a:rPr lang="ru-RU" sz="1600" dirty="0">
                          <a:solidFill>
                            <a:srgbClr val="243A57"/>
                          </a:solidFill>
                          <a:effectLst/>
                          <a:latin typeface="+mn-lt"/>
                          <a:ea typeface="Times New Roman" panose="02020603050405020304" pitchFamily="18" charset="0"/>
                        </a:rPr>
                        <a:t>Доход</a:t>
                      </a:r>
                    </a:p>
                  </a:txBody>
                  <a:tcPr anchor="ctr"/>
                </a:tc>
                <a:tc>
                  <a:txBody>
                    <a:bodyPr/>
                    <a:lstStyle/>
                    <a:p>
                      <a:pPr algn="ctr">
                        <a:spcAft>
                          <a:spcPts val="0"/>
                        </a:spcAft>
                      </a:pPr>
                      <a:r>
                        <a:rPr lang="ru-RU" sz="1600" dirty="0">
                          <a:solidFill>
                            <a:srgbClr val="243A57"/>
                          </a:solidFill>
                          <a:effectLst/>
                          <a:latin typeface="+mn-lt"/>
                        </a:rPr>
                        <a:t>-0.01 (-0.04, 0.02)</a:t>
                      </a:r>
                      <a:endParaRPr lang="ru-RU" sz="1600" dirty="0">
                        <a:solidFill>
                          <a:srgbClr val="243A57"/>
                        </a:solidFill>
                        <a:effectLst/>
                        <a:latin typeface="+mn-lt"/>
                        <a:ea typeface="Times New Roman" panose="02020603050405020304" pitchFamily="18" charset="0"/>
                      </a:endParaRPr>
                    </a:p>
                  </a:txBody>
                  <a:tcPr anchor="ctr"/>
                </a:tc>
                <a:extLst>
                  <a:ext uri="{0D108BD9-81ED-4DB2-BD59-A6C34878D82A}">
                    <a16:rowId xmlns:a16="http://schemas.microsoft.com/office/drawing/2014/main" val="2834533294"/>
                  </a:ext>
                </a:extLst>
              </a:tr>
              <a:tr h="332241">
                <a:tc>
                  <a:txBody>
                    <a:bodyPr/>
                    <a:lstStyle/>
                    <a:p>
                      <a:pPr algn="l">
                        <a:spcAft>
                          <a:spcPts val="0"/>
                        </a:spcAft>
                      </a:pPr>
                      <a:r>
                        <a:rPr lang="ru-RU" sz="1600" dirty="0">
                          <a:solidFill>
                            <a:srgbClr val="243A57"/>
                          </a:solidFill>
                          <a:effectLst/>
                          <a:latin typeface="+mn-lt"/>
                          <a:ea typeface="Times New Roman" panose="02020603050405020304" pitchFamily="18" charset="0"/>
                        </a:rPr>
                        <a:t>Важность религии</a:t>
                      </a:r>
                    </a:p>
                  </a:txBody>
                  <a:tcPr anchor="ctr"/>
                </a:tc>
                <a:tc>
                  <a:txBody>
                    <a:bodyPr/>
                    <a:lstStyle/>
                    <a:p>
                      <a:pPr algn="ctr">
                        <a:spcAft>
                          <a:spcPts val="0"/>
                        </a:spcAft>
                      </a:pPr>
                      <a:r>
                        <a:rPr lang="ru-RU" sz="1600" dirty="0">
                          <a:solidFill>
                            <a:srgbClr val="243A57"/>
                          </a:solidFill>
                          <a:effectLst/>
                          <a:latin typeface="+mn-lt"/>
                        </a:rPr>
                        <a:t>0.02 (-0.01, 0.05)</a:t>
                      </a:r>
                      <a:endParaRPr lang="ru-RU" sz="1600" dirty="0">
                        <a:solidFill>
                          <a:srgbClr val="243A57"/>
                        </a:solidFill>
                        <a:effectLst/>
                        <a:latin typeface="+mn-lt"/>
                        <a:ea typeface="Times New Roman" panose="02020603050405020304" pitchFamily="18" charset="0"/>
                      </a:endParaRPr>
                    </a:p>
                  </a:txBody>
                  <a:tcPr anchor="ctr"/>
                </a:tc>
                <a:extLst>
                  <a:ext uri="{0D108BD9-81ED-4DB2-BD59-A6C34878D82A}">
                    <a16:rowId xmlns:a16="http://schemas.microsoft.com/office/drawing/2014/main" val="1677272217"/>
                  </a:ext>
                </a:extLst>
              </a:tr>
              <a:tr h="332241">
                <a:tc>
                  <a:txBody>
                    <a:bodyPr/>
                    <a:lstStyle/>
                    <a:p>
                      <a:pPr algn="l">
                        <a:spcAft>
                          <a:spcPts val="0"/>
                        </a:spcAft>
                      </a:pPr>
                      <a:r>
                        <a:rPr lang="ru-RU" sz="1600" dirty="0">
                          <a:solidFill>
                            <a:srgbClr val="243A57"/>
                          </a:solidFill>
                          <a:effectLst/>
                          <a:latin typeface="+mn-lt"/>
                          <a:ea typeface="Times New Roman" panose="02020603050405020304" pitchFamily="18" charset="0"/>
                        </a:rPr>
                        <a:t>Размер населённого пункта</a:t>
                      </a:r>
                    </a:p>
                  </a:txBody>
                  <a:tcPr anchor="ctr">
                    <a:lnB w="12700" cap="flat" cmpd="sng" algn="ctr">
                      <a:solidFill>
                        <a:schemeClr val="tx1">
                          <a:lumMod val="75000"/>
                          <a:lumOff val="25000"/>
                        </a:schemeClr>
                      </a:solidFill>
                      <a:prstDash val="solid"/>
                      <a:round/>
                      <a:headEnd type="none" w="med" len="med"/>
                      <a:tailEnd type="none" w="med" len="med"/>
                    </a:lnB>
                  </a:tcPr>
                </a:tc>
                <a:tc>
                  <a:txBody>
                    <a:bodyPr/>
                    <a:lstStyle/>
                    <a:p>
                      <a:pPr algn="ctr">
                        <a:spcAft>
                          <a:spcPts val="0"/>
                        </a:spcAft>
                      </a:pPr>
                      <a:r>
                        <a:rPr lang="ru-RU" sz="1600" dirty="0">
                          <a:solidFill>
                            <a:srgbClr val="243A57"/>
                          </a:solidFill>
                          <a:effectLst/>
                          <a:latin typeface="+mn-lt"/>
                        </a:rPr>
                        <a:t>0.03</a:t>
                      </a:r>
                      <a:r>
                        <a:rPr lang="ru-RU" sz="1600" baseline="30000" dirty="0">
                          <a:solidFill>
                            <a:srgbClr val="243A57"/>
                          </a:solidFill>
                          <a:effectLst/>
                          <a:latin typeface="+mn-lt"/>
                        </a:rPr>
                        <a:t>*</a:t>
                      </a:r>
                      <a:r>
                        <a:rPr lang="ru-RU" sz="1600" dirty="0">
                          <a:solidFill>
                            <a:srgbClr val="243A57"/>
                          </a:solidFill>
                          <a:effectLst/>
                          <a:latin typeface="+mn-lt"/>
                        </a:rPr>
                        <a:t> (-0.002, 0.06)</a:t>
                      </a:r>
                      <a:endParaRPr lang="ru-RU" sz="1600" dirty="0">
                        <a:solidFill>
                          <a:srgbClr val="243A57"/>
                        </a:solidFill>
                        <a:effectLst/>
                        <a:latin typeface="+mn-lt"/>
                        <a:ea typeface="Times New Roman" panose="02020603050405020304" pitchFamily="18" charset="0"/>
                      </a:endParaRPr>
                    </a:p>
                  </a:txBody>
                  <a:tcPr anchor="ctr">
                    <a:lnB w="12700" cap="flat" cmpd="sng" algn="ctr">
                      <a:solidFill>
                        <a:schemeClr val="tx1">
                          <a:lumMod val="75000"/>
                          <a:lumOff val="25000"/>
                        </a:schemeClr>
                      </a:solidFill>
                      <a:prstDash val="solid"/>
                      <a:round/>
                      <a:headEnd type="none" w="med" len="med"/>
                      <a:tailEnd type="none" w="med" len="med"/>
                    </a:lnB>
                  </a:tcPr>
                </a:tc>
                <a:extLst>
                  <a:ext uri="{0D108BD9-81ED-4DB2-BD59-A6C34878D82A}">
                    <a16:rowId xmlns:a16="http://schemas.microsoft.com/office/drawing/2014/main" val="4271539483"/>
                  </a:ext>
                </a:extLst>
              </a:tr>
              <a:tr h="332241">
                <a:tc>
                  <a:txBody>
                    <a:bodyPr/>
                    <a:lstStyle/>
                    <a:p>
                      <a:pPr algn="l">
                        <a:spcAft>
                          <a:spcPts val="0"/>
                        </a:spcAft>
                      </a:pPr>
                      <a:r>
                        <a:rPr lang="ru-RU" sz="1600" dirty="0" err="1">
                          <a:solidFill>
                            <a:srgbClr val="243A57"/>
                          </a:solidFill>
                          <a:effectLst/>
                          <a:latin typeface="+mn-lt"/>
                        </a:rPr>
                        <a:t>Observations</a:t>
                      </a:r>
                      <a:endParaRPr lang="ru-RU" sz="1600" dirty="0">
                        <a:solidFill>
                          <a:srgbClr val="243A57"/>
                        </a:solidFill>
                        <a:effectLst/>
                        <a:latin typeface="+mn-lt"/>
                        <a:ea typeface="Times New Roman" panose="02020603050405020304" pitchFamily="18" charset="0"/>
                      </a:endParaRPr>
                    </a:p>
                  </a:txBody>
                  <a:tcPr anchor="ctr">
                    <a:lnT w="12700" cap="flat" cmpd="sng" algn="ctr">
                      <a:solidFill>
                        <a:schemeClr val="tx1">
                          <a:lumMod val="75000"/>
                          <a:lumOff val="25000"/>
                        </a:schemeClr>
                      </a:solidFill>
                      <a:prstDash val="solid"/>
                      <a:round/>
                      <a:headEnd type="none" w="med" len="med"/>
                      <a:tailEnd type="none" w="med" len="med"/>
                    </a:lnT>
                  </a:tcPr>
                </a:tc>
                <a:tc>
                  <a:txBody>
                    <a:bodyPr/>
                    <a:lstStyle/>
                    <a:p>
                      <a:pPr algn="ctr">
                        <a:spcAft>
                          <a:spcPts val="0"/>
                        </a:spcAft>
                      </a:pPr>
                      <a:r>
                        <a:rPr lang="ru-RU" sz="1600" dirty="0">
                          <a:solidFill>
                            <a:srgbClr val="243A57"/>
                          </a:solidFill>
                          <a:effectLst/>
                          <a:latin typeface="+mn-lt"/>
                        </a:rPr>
                        <a:t>1 072</a:t>
                      </a:r>
                      <a:endParaRPr lang="ru-RU" sz="1600" dirty="0">
                        <a:solidFill>
                          <a:srgbClr val="243A57"/>
                        </a:solidFill>
                        <a:effectLst/>
                        <a:latin typeface="+mn-lt"/>
                        <a:ea typeface="Times New Roman" panose="02020603050405020304" pitchFamily="18" charset="0"/>
                      </a:endParaRPr>
                    </a:p>
                  </a:txBody>
                  <a:tcPr anchor="ctr">
                    <a:lnT w="12700" cap="flat" cmpd="sng" algn="ctr">
                      <a:solidFill>
                        <a:schemeClr val="tx1">
                          <a:lumMod val="75000"/>
                          <a:lumOff val="25000"/>
                        </a:schemeClr>
                      </a:solidFill>
                      <a:prstDash val="solid"/>
                      <a:round/>
                      <a:headEnd type="none" w="med" len="med"/>
                      <a:tailEnd type="none" w="med" len="med"/>
                    </a:lnT>
                  </a:tcPr>
                </a:tc>
                <a:extLst>
                  <a:ext uri="{0D108BD9-81ED-4DB2-BD59-A6C34878D82A}">
                    <a16:rowId xmlns:a16="http://schemas.microsoft.com/office/drawing/2014/main" val="2414615169"/>
                  </a:ext>
                </a:extLst>
              </a:tr>
              <a:tr h="332241">
                <a:tc>
                  <a:txBody>
                    <a:bodyPr/>
                    <a:lstStyle/>
                    <a:p>
                      <a:pPr algn="l">
                        <a:spcAft>
                          <a:spcPts val="0"/>
                        </a:spcAft>
                      </a:pPr>
                      <a:r>
                        <a:rPr lang="ru-RU" sz="1600" dirty="0">
                          <a:solidFill>
                            <a:srgbClr val="243A57"/>
                          </a:solidFill>
                          <a:effectLst/>
                          <a:latin typeface="+mn-lt"/>
                        </a:rPr>
                        <a:t>R</a:t>
                      </a:r>
                      <a:r>
                        <a:rPr lang="ru-RU" sz="1600" baseline="30000" dirty="0">
                          <a:solidFill>
                            <a:srgbClr val="243A57"/>
                          </a:solidFill>
                          <a:effectLst/>
                          <a:latin typeface="+mn-lt"/>
                        </a:rPr>
                        <a:t>2</a:t>
                      </a:r>
                      <a:endParaRPr lang="ru-RU" sz="1600" dirty="0">
                        <a:solidFill>
                          <a:srgbClr val="243A57"/>
                        </a:solidFill>
                        <a:effectLst/>
                        <a:latin typeface="+mn-lt"/>
                        <a:ea typeface="Times New Roman" panose="02020603050405020304" pitchFamily="18" charset="0"/>
                      </a:endParaRPr>
                    </a:p>
                  </a:txBody>
                  <a:tcPr anchor="ctr"/>
                </a:tc>
                <a:tc>
                  <a:txBody>
                    <a:bodyPr/>
                    <a:lstStyle/>
                    <a:p>
                      <a:pPr algn="ctr">
                        <a:spcAft>
                          <a:spcPts val="0"/>
                        </a:spcAft>
                      </a:pPr>
                      <a:r>
                        <a:rPr lang="ru-RU" sz="1600">
                          <a:solidFill>
                            <a:srgbClr val="243A57"/>
                          </a:solidFill>
                          <a:effectLst/>
                          <a:latin typeface="+mn-lt"/>
                        </a:rPr>
                        <a:t>0.26</a:t>
                      </a:r>
                      <a:endParaRPr lang="ru-RU" sz="1600">
                        <a:solidFill>
                          <a:srgbClr val="243A57"/>
                        </a:solidFill>
                        <a:effectLst/>
                        <a:latin typeface="+mn-lt"/>
                        <a:ea typeface="Times New Roman" panose="02020603050405020304" pitchFamily="18" charset="0"/>
                      </a:endParaRPr>
                    </a:p>
                  </a:txBody>
                  <a:tcPr anchor="ctr"/>
                </a:tc>
                <a:extLst>
                  <a:ext uri="{0D108BD9-81ED-4DB2-BD59-A6C34878D82A}">
                    <a16:rowId xmlns:a16="http://schemas.microsoft.com/office/drawing/2014/main" val="1211729052"/>
                  </a:ext>
                </a:extLst>
              </a:tr>
              <a:tr h="332241">
                <a:tc>
                  <a:txBody>
                    <a:bodyPr/>
                    <a:lstStyle/>
                    <a:p>
                      <a:pPr algn="l">
                        <a:spcAft>
                          <a:spcPts val="0"/>
                        </a:spcAft>
                      </a:pPr>
                      <a:r>
                        <a:rPr lang="ru-RU" sz="1600" dirty="0" err="1">
                          <a:solidFill>
                            <a:srgbClr val="243A57"/>
                          </a:solidFill>
                          <a:effectLst/>
                          <a:latin typeface="+mn-lt"/>
                        </a:rPr>
                        <a:t>Adjusted</a:t>
                      </a:r>
                      <a:r>
                        <a:rPr lang="ru-RU" sz="1600" dirty="0">
                          <a:solidFill>
                            <a:srgbClr val="243A57"/>
                          </a:solidFill>
                          <a:effectLst/>
                          <a:latin typeface="+mn-lt"/>
                        </a:rPr>
                        <a:t> R</a:t>
                      </a:r>
                      <a:r>
                        <a:rPr lang="ru-RU" sz="1600" baseline="30000" dirty="0">
                          <a:solidFill>
                            <a:srgbClr val="243A57"/>
                          </a:solidFill>
                          <a:effectLst/>
                          <a:latin typeface="+mn-lt"/>
                        </a:rPr>
                        <a:t>2</a:t>
                      </a:r>
                      <a:endParaRPr lang="ru-RU" sz="1600" dirty="0">
                        <a:solidFill>
                          <a:srgbClr val="243A57"/>
                        </a:solidFill>
                        <a:effectLst/>
                        <a:latin typeface="+mn-lt"/>
                        <a:ea typeface="Times New Roman" panose="02020603050405020304" pitchFamily="18" charset="0"/>
                      </a:endParaRPr>
                    </a:p>
                  </a:txBody>
                  <a:tcPr anchor="ctr"/>
                </a:tc>
                <a:tc>
                  <a:txBody>
                    <a:bodyPr/>
                    <a:lstStyle/>
                    <a:p>
                      <a:pPr algn="ctr">
                        <a:spcAft>
                          <a:spcPts val="0"/>
                        </a:spcAft>
                      </a:pPr>
                      <a:r>
                        <a:rPr lang="ru-RU" sz="1600">
                          <a:solidFill>
                            <a:srgbClr val="243A57"/>
                          </a:solidFill>
                          <a:effectLst/>
                          <a:latin typeface="+mn-lt"/>
                        </a:rPr>
                        <a:t>0.25</a:t>
                      </a:r>
                      <a:endParaRPr lang="ru-RU" sz="1600">
                        <a:solidFill>
                          <a:srgbClr val="243A57"/>
                        </a:solidFill>
                        <a:effectLst/>
                        <a:latin typeface="+mn-lt"/>
                        <a:ea typeface="Times New Roman" panose="02020603050405020304" pitchFamily="18" charset="0"/>
                      </a:endParaRPr>
                    </a:p>
                  </a:txBody>
                  <a:tcPr anchor="ctr"/>
                </a:tc>
                <a:extLst>
                  <a:ext uri="{0D108BD9-81ED-4DB2-BD59-A6C34878D82A}">
                    <a16:rowId xmlns:a16="http://schemas.microsoft.com/office/drawing/2014/main" val="248341993"/>
                  </a:ext>
                </a:extLst>
              </a:tr>
              <a:tr h="332241">
                <a:tc>
                  <a:txBody>
                    <a:bodyPr/>
                    <a:lstStyle/>
                    <a:p>
                      <a:pPr algn="l">
                        <a:spcAft>
                          <a:spcPts val="0"/>
                        </a:spcAft>
                      </a:pPr>
                      <a:r>
                        <a:rPr lang="ru-RU" sz="1600" dirty="0" err="1">
                          <a:solidFill>
                            <a:srgbClr val="243A57"/>
                          </a:solidFill>
                          <a:effectLst/>
                          <a:latin typeface="+mn-lt"/>
                        </a:rPr>
                        <a:t>Residual</a:t>
                      </a:r>
                      <a:r>
                        <a:rPr lang="ru-RU" sz="1600" dirty="0">
                          <a:solidFill>
                            <a:srgbClr val="243A57"/>
                          </a:solidFill>
                          <a:effectLst/>
                          <a:latin typeface="+mn-lt"/>
                        </a:rPr>
                        <a:t> </a:t>
                      </a:r>
                      <a:r>
                        <a:rPr lang="ru-RU" sz="1600" dirty="0" err="1">
                          <a:solidFill>
                            <a:srgbClr val="243A57"/>
                          </a:solidFill>
                          <a:effectLst/>
                          <a:latin typeface="+mn-lt"/>
                        </a:rPr>
                        <a:t>Std</a:t>
                      </a:r>
                      <a:r>
                        <a:rPr lang="ru-RU" sz="1600" dirty="0">
                          <a:solidFill>
                            <a:srgbClr val="243A57"/>
                          </a:solidFill>
                          <a:effectLst/>
                          <a:latin typeface="+mn-lt"/>
                        </a:rPr>
                        <a:t>. </a:t>
                      </a:r>
                      <a:r>
                        <a:rPr lang="ru-RU" sz="1600" dirty="0" err="1">
                          <a:solidFill>
                            <a:srgbClr val="243A57"/>
                          </a:solidFill>
                          <a:effectLst/>
                          <a:latin typeface="+mn-lt"/>
                        </a:rPr>
                        <a:t>Error</a:t>
                      </a:r>
                      <a:endParaRPr lang="ru-RU" sz="1600" dirty="0">
                        <a:solidFill>
                          <a:srgbClr val="243A57"/>
                        </a:solidFill>
                        <a:effectLst/>
                        <a:latin typeface="+mn-lt"/>
                        <a:ea typeface="Times New Roman" panose="02020603050405020304" pitchFamily="18" charset="0"/>
                      </a:endParaRPr>
                    </a:p>
                  </a:txBody>
                  <a:tcPr anchor="ctr"/>
                </a:tc>
                <a:tc>
                  <a:txBody>
                    <a:bodyPr/>
                    <a:lstStyle/>
                    <a:p>
                      <a:pPr algn="ctr">
                        <a:spcAft>
                          <a:spcPts val="0"/>
                        </a:spcAft>
                      </a:pPr>
                      <a:r>
                        <a:rPr lang="ru-RU" sz="1600" dirty="0">
                          <a:solidFill>
                            <a:srgbClr val="243A57"/>
                          </a:solidFill>
                          <a:effectLst/>
                          <a:latin typeface="+mn-lt"/>
                        </a:rPr>
                        <a:t>0.49 (</a:t>
                      </a:r>
                      <a:r>
                        <a:rPr lang="ru-RU" sz="1600" dirty="0" err="1">
                          <a:solidFill>
                            <a:srgbClr val="243A57"/>
                          </a:solidFill>
                          <a:effectLst/>
                          <a:latin typeface="+mn-lt"/>
                        </a:rPr>
                        <a:t>df</a:t>
                      </a:r>
                      <a:r>
                        <a:rPr lang="ru-RU" sz="1600" dirty="0">
                          <a:solidFill>
                            <a:srgbClr val="243A57"/>
                          </a:solidFill>
                          <a:effectLst/>
                          <a:latin typeface="+mn-lt"/>
                        </a:rPr>
                        <a:t> = 1</a:t>
                      </a:r>
                      <a:r>
                        <a:rPr lang="en-US" sz="1600" dirty="0">
                          <a:solidFill>
                            <a:srgbClr val="243A57"/>
                          </a:solidFill>
                          <a:effectLst/>
                          <a:latin typeface="+mn-lt"/>
                        </a:rPr>
                        <a:t> </a:t>
                      </a:r>
                      <a:r>
                        <a:rPr lang="ru-RU" sz="1600" dirty="0">
                          <a:solidFill>
                            <a:srgbClr val="243A57"/>
                          </a:solidFill>
                          <a:effectLst/>
                          <a:latin typeface="+mn-lt"/>
                        </a:rPr>
                        <a:t>055)</a:t>
                      </a:r>
                      <a:endParaRPr lang="ru-RU" sz="1600" dirty="0">
                        <a:solidFill>
                          <a:srgbClr val="243A57"/>
                        </a:solidFill>
                        <a:effectLst/>
                        <a:latin typeface="+mn-lt"/>
                        <a:ea typeface="Times New Roman" panose="02020603050405020304" pitchFamily="18" charset="0"/>
                      </a:endParaRPr>
                    </a:p>
                  </a:txBody>
                  <a:tcPr anchor="ctr"/>
                </a:tc>
                <a:extLst>
                  <a:ext uri="{0D108BD9-81ED-4DB2-BD59-A6C34878D82A}">
                    <a16:rowId xmlns:a16="http://schemas.microsoft.com/office/drawing/2014/main" val="327822795"/>
                  </a:ext>
                </a:extLst>
              </a:tr>
              <a:tr h="332241">
                <a:tc>
                  <a:txBody>
                    <a:bodyPr/>
                    <a:lstStyle/>
                    <a:p>
                      <a:pPr algn="l">
                        <a:spcAft>
                          <a:spcPts val="0"/>
                        </a:spcAft>
                      </a:pPr>
                      <a:r>
                        <a:rPr lang="ru-RU" sz="1600" dirty="0" err="1">
                          <a:solidFill>
                            <a:srgbClr val="243A57"/>
                          </a:solidFill>
                          <a:effectLst/>
                          <a:latin typeface="+mn-lt"/>
                        </a:rPr>
                        <a:t>F</a:t>
                      </a:r>
                      <a:r>
                        <a:rPr lang="ru-RU" sz="1600" dirty="0">
                          <a:solidFill>
                            <a:srgbClr val="243A57"/>
                          </a:solidFill>
                          <a:effectLst/>
                          <a:latin typeface="+mn-lt"/>
                        </a:rPr>
                        <a:t> </a:t>
                      </a:r>
                      <a:r>
                        <a:rPr lang="ru-RU" sz="1600" dirty="0" err="1">
                          <a:solidFill>
                            <a:srgbClr val="243A57"/>
                          </a:solidFill>
                          <a:effectLst/>
                          <a:latin typeface="+mn-lt"/>
                        </a:rPr>
                        <a:t>Statistic</a:t>
                      </a:r>
                      <a:endParaRPr lang="ru-RU" sz="1600" dirty="0">
                        <a:solidFill>
                          <a:srgbClr val="243A57"/>
                        </a:solidFill>
                        <a:effectLst/>
                        <a:latin typeface="+mn-lt"/>
                        <a:ea typeface="Times New Roman" panose="02020603050405020304" pitchFamily="18" charset="0"/>
                      </a:endParaRPr>
                    </a:p>
                  </a:txBody>
                  <a:tcPr anchor="ctr"/>
                </a:tc>
                <a:tc>
                  <a:txBody>
                    <a:bodyPr/>
                    <a:lstStyle/>
                    <a:p>
                      <a:pPr algn="ctr">
                        <a:spcAft>
                          <a:spcPts val="0"/>
                        </a:spcAft>
                      </a:pPr>
                      <a:r>
                        <a:rPr lang="ru-RU" sz="1600" dirty="0">
                          <a:solidFill>
                            <a:srgbClr val="243A57"/>
                          </a:solidFill>
                          <a:effectLst/>
                          <a:latin typeface="+mn-lt"/>
                        </a:rPr>
                        <a:t>23.63</a:t>
                      </a:r>
                      <a:r>
                        <a:rPr lang="ru-RU" sz="1600" baseline="30000" dirty="0">
                          <a:solidFill>
                            <a:srgbClr val="243A57"/>
                          </a:solidFill>
                          <a:effectLst/>
                          <a:latin typeface="+mn-lt"/>
                        </a:rPr>
                        <a:t>***</a:t>
                      </a:r>
                      <a:r>
                        <a:rPr lang="ru-RU" sz="1600" dirty="0">
                          <a:solidFill>
                            <a:srgbClr val="243A57"/>
                          </a:solidFill>
                          <a:effectLst/>
                          <a:latin typeface="+mn-lt"/>
                        </a:rPr>
                        <a:t> (</a:t>
                      </a:r>
                      <a:r>
                        <a:rPr lang="ru-RU" sz="1600" dirty="0" err="1">
                          <a:solidFill>
                            <a:srgbClr val="243A57"/>
                          </a:solidFill>
                          <a:effectLst/>
                          <a:latin typeface="+mn-lt"/>
                        </a:rPr>
                        <a:t>df</a:t>
                      </a:r>
                      <a:r>
                        <a:rPr lang="ru-RU" sz="1600" dirty="0">
                          <a:solidFill>
                            <a:srgbClr val="243A57"/>
                          </a:solidFill>
                          <a:effectLst/>
                          <a:latin typeface="+mn-lt"/>
                        </a:rPr>
                        <a:t> = 16; 1</a:t>
                      </a:r>
                      <a:r>
                        <a:rPr lang="en-US" sz="1600" dirty="0">
                          <a:solidFill>
                            <a:srgbClr val="243A57"/>
                          </a:solidFill>
                          <a:effectLst/>
                          <a:latin typeface="+mn-lt"/>
                        </a:rPr>
                        <a:t> </a:t>
                      </a:r>
                      <a:r>
                        <a:rPr lang="ru-RU" sz="1600" dirty="0">
                          <a:solidFill>
                            <a:srgbClr val="243A57"/>
                          </a:solidFill>
                          <a:effectLst/>
                          <a:latin typeface="+mn-lt"/>
                        </a:rPr>
                        <a:t>055)</a:t>
                      </a:r>
                      <a:endParaRPr lang="ru-RU" sz="1600" dirty="0">
                        <a:solidFill>
                          <a:srgbClr val="243A57"/>
                        </a:solidFill>
                        <a:effectLst/>
                        <a:latin typeface="+mn-lt"/>
                        <a:ea typeface="Times New Roman" panose="02020603050405020304" pitchFamily="18" charset="0"/>
                      </a:endParaRPr>
                    </a:p>
                  </a:txBody>
                  <a:tcPr anchor="ctr"/>
                </a:tc>
                <a:extLst>
                  <a:ext uri="{0D108BD9-81ED-4DB2-BD59-A6C34878D82A}">
                    <a16:rowId xmlns:a16="http://schemas.microsoft.com/office/drawing/2014/main" val="2916015114"/>
                  </a:ext>
                </a:extLst>
              </a:tr>
            </a:tbl>
          </a:graphicData>
        </a:graphic>
      </p:graphicFrame>
      <p:sp>
        <p:nvSpPr>
          <p:cNvPr id="4" name="TextBox 3">
            <a:extLst>
              <a:ext uri="{FF2B5EF4-FFF2-40B4-BE49-F238E27FC236}">
                <a16:creationId xmlns:a16="http://schemas.microsoft.com/office/drawing/2014/main" id="{09E3F69C-6CF6-B34C-9691-2148E96CF79C}"/>
              </a:ext>
            </a:extLst>
          </p:cNvPr>
          <p:cNvSpPr txBox="1"/>
          <p:nvPr/>
        </p:nvSpPr>
        <p:spPr>
          <a:xfrm>
            <a:off x="6523152" y="6235979"/>
            <a:ext cx="10753187" cy="32893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71437" tIns="71437" rIns="71437" bIns="71437" numCol="1" spcCol="38100" rtlCol="0" anchor="ctr">
            <a:spAutoFit/>
          </a:bodyPr>
          <a:lstStyle/>
          <a:p>
            <a:pPr defTabSz="821531" hangingPunct="0"/>
            <a:r>
              <a:rPr lang="ru-RU" sz="1200" dirty="0" err="1">
                <a:solidFill>
                  <a:srgbClr val="243A57"/>
                </a:solidFill>
              </a:rPr>
              <a:t>Note</a:t>
            </a:r>
            <a:r>
              <a:rPr lang="ru-RU" sz="1200" dirty="0">
                <a:solidFill>
                  <a:srgbClr val="243A57"/>
                </a:solidFill>
              </a:rPr>
              <a:t>:</a:t>
            </a:r>
            <a:r>
              <a:rPr lang="en-US" sz="1200" dirty="0">
                <a:solidFill>
                  <a:srgbClr val="243A57"/>
                </a:solidFill>
              </a:rPr>
              <a:t> </a:t>
            </a:r>
            <a:r>
              <a:rPr lang="ru-RU" sz="1200" baseline="30000" dirty="0">
                <a:solidFill>
                  <a:srgbClr val="243A57"/>
                </a:solidFill>
              </a:rPr>
              <a:t>*</a:t>
            </a:r>
            <a:r>
              <a:rPr lang="ru-RU" sz="1200" dirty="0" err="1">
                <a:solidFill>
                  <a:srgbClr val="243A57"/>
                </a:solidFill>
              </a:rPr>
              <a:t>p</a:t>
            </a:r>
            <a:r>
              <a:rPr lang="en-US" sz="1200" dirty="0">
                <a:solidFill>
                  <a:srgbClr val="243A57"/>
                </a:solidFill>
              </a:rPr>
              <a:t> </a:t>
            </a:r>
            <a:r>
              <a:rPr lang="ru-RU" sz="1200" dirty="0">
                <a:solidFill>
                  <a:srgbClr val="243A57"/>
                </a:solidFill>
              </a:rPr>
              <a:t>&lt;</a:t>
            </a:r>
            <a:r>
              <a:rPr lang="en-US" sz="1200" dirty="0">
                <a:solidFill>
                  <a:srgbClr val="243A57"/>
                </a:solidFill>
              </a:rPr>
              <a:t> </a:t>
            </a:r>
            <a:r>
              <a:rPr lang="ru-RU" sz="1200" dirty="0">
                <a:solidFill>
                  <a:srgbClr val="243A57"/>
                </a:solidFill>
              </a:rPr>
              <a:t>0.0</a:t>
            </a:r>
            <a:r>
              <a:rPr lang="en-US" sz="1200" dirty="0">
                <a:solidFill>
                  <a:srgbClr val="243A57"/>
                </a:solidFill>
              </a:rPr>
              <a:t>5, </a:t>
            </a:r>
            <a:r>
              <a:rPr lang="ru-RU" sz="1200" baseline="30000" dirty="0">
                <a:solidFill>
                  <a:srgbClr val="243A57"/>
                </a:solidFill>
              </a:rPr>
              <a:t>**</a:t>
            </a:r>
            <a:r>
              <a:rPr lang="ru-RU" sz="1200" dirty="0" err="1">
                <a:solidFill>
                  <a:srgbClr val="243A57"/>
                </a:solidFill>
              </a:rPr>
              <a:t>p</a:t>
            </a:r>
            <a:r>
              <a:rPr lang="en-US" sz="1200" dirty="0">
                <a:solidFill>
                  <a:srgbClr val="243A57"/>
                </a:solidFill>
              </a:rPr>
              <a:t> &lt; 0.01, </a:t>
            </a:r>
            <a:r>
              <a:rPr lang="ru-RU" sz="1200" baseline="30000" dirty="0">
                <a:solidFill>
                  <a:srgbClr val="243A57"/>
                </a:solidFill>
              </a:rPr>
              <a:t>***</a:t>
            </a:r>
            <a:r>
              <a:rPr lang="ru-RU" sz="1200" dirty="0" err="1">
                <a:solidFill>
                  <a:srgbClr val="243A57"/>
                </a:solidFill>
              </a:rPr>
              <a:t>p</a:t>
            </a:r>
            <a:r>
              <a:rPr lang="en-US" sz="1200" dirty="0">
                <a:solidFill>
                  <a:srgbClr val="243A57"/>
                </a:solidFill>
              </a:rPr>
              <a:t> </a:t>
            </a:r>
            <a:r>
              <a:rPr lang="ru-RU" sz="1200" dirty="0">
                <a:solidFill>
                  <a:srgbClr val="243A57"/>
                </a:solidFill>
              </a:rPr>
              <a:t>&lt;</a:t>
            </a:r>
            <a:r>
              <a:rPr lang="en-US" sz="1200" dirty="0">
                <a:solidFill>
                  <a:srgbClr val="243A57"/>
                </a:solidFill>
              </a:rPr>
              <a:t> </a:t>
            </a:r>
            <a:r>
              <a:rPr lang="ru-RU" sz="1200" dirty="0">
                <a:solidFill>
                  <a:srgbClr val="243A57"/>
                </a:solidFill>
              </a:rPr>
              <a:t>0.0</a:t>
            </a:r>
            <a:r>
              <a:rPr lang="en-US" sz="1200" dirty="0">
                <a:solidFill>
                  <a:srgbClr val="243A57"/>
                </a:solidFill>
              </a:rPr>
              <a:t>01</a:t>
            </a:r>
            <a:endParaRPr lang="ru-RU" sz="1200" dirty="0">
              <a:solidFill>
                <a:srgbClr val="243A57"/>
              </a:solidFill>
              <a:ea typeface="Times New Roman" panose="02020603050405020304" pitchFamily="18" charset="0"/>
            </a:endParaRPr>
          </a:p>
        </p:txBody>
      </p:sp>
      <p:sp>
        <p:nvSpPr>
          <p:cNvPr id="3" name="Номер слайда 2">
            <a:extLst>
              <a:ext uri="{FF2B5EF4-FFF2-40B4-BE49-F238E27FC236}">
                <a16:creationId xmlns:a16="http://schemas.microsoft.com/office/drawing/2014/main" id="{B12A5C52-F9B6-5948-B19E-08190390B814}"/>
              </a:ext>
            </a:extLst>
          </p:cNvPr>
          <p:cNvSpPr>
            <a:spLocks noGrp="1"/>
          </p:cNvSpPr>
          <p:nvPr>
            <p:ph type="sldNum" sz="quarter" idx="2"/>
          </p:nvPr>
        </p:nvSpPr>
        <p:spPr/>
        <p:txBody>
          <a:bodyPr/>
          <a:lstStyle/>
          <a:p>
            <a:fld id="{86CB4B4D-7CA3-9044-876B-883B54F8677D}" type="slidenum">
              <a:rPr lang="ru-RU" smtClean="0"/>
              <a:t>28</a:t>
            </a:fld>
            <a:endParaRPr lang="ru-RU"/>
          </a:p>
        </p:txBody>
      </p:sp>
    </p:spTree>
    <p:extLst>
      <p:ext uri="{BB962C8B-B14F-4D97-AF65-F5344CB8AC3E}">
        <p14:creationId xmlns:p14="http://schemas.microsoft.com/office/powerpoint/2010/main" val="3131888083"/>
      </p:ext>
    </p:extLst>
  </p:cSld>
  <p:clrMapOvr>
    <a:masterClrMapping/>
  </p:clrMapOvr>
  <p:transition spd="med"/>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Линия"/>
          <p:cNvSpPr/>
          <p:nvPr/>
        </p:nvSpPr>
        <p:spPr>
          <a:xfrm>
            <a:off x="613303" y="1160370"/>
            <a:ext cx="10753187" cy="1"/>
          </a:xfrm>
          <a:prstGeom prst="line">
            <a:avLst/>
          </a:prstGeom>
          <a:ln w="12700">
            <a:solidFill>
              <a:srgbClr val="253957"/>
            </a:solidFill>
            <a:miter lim="400000"/>
          </a:ln>
        </p:spPr>
        <p:txBody>
          <a:bodyPr lIns="35719" tIns="35719" rIns="35719" bIns="35719" anchor="ctr"/>
          <a:lstStyle/>
          <a:p>
            <a:pPr algn="ctr" defTabSz="410766" hangingPunct="0">
              <a:defRPr sz="3200"/>
            </a:pPr>
            <a:endParaRPr sz="1600" kern="0">
              <a:solidFill>
                <a:srgbClr val="000000"/>
              </a:solidFill>
              <a:latin typeface="Helvetica Light"/>
              <a:sym typeface="Helvetica Light"/>
            </a:endParaRPr>
          </a:p>
        </p:txBody>
      </p:sp>
      <p:sp>
        <p:nvSpPr>
          <p:cNvPr id="59" name="Очень крутой заголовок…"/>
          <p:cNvSpPr txBox="1"/>
          <p:nvPr/>
        </p:nvSpPr>
        <p:spPr>
          <a:xfrm>
            <a:off x="1523492" y="284632"/>
            <a:ext cx="9830228" cy="81184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5719" tIns="35719" rIns="35719" bIns="35719"/>
          <a:lstStyle/>
          <a:p>
            <a:pPr defTabSz="410766" hangingPunct="0">
              <a:defRPr sz="7000" b="1" cap="all">
                <a:solidFill>
                  <a:srgbClr val="253957"/>
                </a:solidFill>
                <a:latin typeface="+mn-lt"/>
                <a:ea typeface="+mn-ea"/>
                <a:cs typeface="+mn-cs"/>
                <a:sym typeface="Arial Narrow"/>
              </a:defRPr>
            </a:pPr>
            <a:r>
              <a:rPr lang="ru-RU" sz="2800" b="1" kern="0" cap="all" dirty="0">
                <a:solidFill>
                  <a:srgbClr val="253957"/>
                </a:solidFill>
                <a:latin typeface="Arial Narrow"/>
                <a:sym typeface="Arial Narrow"/>
              </a:rPr>
              <a:t>Структура </a:t>
            </a:r>
            <a:endParaRPr sz="2800" b="1" kern="0" cap="all" dirty="0">
              <a:solidFill>
                <a:srgbClr val="253957"/>
              </a:solidFill>
              <a:latin typeface="Arial Narrow"/>
              <a:sym typeface="Arial Narrow"/>
            </a:endParaRPr>
          </a:p>
        </p:txBody>
      </p:sp>
      <p:pic>
        <p:nvPicPr>
          <p:cNvPr id="63" name="Изображение" descr="Изображение"/>
          <p:cNvPicPr>
            <a:picLocks noChangeAspect="1"/>
          </p:cNvPicPr>
          <p:nvPr/>
        </p:nvPicPr>
        <p:blipFill>
          <a:blip r:embed="rId2"/>
          <a:stretch>
            <a:fillRect/>
          </a:stretch>
        </p:blipFill>
        <p:spPr>
          <a:xfrm>
            <a:off x="613303" y="293090"/>
            <a:ext cx="599790" cy="599790"/>
          </a:xfrm>
          <a:prstGeom prst="rect">
            <a:avLst/>
          </a:prstGeom>
          <a:ln w="12700">
            <a:miter lim="400000"/>
          </a:ln>
        </p:spPr>
      </p:pic>
      <p:sp>
        <p:nvSpPr>
          <p:cNvPr id="7" name="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a:extLst>
              <a:ext uri="{FF2B5EF4-FFF2-40B4-BE49-F238E27FC236}">
                <a16:creationId xmlns:a16="http://schemas.microsoft.com/office/drawing/2014/main" id="{302DE667-FD00-3A4E-B359-0131A5AF7447}"/>
              </a:ext>
            </a:extLst>
          </p:cNvPr>
          <p:cNvSpPr txBox="1"/>
          <p:nvPr/>
        </p:nvSpPr>
        <p:spPr>
          <a:xfrm>
            <a:off x="613303" y="1224265"/>
            <a:ext cx="10765957" cy="514042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5719" tIns="35719" rIns="35719" bIns="35719"/>
          <a:lstStyle/>
          <a:p>
            <a:pPr lvl="0" defTabSz="410766" hangingPunct="0">
              <a:spcBef>
                <a:spcPts val="3000"/>
              </a:spcBef>
              <a:defRPr sz="2800">
                <a:solidFill>
                  <a:srgbClr val="253957"/>
                </a:solidFill>
                <a:latin typeface="+mn-lt"/>
                <a:ea typeface="+mn-ea"/>
                <a:cs typeface="+mn-cs"/>
                <a:sym typeface="Arial Narrow"/>
              </a:defRPr>
            </a:pPr>
            <a:r>
              <a:rPr lang="ru-RU" sz="2800" kern="0" dirty="0">
                <a:solidFill>
                  <a:schemeClr val="bg1">
                    <a:lumMod val="65000"/>
                  </a:schemeClr>
                </a:solidFill>
                <a:sym typeface="Arial Narrow"/>
              </a:rPr>
              <a:t>Кто участвует в эпизодическом </a:t>
            </a:r>
            <a:r>
              <a:rPr lang="ru-RU" sz="2800" kern="0" dirty="0" err="1">
                <a:solidFill>
                  <a:schemeClr val="bg1">
                    <a:lumMod val="65000"/>
                  </a:schemeClr>
                </a:solidFill>
                <a:sym typeface="Arial Narrow"/>
              </a:rPr>
              <a:t>волонтёрстве</a:t>
            </a:r>
            <a:endParaRPr lang="ru-RU" sz="2800" kern="0" dirty="0">
              <a:solidFill>
                <a:schemeClr val="bg1">
                  <a:lumMod val="65000"/>
                </a:schemeClr>
              </a:solidFill>
              <a:sym typeface="Arial Narrow"/>
            </a:endParaRPr>
          </a:p>
          <a:p>
            <a:pPr lvl="0" defTabSz="410766" hangingPunct="0">
              <a:spcBef>
                <a:spcPts val="3000"/>
              </a:spcBef>
              <a:defRPr sz="2800">
                <a:solidFill>
                  <a:srgbClr val="253957"/>
                </a:solidFill>
                <a:latin typeface="+mn-lt"/>
                <a:ea typeface="+mn-ea"/>
                <a:cs typeface="+mn-cs"/>
                <a:sym typeface="Arial Narrow"/>
              </a:defRPr>
            </a:pPr>
            <a:r>
              <a:rPr lang="ru-RU" sz="2800" kern="0" dirty="0">
                <a:solidFill>
                  <a:schemeClr val="bg1">
                    <a:lumMod val="65000"/>
                  </a:schemeClr>
                </a:solidFill>
                <a:sym typeface="Arial Narrow"/>
              </a:rPr>
              <a:t>Как была организована работа с волонтёрами до, во время и после мероприятия</a:t>
            </a:r>
          </a:p>
          <a:p>
            <a:pPr lvl="0" defTabSz="410766" hangingPunct="0">
              <a:spcBef>
                <a:spcPts val="3000"/>
              </a:spcBef>
              <a:defRPr sz="2800">
                <a:solidFill>
                  <a:srgbClr val="253957"/>
                </a:solidFill>
                <a:latin typeface="+mn-lt"/>
                <a:ea typeface="+mn-ea"/>
                <a:cs typeface="+mn-cs"/>
                <a:sym typeface="Arial Narrow"/>
              </a:defRPr>
            </a:pPr>
            <a:r>
              <a:rPr lang="ru-RU" sz="2800" kern="0" dirty="0">
                <a:solidFill>
                  <a:schemeClr val="bg1">
                    <a:lumMod val="65000"/>
                  </a:schemeClr>
                </a:solidFill>
                <a:sym typeface="Arial Narrow"/>
              </a:rPr>
              <a:t>Индекс удовлетворённости от участия в эпизодическом волонтёрстве. Факторы, определяющие уровень удовлетворённости волонтёров</a:t>
            </a:r>
          </a:p>
          <a:p>
            <a:pPr defTabSz="410766" hangingPunct="0">
              <a:spcBef>
                <a:spcPts val="3000"/>
              </a:spcBef>
              <a:defRPr sz="2800">
                <a:solidFill>
                  <a:srgbClr val="253957"/>
                </a:solidFill>
                <a:latin typeface="+mn-lt"/>
                <a:ea typeface="+mn-ea"/>
                <a:cs typeface="+mn-cs"/>
                <a:sym typeface="Arial Narrow"/>
              </a:defRPr>
            </a:pPr>
            <a:r>
              <a:rPr lang="ru-RU" sz="2800" kern="0" dirty="0">
                <a:solidFill>
                  <a:srgbClr val="253957"/>
                </a:solidFill>
                <a:sym typeface="Arial Narrow"/>
              </a:rPr>
              <a:t>Намерение будущего участия. Факторы, определяющие намерение будущего участия</a:t>
            </a:r>
          </a:p>
          <a:p>
            <a:pPr lvl="0" defTabSz="410766" hangingPunct="0">
              <a:spcBef>
                <a:spcPts val="1800"/>
              </a:spcBef>
              <a:defRPr sz="2800">
                <a:solidFill>
                  <a:srgbClr val="253957"/>
                </a:solidFill>
                <a:latin typeface="+mn-lt"/>
                <a:ea typeface="+mn-ea"/>
                <a:cs typeface="+mn-cs"/>
                <a:sym typeface="Arial Narrow"/>
              </a:defRPr>
            </a:pPr>
            <a:r>
              <a:rPr lang="ru-RU" sz="2800" kern="0" dirty="0">
                <a:solidFill>
                  <a:srgbClr val="253957"/>
                </a:solidFill>
                <a:sym typeface="Arial Narrow"/>
              </a:rPr>
              <a:t> </a:t>
            </a:r>
          </a:p>
          <a:p>
            <a:pPr lvl="0" defTabSz="410766" hangingPunct="0">
              <a:defRPr sz="2800">
                <a:solidFill>
                  <a:srgbClr val="253957"/>
                </a:solidFill>
                <a:latin typeface="+mn-lt"/>
                <a:ea typeface="+mn-ea"/>
                <a:cs typeface="+mn-cs"/>
                <a:sym typeface="Arial Narrow"/>
              </a:defRPr>
            </a:pPr>
            <a:endParaRPr lang="en-US" sz="1400" kern="0" dirty="0">
              <a:solidFill>
                <a:srgbClr val="253957"/>
              </a:solidFill>
              <a:latin typeface="Arial Narrow"/>
              <a:sym typeface="Arial Narrow"/>
            </a:endParaRPr>
          </a:p>
        </p:txBody>
      </p:sp>
      <p:sp>
        <p:nvSpPr>
          <p:cNvPr id="8" name="Заголовок основного текста">
            <a:extLst>
              <a:ext uri="{FF2B5EF4-FFF2-40B4-BE49-F238E27FC236}">
                <a16:creationId xmlns:a16="http://schemas.microsoft.com/office/drawing/2014/main" id="{9B38F5EA-7C3A-5748-AEF0-E3682563EDA6}"/>
              </a:ext>
            </a:extLst>
          </p:cNvPr>
          <p:cNvSpPr txBox="1"/>
          <p:nvPr/>
        </p:nvSpPr>
        <p:spPr>
          <a:xfrm>
            <a:off x="600533" y="1285955"/>
            <a:ext cx="10765957" cy="66247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5719" tIns="35719" rIns="35719" bIns="35719" anchor="b"/>
          <a:lstStyle>
            <a:lvl1pPr algn="l">
              <a:defRPr sz="4200" b="1">
                <a:solidFill>
                  <a:srgbClr val="253957"/>
                </a:solidFill>
                <a:latin typeface="+mn-lt"/>
                <a:ea typeface="+mn-ea"/>
                <a:cs typeface="+mn-cs"/>
                <a:sym typeface="Arial Narrow"/>
              </a:defRPr>
            </a:lvl1pPr>
          </a:lstStyle>
          <a:p>
            <a:pPr defTabSz="410766" hangingPunct="0"/>
            <a:endParaRPr sz="2100" kern="0" dirty="0">
              <a:latin typeface="Arial Narrow"/>
            </a:endParaRPr>
          </a:p>
        </p:txBody>
      </p:sp>
      <p:sp>
        <p:nvSpPr>
          <p:cNvPr id="3" name="Номер слайда 2">
            <a:extLst>
              <a:ext uri="{FF2B5EF4-FFF2-40B4-BE49-F238E27FC236}">
                <a16:creationId xmlns:a16="http://schemas.microsoft.com/office/drawing/2014/main" id="{26B8A86E-48B9-0044-8F96-4FD18B3ACF20}"/>
              </a:ext>
            </a:extLst>
          </p:cNvPr>
          <p:cNvSpPr>
            <a:spLocks noGrp="1"/>
          </p:cNvSpPr>
          <p:nvPr>
            <p:ph type="sldNum" sz="quarter" idx="2"/>
          </p:nvPr>
        </p:nvSpPr>
        <p:spPr/>
        <p:txBody>
          <a:bodyPr/>
          <a:lstStyle/>
          <a:p>
            <a:fld id="{86CB4B4D-7CA3-9044-876B-883B54F8677D}" type="slidenum">
              <a:rPr lang="ru-RU" smtClean="0"/>
              <a:t>29</a:t>
            </a:fld>
            <a:endParaRPr lang="ru-RU"/>
          </a:p>
        </p:txBody>
      </p:sp>
    </p:spTree>
    <p:extLst>
      <p:ext uri="{BB962C8B-B14F-4D97-AF65-F5344CB8AC3E}">
        <p14:creationId xmlns:p14="http://schemas.microsoft.com/office/powerpoint/2010/main" val="3762809572"/>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Линия"/>
          <p:cNvSpPr/>
          <p:nvPr/>
        </p:nvSpPr>
        <p:spPr>
          <a:xfrm>
            <a:off x="613303" y="1160370"/>
            <a:ext cx="10753187" cy="1"/>
          </a:xfrm>
          <a:prstGeom prst="line">
            <a:avLst/>
          </a:prstGeom>
          <a:ln w="12700">
            <a:solidFill>
              <a:srgbClr val="253957"/>
            </a:solidFill>
            <a:miter lim="400000"/>
          </a:ln>
        </p:spPr>
        <p:txBody>
          <a:bodyPr lIns="35719" tIns="35719" rIns="35719" bIns="35719" anchor="ctr"/>
          <a:lstStyle/>
          <a:p>
            <a:pPr algn="ctr" defTabSz="410766" hangingPunct="0">
              <a:defRPr sz="3200"/>
            </a:pPr>
            <a:endParaRPr sz="1600" kern="0">
              <a:solidFill>
                <a:srgbClr val="000000"/>
              </a:solidFill>
              <a:latin typeface="Helvetica Light"/>
              <a:sym typeface="Helvetica Light"/>
            </a:endParaRPr>
          </a:p>
        </p:txBody>
      </p:sp>
      <p:sp>
        <p:nvSpPr>
          <p:cNvPr id="59" name="Очень крутой заголовок…"/>
          <p:cNvSpPr txBox="1"/>
          <p:nvPr/>
        </p:nvSpPr>
        <p:spPr>
          <a:xfrm>
            <a:off x="1523492" y="284632"/>
            <a:ext cx="9830228" cy="81184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5719" tIns="35719" rIns="35719" bIns="35719"/>
          <a:lstStyle/>
          <a:p>
            <a:pPr defTabSz="410766" hangingPunct="0">
              <a:defRPr sz="7000" b="1" cap="all">
                <a:solidFill>
                  <a:srgbClr val="253957"/>
                </a:solidFill>
                <a:latin typeface="+mn-lt"/>
                <a:ea typeface="+mn-ea"/>
                <a:cs typeface="+mn-cs"/>
                <a:sym typeface="Arial Narrow"/>
              </a:defRPr>
            </a:pPr>
            <a:r>
              <a:rPr lang="ru-RU" sz="2800" b="1" kern="0" cap="all" dirty="0">
                <a:solidFill>
                  <a:srgbClr val="253957"/>
                </a:solidFill>
                <a:sym typeface="Arial Narrow"/>
              </a:rPr>
              <a:t>Запрос на профессионализацию НКО и управление волонтёрами </a:t>
            </a:r>
          </a:p>
        </p:txBody>
      </p:sp>
      <p:pic>
        <p:nvPicPr>
          <p:cNvPr id="63" name="Изображение" descr="Изображение"/>
          <p:cNvPicPr>
            <a:picLocks noChangeAspect="1"/>
          </p:cNvPicPr>
          <p:nvPr/>
        </p:nvPicPr>
        <p:blipFill>
          <a:blip r:embed="rId2"/>
          <a:stretch>
            <a:fillRect/>
          </a:stretch>
        </p:blipFill>
        <p:spPr>
          <a:xfrm>
            <a:off x="613303" y="293090"/>
            <a:ext cx="599790" cy="599790"/>
          </a:xfrm>
          <a:prstGeom prst="rect">
            <a:avLst/>
          </a:prstGeom>
          <a:ln w="12700">
            <a:miter lim="400000"/>
          </a:ln>
        </p:spPr>
      </p:pic>
      <p:sp>
        <p:nvSpPr>
          <p:cNvPr id="7" name="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a:extLst>
              <a:ext uri="{FF2B5EF4-FFF2-40B4-BE49-F238E27FC236}">
                <a16:creationId xmlns:a16="http://schemas.microsoft.com/office/drawing/2014/main" id="{2EEAC1F9-BBD3-8D40-B54F-9B37F855584C}"/>
              </a:ext>
            </a:extLst>
          </p:cNvPr>
          <p:cNvSpPr txBox="1"/>
          <p:nvPr/>
        </p:nvSpPr>
        <p:spPr>
          <a:xfrm>
            <a:off x="613303" y="1224265"/>
            <a:ext cx="10753187" cy="503753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5719" tIns="35719" rIns="35719" bIns="35719"/>
          <a:lstStyle/>
          <a:p>
            <a:pPr algn="just" defTabSz="410766" hangingPunct="0">
              <a:defRPr sz="2800">
                <a:solidFill>
                  <a:srgbClr val="253957"/>
                </a:solidFill>
                <a:latin typeface="+mn-lt"/>
                <a:ea typeface="+mn-ea"/>
                <a:cs typeface="+mn-cs"/>
                <a:sym typeface="Arial Narrow"/>
              </a:defRPr>
            </a:pPr>
            <a:r>
              <a:rPr lang="ru-RU" sz="2400" dirty="0">
                <a:sym typeface="Arial Narrow"/>
              </a:rPr>
              <a:t>Одной социальной миссии для привлечения волонтёров недостаточно. </a:t>
            </a:r>
          </a:p>
          <a:p>
            <a:pPr algn="just" defTabSz="410766" hangingPunct="0">
              <a:defRPr sz="2800">
                <a:solidFill>
                  <a:srgbClr val="253957"/>
                </a:solidFill>
                <a:latin typeface="+mn-lt"/>
                <a:ea typeface="+mn-ea"/>
                <a:cs typeface="+mn-cs"/>
                <a:sym typeface="Arial Narrow"/>
              </a:defRPr>
            </a:pPr>
            <a:endParaRPr lang="en-US" sz="2400" dirty="0">
              <a:sym typeface="Arial Narrow"/>
            </a:endParaRPr>
          </a:p>
          <a:p>
            <a:pPr algn="just" defTabSz="410766" hangingPunct="0">
              <a:defRPr sz="2800">
                <a:solidFill>
                  <a:srgbClr val="253957"/>
                </a:solidFill>
                <a:latin typeface="+mn-lt"/>
                <a:ea typeface="+mn-ea"/>
                <a:cs typeface="+mn-cs"/>
                <a:sym typeface="Arial Narrow"/>
              </a:defRPr>
            </a:pPr>
            <a:r>
              <a:rPr lang="ru-RU" sz="2400" dirty="0">
                <a:sym typeface="Arial Narrow"/>
              </a:rPr>
              <a:t>Неолиберализм – рыночные решения для государственных и социальных проблем. НКО нужно доказать свою эффективность: «доверяй мне» --- «докажи мне» (</a:t>
            </a:r>
            <a:r>
              <a:rPr lang="ru-RU" sz="2400" dirty="0" err="1">
                <a:sym typeface="Arial Narrow"/>
              </a:rPr>
              <a:t>Zimmer</a:t>
            </a:r>
            <a:r>
              <a:rPr lang="ru-RU" sz="2400" dirty="0">
                <a:sym typeface="Arial Narrow"/>
              </a:rPr>
              <a:t> &amp; </a:t>
            </a:r>
            <a:r>
              <a:rPr lang="ru-RU" sz="2400" dirty="0" err="1">
                <a:sym typeface="Arial Narrow"/>
              </a:rPr>
              <a:t>Pahl</a:t>
            </a:r>
            <a:r>
              <a:rPr lang="ru-RU" sz="2400" dirty="0">
                <a:sym typeface="Arial Narrow"/>
              </a:rPr>
              <a:t>, 2016</a:t>
            </a:r>
            <a:r>
              <a:rPr lang="en-US" sz="2400" dirty="0">
                <a:sym typeface="Arial Narrow"/>
              </a:rPr>
              <a:t>; </a:t>
            </a:r>
            <a:r>
              <a:rPr lang="ru-RU" sz="2400" dirty="0" err="1"/>
              <a:t>Crouch</a:t>
            </a:r>
            <a:r>
              <a:rPr lang="ru-RU" sz="2400" dirty="0"/>
              <a:t> 2011</a:t>
            </a:r>
            <a:r>
              <a:rPr lang="ru-RU" sz="2400" dirty="0">
                <a:sym typeface="Arial Narrow"/>
              </a:rPr>
              <a:t>).</a:t>
            </a:r>
          </a:p>
          <a:p>
            <a:pPr algn="just" defTabSz="410766" hangingPunct="0">
              <a:defRPr sz="2800">
                <a:solidFill>
                  <a:srgbClr val="253957"/>
                </a:solidFill>
                <a:latin typeface="+mn-lt"/>
                <a:ea typeface="+mn-ea"/>
                <a:cs typeface="+mn-cs"/>
                <a:sym typeface="Arial Narrow"/>
              </a:defRPr>
            </a:pPr>
            <a:endParaRPr lang="ru-RU" sz="2400" dirty="0">
              <a:sym typeface="Arial Narrow"/>
            </a:endParaRPr>
          </a:p>
          <a:p>
            <a:pPr algn="just" defTabSz="410766" hangingPunct="0">
              <a:defRPr sz="2800">
                <a:solidFill>
                  <a:srgbClr val="253957"/>
                </a:solidFill>
                <a:latin typeface="+mn-lt"/>
                <a:ea typeface="+mn-ea"/>
                <a:cs typeface="+mn-cs"/>
                <a:sym typeface="Arial Narrow"/>
              </a:defRPr>
            </a:pPr>
            <a:r>
              <a:rPr lang="ru-RU" sz="2400" dirty="0">
                <a:sym typeface="Arial Narrow"/>
              </a:rPr>
              <a:t>Запрос на внимание к потребностям и интересам волонтёров: </a:t>
            </a:r>
          </a:p>
          <a:p>
            <a:pPr lvl="1" algn="just" defTabSz="410766" hangingPunct="0">
              <a:defRPr sz="2800">
                <a:solidFill>
                  <a:srgbClr val="253957"/>
                </a:solidFill>
                <a:latin typeface="+mn-lt"/>
                <a:ea typeface="+mn-ea"/>
                <a:cs typeface="+mn-cs"/>
                <a:sym typeface="Arial Narrow"/>
              </a:defRPr>
            </a:pPr>
            <a:r>
              <a:rPr lang="ru-RU" sz="2400" dirty="0">
                <a:sym typeface="Arial Narrow"/>
              </a:rPr>
              <a:t>индивидуализация и разнообразие волонтёров;</a:t>
            </a:r>
          </a:p>
          <a:p>
            <a:pPr lvl="1" algn="just" defTabSz="410766" hangingPunct="0">
              <a:defRPr sz="2800">
                <a:solidFill>
                  <a:srgbClr val="253957"/>
                </a:solidFill>
                <a:latin typeface="+mn-lt"/>
                <a:ea typeface="+mn-ea"/>
                <a:cs typeface="+mn-cs"/>
                <a:sym typeface="Arial Narrow"/>
              </a:defRPr>
            </a:pPr>
            <a:r>
              <a:rPr lang="ru-RU" sz="2400" dirty="0">
                <a:sym typeface="Arial Narrow"/>
              </a:rPr>
              <a:t>участие – индивидуальные цели и мотивы, а не преданность или лояльность конкретной НКО.</a:t>
            </a:r>
          </a:p>
          <a:p>
            <a:pPr algn="just" defTabSz="410766" hangingPunct="0">
              <a:defRPr sz="2800">
                <a:solidFill>
                  <a:srgbClr val="253957"/>
                </a:solidFill>
                <a:latin typeface="+mn-lt"/>
                <a:ea typeface="+mn-ea"/>
                <a:cs typeface="+mn-cs"/>
                <a:sym typeface="Arial Narrow"/>
              </a:defRPr>
            </a:pPr>
            <a:endParaRPr lang="ru-RU" sz="2000" dirty="0">
              <a:sym typeface="Arial Narrow"/>
            </a:endParaRPr>
          </a:p>
          <a:p>
            <a:pPr algn="just" defTabSz="410766" hangingPunct="0">
              <a:defRPr sz="2800">
                <a:solidFill>
                  <a:srgbClr val="253957"/>
                </a:solidFill>
                <a:latin typeface="+mn-lt"/>
                <a:ea typeface="+mn-ea"/>
                <a:cs typeface="+mn-cs"/>
                <a:sym typeface="Arial Narrow"/>
              </a:defRPr>
            </a:pPr>
            <a:endParaRPr lang="ru-RU" sz="2000" dirty="0">
              <a:sym typeface="Arial Narrow"/>
            </a:endParaRPr>
          </a:p>
          <a:p>
            <a:pPr defTabSz="410766" hangingPunct="0">
              <a:defRPr sz="2800">
                <a:solidFill>
                  <a:srgbClr val="253957"/>
                </a:solidFill>
                <a:latin typeface="+mn-lt"/>
                <a:ea typeface="+mn-ea"/>
                <a:cs typeface="+mn-cs"/>
                <a:sym typeface="Arial Narrow"/>
              </a:defRPr>
            </a:pPr>
            <a:endParaRPr lang="ru-RU" sz="2000" dirty="0">
              <a:sym typeface="Arial Narrow"/>
            </a:endParaRPr>
          </a:p>
          <a:p>
            <a:pPr defTabSz="410766" hangingPunct="0">
              <a:defRPr sz="2800">
                <a:solidFill>
                  <a:srgbClr val="253957"/>
                </a:solidFill>
                <a:latin typeface="+mn-lt"/>
                <a:ea typeface="+mn-ea"/>
                <a:cs typeface="+mn-cs"/>
                <a:sym typeface="Arial Narrow"/>
              </a:defRPr>
            </a:pPr>
            <a:endParaRPr lang="ru-RU" sz="2000" dirty="0">
              <a:sym typeface="Arial Narrow"/>
            </a:endParaRPr>
          </a:p>
          <a:p>
            <a:pPr defTabSz="410766" hangingPunct="0">
              <a:defRPr sz="2800">
                <a:solidFill>
                  <a:srgbClr val="253957"/>
                </a:solidFill>
                <a:latin typeface="+mn-lt"/>
                <a:ea typeface="+mn-ea"/>
                <a:cs typeface="+mn-cs"/>
                <a:sym typeface="Arial Narrow"/>
              </a:defRPr>
            </a:pPr>
            <a:endParaRPr lang="ru-RU" dirty="0">
              <a:sym typeface="Arial Narrow"/>
            </a:endParaRPr>
          </a:p>
          <a:p>
            <a:pPr defTabSz="410766" hangingPunct="0">
              <a:defRPr sz="2800">
                <a:solidFill>
                  <a:srgbClr val="253957"/>
                </a:solidFill>
                <a:latin typeface="+mn-lt"/>
                <a:ea typeface="+mn-ea"/>
                <a:cs typeface="+mn-cs"/>
                <a:sym typeface="Arial Narrow"/>
              </a:defRPr>
            </a:pPr>
            <a:endParaRPr lang="en-US" sz="1400" kern="0" dirty="0">
              <a:solidFill>
                <a:srgbClr val="253957"/>
              </a:solidFill>
              <a:latin typeface="Arial Narrow"/>
              <a:sym typeface="Arial Narrow"/>
            </a:endParaRPr>
          </a:p>
        </p:txBody>
      </p:sp>
      <p:sp>
        <p:nvSpPr>
          <p:cNvPr id="3" name="Номер слайда 2">
            <a:extLst>
              <a:ext uri="{FF2B5EF4-FFF2-40B4-BE49-F238E27FC236}">
                <a16:creationId xmlns:a16="http://schemas.microsoft.com/office/drawing/2014/main" id="{D8148518-720B-C94F-80CB-266909EBB5E4}"/>
              </a:ext>
            </a:extLst>
          </p:cNvPr>
          <p:cNvSpPr>
            <a:spLocks noGrp="1"/>
          </p:cNvSpPr>
          <p:nvPr>
            <p:ph type="sldNum" sz="quarter" idx="2"/>
          </p:nvPr>
        </p:nvSpPr>
        <p:spPr/>
        <p:txBody>
          <a:bodyPr/>
          <a:lstStyle/>
          <a:p>
            <a:fld id="{86CB4B4D-7CA3-9044-876B-883B54F8677D}" type="slidenum">
              <a:rPr lang="ru-RU" smtClean="0"/>
              <a:t>3</a:t>
            </a:fld>
            <a:endParaRPr lang="ru-RU"/>
          </a:p>
        </p:txBody>
      </p:sp>
    </p:spTree>
    <p:extLst>
      <p:ext uri="{BB962C8B-B14F-4D97-AF65-F5344CB8AC3E}">
        <p14:creationId xmlns:p14="http://schemas.microsoft.com/office/powerpoint/2010/main" val="841822126"/>
      </p:ext>
    </p:extLst>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Линия"/>
          <p:cNvSpPr/>
          <p:nvPr/>
        </p:nvSpPr>
        <p:spPr>
          <a:xfrm>
            <a:off x="613303" y="1160370"/>
            <a:ext cx="10753187" cy="1"/>
          </a:xfrm>
          <a:prstGeom prst="line">
            <a:avLst/>
          </a:prstGeom>
          <a:ln w="12700">
            <a:solidFill>
              <a:srgbClr val="253957"/>
            </a:solidFill>
            <a:miter lim="400000"/>
          </a:ln>
        </p:spPr>
        <p:txBody>
          <a:bodyPr lIns="35719" tIns="35719" rIns="35719" bIns="35719" anchor="ctr"/>
          <a:lstStyle/>
          <a:p>
            <a:pPr algn="ctr" defTabSz="410766" hangingPunct="0">
              <a:defRPr sz="3200"/>
            </a:pPr>
            <a:endParaRPr sz="1600" kern="0">
              <a:solidFill>
                <a:srgbClr val="000000"/>
              </a:solidFill>
              <a:latin typeface="Helvetica Light"/>
              <a:sym typeface="Helvetica Light"/>
            </a:endParaRPr>
          </a:p>
        </p:txBody>
      </p:sp>
      <p:sp>
        <p:nvSpPr>
          <p:cNvPr id="59" name="Очень крутой заголовок…"/>
          <p:cNvSpPr txBox="1"/>
          <p:nvPr/>
        </p:nvSpPr>
        <p:spPr>
          <a:xfrm>
            <a:off x="1523492" y="284632"/>
            <a:ext cx="9830228" cy="81184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35719" tIns="35719" rIns="35719" bIns="35719"/>
          <a:lstStyle/>
          <a:p>
            <a:pPr defTabSz="410766" hangingPunct="0">
              <a:defRPr sz="7000" b="1" cap="all">
                <a:solidFill>
                  <a:srgbClr val="253957"/>
                </a:solidFill>
                <a:latin typeface="+mn-lt"/>
                <a:ea typeface="+mn-ea"/>
                <a:cs typeface="+mn-cs"/>
                <a:sym typeface="Arial Narrow"/>
              </a:defRPr>
            </a:pPr>
            <a:r>
              <a:rPr lang="ru-RU" sz="2800" b="1" kern="0" cap="all" dirty="0">
                <a:solidFill>
                  <a:srgbClr val="253957"/>
                </a:solidFill>
                <a:latin typeface="Arial Narrow"/>
                <a:sym typeface="Arial Narrow"/>
              </a:rPr>
              <a:t>Намерение продолжить волонтёрскую деятельность</a:t>
            </a:r>
            <a:endParaRPr sz="2800" b="1" kern="0" cap="all" dirty="0">
              <a:solidFill>
                <a:srgbClr val="253957"/>
              </a:solidFill>
              <a:latin typeface="Arial Narrow"/>
              <a:sym typeface="Arial Narrow"/>
            </a:endParaRPr>
          </a:p>
        </p:txBody>
      </p:sp>
      <p:pic>
        <p:nvPicPr>
          <p:cNvPr id="63" name="Изображение" descr="Изображение"/>
          <p:cNvPicPr>
            <a:picLocks noChangeAspect="1"/>
          </p:cNvPicPr>
          <p:nvPr/>
        </p:nvPicPr>
        <p:blipFill>
          <a:blip r:embed="rId2"/>
          <a:stretch>
            <a:fillRect/>
          </a:stretch>
        </p:blipFill>
        <p:spPr>
          <a:xfrm>
            <a:off x="613303" y="293090"/>
            <a:ext cx="599790" cy="599790"/>
          </a:xfrm>
          <a:prstGeom prst="rect">
            <a:avLst/>
          </a:prstGeom>
          <a:ln w="12700">
            <a:miter lim="400000"/>
          </a:ln>
        </p:spPr>
      </p:pic>
      <p:graphicFrame>
        <p:nvGraphicFramePr>
          <p:cNvPr id="9" name="Диаграмма 8">
            <a:extLst>
              <a:ext uri="{FF2B5EF4-FFF2-40B4-BE49-F238E27FC236}">
                <a16:creationId xmlns:a16="http://schemas.microsoft.com/office/drawing/2014/main" id="{EB89D533-D8CA-9044-879D-6B48A33401E2}"/>
              </a:ext>
            </a:extLst>
          </p:cNvPr>
          <p:cNvGraphicFramePr/>
          <p:nvPr/>
        </p:nvGraphicFramePr>
        <p:xfrm>
          <a:off x="613302" y="1344063"/>
          <a:ext cx="5257719" cy="495264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Диаграмма 11">
            <a:extLst>
              <a:ext uri="{FF2B5EF4-FFF2-40B4-BE49-F238E27FC236}">
                <a16:creationId xmlns:a16="http://schemas.microsoft.com/office/drawing/2014/main" id="{05EC26AF-D1A4-2549-A88E-A3B5429732B8}"/>
              </a:ext>
            </a:extLst>
          </p:cNvPr>
          <p:cNvGraphicFramePr/>
          <p:nvPr/>
        </p:nvGraphicFramePr>
        <p:xfrm>
          <a:off x="6096001" y="1344063"/>
          <a:ext cx="5257720" cy="4952646"/>
        </p:xfrm>
        <a:graphic>
          <a:graphicData uri="http://schemas.openxmlformats.org/drawingml/2006/chart">
            <c:chart xmlns:c="http://schemas.openxmlformats.org/drawingml/2006/chart" xmlns:r="http://schemas.openxmlformats.org/officeDocument/2006/relationships" r:id="rId4"/>
          </a:graphicData>
        </a:graphic>
      </p:graphicFrame>
      <p:sp>
        <p:nvSpPr>
          <p:cNvPr id="8" name="TextBox 7">
            <a:extLst>
              <a:ext uri="{FF2B5EF4-FFF2-40B4-BE49-F238E27FC236}">
                <a16:creationId xmlns:a16="http://schemas.microsoft.com/office/drawing/2014/main" id="{3E43FCC9-4D7E-6E48-97BD-DF758F381D0E}"/>
              </a:ext>
            </a:extLst>
          </p:cNvPr>
          <p:cNvSpPr txBox="1"/>
          <p:nvPr/>
        </p:nvSpPr>
        <p:spPr>
          <a:xfrm>
            <a:off x="613303" y="6235975"/>
            <a:ext cx="779562" cy="32893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71437" tIns="71437" rIns="71437" bIns="71437" numCol="1" spcCol="38100" rtlCol="0" anchor="ctr">
            <a:spAutoFit/>
          </a:bodyPr>
          <a:lstStyle/>
          <a:p>
            <a:pPr marL="0" marR="0" indent="0" defTabSz="821531" rtl="0" fontAlgn="auto" latinLnBrk="0" hangingPunct="0">
              <a:lnSpc>
                <a:spcPct val="100000"/>
              </a:lnSpc>
              <a:spcBef>
                <a:spcPts val="0"/>
              </a:spcBef>
              <a:spcAft>
                <a:spcPts val="0"/>
              </a:spcAft>
              <a:buClrTx/>
              <a:buSzTx/>
              <a:buFontTx/>
              <a:buNone/>
              <a:tabLst/>
            </a:pPr>
            <a:r>
              <a:rPr kumimoji="0" lang="en-US" sz="1200" b="0" i="0" u="none" strike="noStrike" cap="none" spc="0" normalizeH="0" baseline="0" dirty="0">
                <a:ln>
                  <a:noFill/>
                </a:ln>
                <a:solidFill>
                  <a:srgbClr val="243A57"/>
                </a:solidFill>
                <a:effectLst/>
                <a:uFillTx/>
                <a:ea typeface="+mj-ea"/>
                <a:cs typeface="+mj-cs"/>
                <a:sym typeface="Helvetica Light"/>
              </a:rPr>
              <a:t>N = 2</a:t>
            </a:r>
            <a:r>
              <a:rPr kumimoji="0" lang="ru-RU" sz="1200" b="0" i="0" u="none" strike="noStrike" cap="none" spc="0" normalizeH="0" baseline="0" dirty="0">
                <a:ln>
                  <a:noFill/>
                </a:ln>
                <a:solidFill>
                  <a:srgbClr val="243A57"/>
                </a:solidFill>
                <a:effectLst/>
                <a:uFillTx/>
                <a:ea typeface="+mj-ea"/>
                <a:cs typeface="+mj-cs"/>
                <a:sym typeface="Helvetica Light"/>
              </a:rPr>
              <a:t> </a:t>
            </a:r>
            <a:r>
              <a:rPr kumimoji="0" lang="en-US" sz="1200" b="0" i="0" u="none" strike="noStrike" cap="none" spc="0" normalizeH="0" baseline="0" dirty="0">
                <a:ln>
                  <a:noFill/>
                </a:ln>
                <a:solidFill>
                  <a:srgbClr val="243A57"/>
                </a:solidFill>
                <a:effectLst/>
                <a:uFillTx/>
                <a:ea typeface="+mj-ea"/>
                <a:cs typeface="+mj-cs"/>
                <a:sym typeface="Helvetica Light"/>
              </a:rPr>
              <a:t>494</a:t>
            </a:r>
            <a:endParaRPr kumimoji="0" lang="ru-RU" sz="1200" b="0" i="0" u="none" strike="noStrike" cap="none" spc="0" normalizeH="0" baseline="0" dirty="0">
              <a:ln>
                <a:noFill/>
              </a:ln>
              <a:solidFill>
                <a:srgbClr val="243A57"/>
              </a:solidFill>
              <a:effectLst/>
              <a:uFillTx/>
              <a:ea typeface="+mj-ea"/>
              <a:cs typeface="+mj-cs"/>
              <a:sym typeface="Helvetica Light"/>
            </a:endParaRPr>
          </a:p>
        </p:txBody>
      </p:sp>
      <p:sp>
        <p:nvSpPr>
          <p:cNvPr id="2" name="Номер слайда 1">
            <a:extLst>
              <a:ext uri="{FF2B5EF4-FFF2-40B4-BE49-F238E27FC236}">
                <a16:creationId xmlns:a16="http://schemas.microsoft.com/office/drawing/2014/main" id="{F04F9B62-D0C1-4A46-B8B2-3DB999AD8D51}"/>
              </a:ext>
            </a:extLst>
          </p:cNvPr>
          <p:cNvSpPr>
            <a:spLocks noGrp="1"/>
          </p:cNvSpPr>
          <p:nvPr>
            <p:ph type="sldNum" sz="quarter" idx="2"/>
          </p:nvPr>
        </p:nvSpPr>
        <p:spPr/>
        <p:txBody>
          <a:bodyPr/>
          <a:lstStyle/>
          <a:p>
            <a:fld id="{86CB4B4D-7CA3-9044-876B-883B54F8677D}" type="slidenum">
              <a:rPr lang="ru-RU" smtClean="0"/>
              <a:t>30</a:t>
            </a:fld>
            <a:endParaRPr lang="ru-RU"/>
          </a:p>
        </p:txBody>
      </p:sp>
    </p:spTree>
    <p:extLst>
      <p:ext uri="{BB962C8B-B14F-4D97-AF65-F5344CB8AC3E}">
        <p14:creationId xmlns:p14="http://schemas.microsoft.com/office/powerpoint/2010/main" val="2676466742"/>
      </p:ext>
    </p:extLst>
  </p:cSld>
  <p:clrMapOvr>
    <a:masterClrMapping/>
  </p:clrMapOvr>
  <p:transition spd="med"/>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Линия"/>
          <p:cNvSpPr/>
          <p:nvPr/>
        </p:nvSpPr>
        <p:spPr>
          <a:xfrm>
            <a:off x="613303" y="1160370"/>
            <a:ext cx="10753187" cy="1"/>
          </a:xfrm>
          <a:prstGeom prst="line">
            <a:avLst/>
          </a:prstGeom>
          <a:ln w="12700">
            <a:solidFill>
              <a:srgbClr val="253957"/>
            </a:solidFill>
            <a:miter lim="400000"/>
          </a:ln>
        </p:spPr>
        <p:txBody>
          <a:bodyPr lIns="35719" tIns="35719" rIns="35719" bIns="35719" anchor="ctr"/>
          <a:lstStyle/>
          <a:p>
            <a:pPr algn="ctr" defTabSz="410766" hangingPunct="0">
              <a:defRPr sz="3200"/>
            </a:pPr>
            <a:endParaRPr sz="1600" kern="0">
              <a:solidFill>
                <a:srgbClr val="000000"/>
              </a:solidFill>
              <a:latin typeface="Helvetica Light"/>
              <a:sym typeface="Helvetica Light"/>
            </a:endParaRPr>
          </a:p>
        </p:txBody>
      </p:sp>
      <p:sp>
        <p:nvSpPr>
          <p:cNvPr id="59" name="Очень крутой заголовок…"/>
          <p:cNvSpPr txBox="1"/>
          <p:nvPr/>
        </p:nvSpPr>
        <p:spPr>
          <a:xfrm>
            <a:off x="1523492" y="284632"/>
            <a:ext cx="9830228" cy="81184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35719" tIns="35719" rIns="35719" bIns="35719"/>
          <a:lstStyle/>
          <a:p>
            <a:pPr defTabSz="410766" hangingPunct="0">
              <a:defRPr sz="7000" b="1" cap="all">
                <a:solidFill>
                  <a:srgbClr val="253957"/>
                </a:solidFill>
                <a:latin typeface="+mn-lt"/>
                <a:ea typeface="+mn-ea"/>
                <a:cs typeface="+mn-cs"/>
                <a:sym typeface="Arial Narrow"/>
              </a:defRPr>
            </a:pPr>
            <a:r>
              <a:rPr lang="ru-RU" sz="2800" b="1" kern="0" cap="all" dirty="0">
                <a:solidFill>
                  <a:srgbClr val="253957"/>
                </a:solidFill>
                <a:sym typeface="Arial Narrow"/>
              </a:rPr>
              <a:t>Намерение продолжить волонтёрскую деятельность</a:t>
            </a:r>
          </a:p>
        </p:txBody>
      </p:sp>
      <p:pic>
        <p:nvPicPr>
          <p:cNvPr id="63" name="Изображение" descr="Изображение"/>
          <p:cNvPicPr>
            <a:picLocks noChangeAspect="1"/>
          </p:cNvPicPr>
          <p:nvPr/>
        </p:nvPicPr>
        <p:blipFill>
          <a:blip r:embed="rId2"/>
          <a:stretch>
            <a:fillRect/>
          </a:stretch>
        </p:blipFill>
        <p:spPr>
          <a:xfrm>
            <a:off x="613303" y="293090"/>
            <a:ext cx="599790" cy="599790"/>
          </a:xfrm>
          <a:prstGeom prst="rect">
            <a:avLst/>
          </a:prstGeom>
          <a:ln w="12700">
            <a:miter lim="400000"/>
          </a:ln>
        </p:spPr>
      </p:pic>
      <p:graphicFrame>
        <p:nvGraphicFramePr>
          <p:cNvPr id="9" name="Диаграмма 8">
            <a:extLst>
              <a:ext uri="{FF2B5EF4-FFF2-40B4-BE49-F238E27FC236}">
                <a16:creationId xmlns:a16="http://schemas.microsoft.com/office/drawing/2014/main" id="{EB89D533-D8CA-9044-879D-6B48A33401E2}"/>
              </a:ext>
            </a:extLst>
          </p:cNvPr>
          <p:cNvGraphicFramePr/>
          <p:nvPr>
            <p:extLst>
              <p:ext uri="{D42A27DB-BD31-4B8C-83A1-F6EECF244321}">
                <p14:modId xmlns:p14="http://schemas.microsoft.com/office/powerpoint/2010/main" val="3159423115"/>
              </p:ext>
            </p:extLst>
          </p:nvPr>
        </p:nvGraphicFramePr>
        <p:xfrm>
          <a:off x="613302" y="1344062"/>
          <a:ext cx="10753187" cy="5016543"/>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a:extLst>
              <a:ext uri="{FF2B5EF4-FFF2-40B4-BE49-F238E27FC236}">
                <a16:creationId xmlns:a16="http://schemas.microsoft.com/office/drawing/2014/main" id="{1FFA264E-21DB-E148-984E-BEC57E661880}"/>
              </a:ext>
            </a:extLst>
          </p:cNvPr>
          <p:cNvSpPr txBox="1"/>
          <p:nvPr/>
        </p:nvSpPr>
        <p:spPr>
          <a:xfrm>
            <a:off x="613303" y="6235975"/>
            <a:ext cx="779562" cy="32893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71437" tIns="71437" rIns="71437" bIns="71437" numCol="1" spcCol="38100" rtlCol="0" anchor="ctr">
            <a:spAutoFit/>
          </a:bodyPr>
          <a:lstStyle/>
          <a:p>
            <a:pPr marL="0" marR="0" indent="0" defTabSz="821531" rtl="0" fontAlgn="auto" latinLnBrk="0" hangingPunct="0">
              <a:lnSpc>
                <a:spcPct val="100000"/>
              </a:lnSpc>
              <a:spcBef>
                <a:spcPts val="0"/>
              </a:spcBef>
              <a:spcAft>
                <a:spcPts val="0"/>
              </a:spcAft>
              <a:buClrTx/>
              <a:buSzTx/>
              <a:buFontTx/>
              <a:buNone/>
              <a:tabLst/>
            </a:pPr>
            <a:r>
              <a:rPr kumimoji="0" lang="en-US" sz="1200" b="0" i="0" u="none" strike="noStrike" cap="none" spc="0" normalizeH="0" baseline="0" dirty="0">
                <a:ln>
                  <a:noFill/>
                </a:ln>
                <a:solidFill>
                  <a:srgbClr val="243A57"/>
                </a:solidFill>
                <a:effectLst/>
                <a:uFillTx/>
                <a:ea typeface="+mj-ea"/>
                <a:cs typeface="+mj-cs"/>
                <a:sym typeface="Helvetica Light"/>
              </a:rPr>
              <a:t>N = 2</a:t>
            </a:r>
            <a:r>
              <a:rPr kumimoji="0" lang="ru-RU" sz="1200" b="0" i="0" u="none" strike="noStrike" cap="none" spc="0" normalizeH="0" baseline="0" dirty="0">
                <a:ln>
                  <a:noFill/>
                </a:ln>
                <a:solidFill>
                  <a:srgbClr val="243A57"/>
                </a:solidFill>
                <a:effectLst/>
                <a:uFillTx/>
                <a:ea typeface="+mj-ea"/>
                <a:cs typeface="+mj-cs"/>
                <a:sym typeface="Helvetica Light"/>
              </a:rPr>
              <a:t> </a:t>
            </a:r>
            <a:r>
              <a:rPr kumimoji="0" lang="en-US" sz="1200" b="0" i="0" u="none" strike="noStrike" cap="none" spc="0" normalizeH="0" baseline="0" dirty="0">
                <a:ln>
                  <a:noFill/>
                </a:ln>
                <a:solidFill>
                  <a:srgbClr val="243A57"/>
                </a:solidFill>
                <a:effectLst/>
                <a:uFillTx/>
                <a:ea typeface="+mj-ea"/>
                <a:cs typeface="+mj-cs"/>
                <a:sym typeface="Helvetica Light"/>
              </a:rPr>
              <a:t>494</a:t>
            </a:r>
            <a:endParaRPr kumimoji="0" lang="ru-RU" sz="1200" b="0" i="0" u="none" strike="noStrike" cap="none" spc="0" normalizeH="0" baseline="0" dirty="0">
              <a:ln>
                <a:noFill/>
              </a:ln>
              <a:solidFill>
                <a:srgbClr val="243A57"/>
              </a:solidFill>
              <a:effectLst/>
              <a:uFillTx/>
              <a:ea typeface="+mj-ea"/>
              <a:cs typeface="+mj-cs"/>
              <a:sym typeface="Helvetica Light"/>
            </a:endParaRPr>
          </a:p>
        </p:txBody>
      </p:sp>
      <p:sp>
        <p:nvSpPr>
          <p:cNvPr id="2" name="Номер слайда 1">
            <a:extLst>
              <a:ext uri="{FF2B5EF4-FFF2-40B4-BE49-F238E27FC236}">
                <a16:creationId xmlns:a16="http://schemas.microsoft.com/office/drawing/2014/main" id="{A0AF90E9-18D1-EC41-8E48-80180E63C040}"/>
              </a:ext>
            </a:extLst>
          </p:cNvPr>
          <p:cNvSpPr>
            <a:spLocks noGrp="1"/>
          </p:cNvSpPr>
          <p:nvPr>
            <p:ph type="sldNum" sz="quarter" idx="2"/>
          </p:nvPr>
        </p:nvSpPr>
        <p:spPr/>
        <p:txBody>
          <a:bodyPr/>
          <a:lstStyle/>
          <a:p>
            <a:fld id="{86CB4B4D-7CA3-9044-876B-883B54F8677D}" type="slidenum">
              <a:rPr lang="ru-RU" smtClean="0"/>
              <a:t>31</a:t>
            </a:fld>
            <a:endParaRPr lang="ru-RU"/>
          </a:p>
        </p:txBody>
      </p:sp>
    </p:spTree>
    <p:extLst>
      <p:ext uri="{BB962C8B-B14F-4D97-AF65-F5344CB8AC3E}">
        <p14:creationId xmlns:p14="http://schemas.microsoft.com/office/powerpoint/2010/main" val="1932526243"/>
      </p:ext>
    </p:extLst>
  </p:cSld>
  <p:clrMapOvr>
    <a:masterClrMapping/>
  </p:clrMapOvr>
  <p:transition spd="med"/>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Линия"/>
          <p:cNvSpPr/>
          <p:nvPr/>
        </p:nvSpPr>
        <p:spPr>
          <a:xfrm>
            <a:off x="613303" y="1160370"/>
            <a:ext cx="10753187" cy="1"/>
          </a:xfrm>
          <a:prstGeom prst="line">
            <a:avLst/>
          </a:prstGeom>
          <a:ln w="12700">
            <a:solidFill>
              <a:srgbClr val="253957"/>
            </a:solidFill>
            <a:miter lim="400000"/>
          </a:ln>
        </p:spPr>
        <p:txBody>
          <a:bodyPr lIns="35719" tIns="35719" rIns="35719" bIns="35719" anchor="ctr"/>
          <a:lstStyle/>
          <a:p>
            <a:pPr algn="ctr" defTabSz="410766" hangingPunct="0">
              <a:defRPr sz="3200"/>
            </a:pPr>
            <a:endParaRPr sz="1600" kern="0">
              <a:solidFill>
                <a:srgbClr val="000000"/>
              </a:solidFill>
              <a:latin typeface="Helvetica Light"/>
              <a:sym typeface="Helvetica Light"/>
            </a:endParaRPr>
          </a:p>
        </p:txBody>
      </p:sp>
      <p:sp>
        <p:nvSpPr>
          <p:cNvPr id="59" name="Очень крутой заголовок…"/>
          <p:cNvSpPr txBox="1"/>
          <p:nvPr/>
        </p:nvSpPr>
        <p:spPr>
          <a:xfrm>
            <a:off x="1523492" y="284632"/>
            <a:ext cx="9830228" cy="81184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35719" tIns="35719" rIns="35719" bIns="35719"/>
          <a:lstStyle/>
          <a:p>
            <a:pPr defTabSz="410766" hangingPunct="0">
              <a:defRPr sz="7000" b="1" cap="all">
                <a:solidFill>
                  <a:srgbClr val="253957"/>
                </a:solidFill>
                <a:latin typeface="+mn-lt"/>
                <a:ea typeface="+mn-ea"/>
                <a:cs typeface="+mn-cs"/>
                <a:sym typeface="Arial Narrow"/>
              </a:defRPr>
            </a:pPr>
            <a:r>
              <a:rPr lang="ru-RU" sz="2800" b="1" kern="0" cap="all" dirty="0">
                <a:solidFill>
                  <a:srgbClr val="253957"/>
                </a:solidFill>
                <a:latin typeface="Arial Narrow"/>
                <a:sym typeface="Arial Narrow"/>
              </a:rPr>
              <a:t>намерение продолжить волонтёрскую деятельность</a:t>
            </a:r>
            <a:endParaRPr sz="2800" b="1" kern="0" cap="all" dirty="0">
              <a:solidFill>
                <a:srgbClr val="253957"/>
              </a:solidFill>
              <a:latin typeface="Arial Narrow"/>
              <a:sym typeface="Arial Narrow"/>
            </a:endParaRPr>
          </a:p>
        </p:txBody>
      </p:sp>
      <p:pic>
        <p:nvPicPr>
          <p:cNvPr id="63" name="Изображение" descr="Изображение"/>
          <p:cNvPicPr>
            <a:picLocks noChangeAspect="1"/>
          </p:cNvPicPr>
          <p:nvPr/>
        </p:nvPicPr>
        <p:blipFill>
          <a:blip r:embed="rId2"/>
          <a:stretch>
            <a:fillRect/>
          </a:stretch>
        </p:blipFill>
        <p:spPr>
          <a:xfrm>
            <a:off x="613303" y="293090"/>
            <a:ext cx="599790" cy="599790"/>
          </a:xfrm>
          <a:prstGeom prst="rect">
            <a:avLst/>
          </a:prstGeom>
          <a:ln w="12700">
            <a:miter lim="400000"/>
          </a:ln>
        </p:spPr>
      </p:pic>
      <p:graphicFrame>
        <p:nvGraphicFramePr>
          <p:cNvPr id="9" name="Таблица 8">
            <a:extLst>
              <a:ext uri="{FF2B5EF4-FFF2-40B4-BE49-F238E27FC236}">
                <a16:creationId xmlns:a16="http://schemas.microsoft.com/office/drawing/2014/main" id="{4ED95DD5-1CDB-8F4C-AD92-2A2BC2635EAA}"/>
              </a:ext>
            </a:extLst>
          </p:cNvPr>
          <p:cNvGraphicFramePr>
            <a:graphicFrameLocks noGrp="1"/>
          </p:cNvGraphicFramePr>
          <p:nvPr>
            <p:extLst>
              <p:ext uri="{D42A27DB-BD31-4B8C-83A1-F6EECF244321}">
                <p14:modId xmlns:p14="http://schemas.microsoft.com/office/powerpoint/2010/main" val="4220634793"/>
              </p:ext>
            </p:extLst>
          </p:nvPr>
        </p:nvGraphicFramePr>
        <p:xfrm>
          <a:off x="319088" y="1224265"/>
          <a:ext cx="6224587" cy="5425440"/>
        </p:xfrm>
        <a:graphic>
          <a:graphicData uri="http://schemas.openxmlformats.org/drawingml/2006/table">
            <a:tbl>
              <a:tblPr firstRow="1" firstCol="1" bandRow="1">
                <a:tableStyleId>{5940675A-B579-460E-94D1-54222C63F5DA}</a:tableStyleId>
              </a:tblPr>
              <a:tblGrid>
                <a:gridCol w="319484">
                  <a:extLst>
                    <a:ext uri="{9D8B030D-6E8A-4147-A177-3AD203B41FA5}">
                      <a16:colId xmlns:a16="http://schemas.microsoft.com/office/drawing/2014/main" val="3367028120"/>
                    </a:ext>
                  </a:extLst>
                </a:gridCol>
                <a:gridCol w="2792809">
                  <a:extLst>
                    <a:ext uri="{9D8B030D-6E8A-4147-A177-3AD203B41FA5}">
                      <a16:colId xmlns:a16="http://schemas.microsoft.com/office/drawing/2014/main" val="2265474370"/>
                    </a:ext>
                  </a:extLst>
                </a:gridCol>
                <a:gridCol w="3112294">
                  <a:extLst>
                    <a:ext uri="{9D8B030D-6E8A-4147-A177-3AD203B41FA5}">
                      <a16:colId xmlns:a16="http://schemas.microsoft.com/office/drawing/2014/main" val="1230660497"/>
                    </a:ext>
                  </a:extLst>
                </a:gridCol>
              </a:tblGrid>
              <a:tr h="296127">
                <a:tc gridSpan="2">
                  <a:txBody>
                    <a:bodyPr/>
                    <a:lstStyle/>
                    <a:p>
                      <a:pPr algn="l"/>
                      <a:endParaRPr lang="ru-RU" sz="1600" dirty="0">
                        <a:solidFill>
                          <a:srgbClr val="243A57"/>
                        </a:solidFill>
                        <a:effectLst/>
                        <a:latin typeface="+mn-lt"/>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hMerge="1">
                  <a:txBody>
                    <a:bodyPr/>
                    <a:lstStyle/>
                    <a:p>
                      <a:endParaRPr lang="ru-RU"/>
                    </a:p>
                  </a:txBody>
                  <a:tcPr/>
                </a:tc>
                <a:tc>
                  <a:txBody>
                    <a:bodyPr/>
                    <a:lstStyle/>
                    <a:p>
                      <a:pPr algn="ctr">
                        <a:spcAft>
                          <a:spcPts val="0"/>
                        </a:spcAft>
                      </a:pPr>
                      <a:r>
                        <a:rPr lang="ru-RU" sz="1600" b="1" dirty="0">
                          <a:solidFill>
                            <a:srgbClr val="243A57"/>
                          </a:solidFill>
                          <a:effectLst/>
                          <a:latin typeface="+mn-lt"/>
                          <a:ea typeface="Times New Roman" panose="02020603050405020304" pitchFamily="18" charset="0"/>
                        </a:rPr>
                        <a:t>Зависимая переменная</a:t>
                      </a:r>
                    </a:p>
                  </a:txBody>
                  <a:tcPr anchor="ctr">
                    <a:lnL w="12700" cmpd="sng">
                      <a:noFill/>
                    </a:lnL>
                    <a:lnR w="12700" cmpd="sng">
                      <a:noFill/>
                    </a:lnR>
                    <a:lnT w="12700" cmpd="sng">
                      <a:noFill/>
                    </a:lnT>
                    <a:lnB w="12700" cap="flat" cmpd="sng" algn="ctr">
                      <a:solidFill>
                        <a:schemeClr val="tx1">
                          <a:lumMod val="75000"/>
                          <a:lumOff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315976633"/>
                  </a:ext>
                </a:extLst>
              </a:tr>
              <a:tr h="296127">
                <a:tc gridSpan="2">
                  <a:txBody>
                    <a:bodyPr/>
                    <a:lstStyle/>
                    <a:p>
                      <a:pPr algn="l"/>
                      <a:endParaRPr lang="ru-RU" sz="1600" dirty="0">
                        <a:solidFill>
                          <a:srgbClr val="243A57"/>
                        </a:solidFill>
                        <a:effectLst/>
                        <a:latin typeface="+mn-lt"/>
                      </a:endParaRPr>
                    </a:p>
                  </a:txBody>
                  <a:tcPr anchor="ctr">
                    <a:lnL w="12700" cmpd="sng">
                      <a:noFill/>
                    </a:lnL>
                    <a:lnR w="12700" cmpd="sng">
                      <a:noFill/>
                    </a:lnR>
                    <a:lnT w="12700" cmpd="sng">
                      <a:noFill/>
                    </a:lnT>
                    <a:lnB w="12700" cap="flat" cmpd="sng" algn="ctr">
                      <a:solidFill>
                        <a:schemeClr val="tx1">
                          <a:lumMod val="75000"/>
                          <a:lumOff val="25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ru-RU"/>
                    </a:p>
                  </a:txBody>
                  <a:tcPr/>
                </a:tc>
                <a:tc>
                  <a:txBody>
                    <a:bodyPr/>
                    <a:lstStyle/>
                    <a:p>
                      <a:pPr algn="ctr">
                        <a:spcAft>
                          <a:spcPts val="0"/>
                        </a:spcAft>
                      </a:pPr>
                      <a:r>
                        <a:rPr lang="ru-RU" sz="1600" dirty="0">
                          <a:solidFill>
                            <a:srgbClr val="243A57"/>
                          </a:solidFill>
                          <a:effectLst/>
                        </a:rPr>
                        <a:t>Продолжить </a:t>
                      </a:r>
                      <a:r>
                        <a:rPr lang="ru-RU" sz="1600" b="1" dirty="0">
                          <a:solidFill>
                            <a:srgbClr val="243A57"/>
                          </a:solidFill>
                          <a:effectLst/>
                        </a:rPr>
                        <a:t>в той же </a:t>
                      </a:r>
                      <a:r>
                        <a:rPr lang="ru-RU" sz="1600" dirty="0">
                          <a:solidFill>
                            <a:srgbClr val="243A57"/>
                          </a:solidFill>
                          <a:effectLst/>
                        </a:rPr>
                        <a:t>организации</a:t>
                      </a:r>
                      <a:endParaRPr lang="ru-RU" sz="1600" dirty="0">
                        <a:solidFill>
                          <a:srgbClr val="243A57"/>
                        </a:solidFill>
                        <a:effectLst/>
                        <a:latin typeface="+mn-lt"/>
                        <a:ea typeface="Times New Roman" panose="02020603050405020304" pitchFamily="18" charset="0"/>
                      </a:endParaRPr>
                    </a:p>
                  </a:txBody>
                  <a:tcPr anchor="ctr">
                    <a:lnL w="12700" cmpd="sng">
                      <a:noFill/>
                    </a:lnL>
                    <a:lnR w="12700" cmpd="sng">
                      <a:noFill/>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81953420"/>
                  </a:ext>
                </a:extLst>
              </a:tr>
              <a:tr h="296127">
                <a:tc gridSpan="2">
                  <a:txBody>
                    <a:bodyPr/>
                    <a:lstStyle/>
                    <a:p>
                      <a:pPr algn="l">
                        <a:spcAft>
                          <a:spcPts val="0"/>
                        </a:spcAft>
                      </a:pPr>
                      <a:r>
                        <a:rPr lang="ru-RU" sz="1600" b="1" dirty="0">
                          <a:solidFill>
                            <a:srgbClr val="243A57"/>
                          </a:solidFill>
                          <a:effectLst/>
                        </a:rPr>
                        <a:t>Константа</a:t>
                      </a:r>
                      <a:endParaRPr lang="ru-RU" sz="1600" b="1" dirty="0">
                        <a:solidFill>
                          <a:srgbClr val="243A57"/>
                        </a:solidFill>
                        <a:effectLst/>
                        <a:latin typeface="+mn-lt"/>
                        <a:ea typeface="Times New Roman" panose="02020603050405020304" pitchFamily="18" charset="0"/>
                      </a:endParaRPr>
                    </a:p>
                  </a:txBody>
                  <a:tcPr anchor="ctr">
                    <a:lnL w="12700" cmpd="sng">
                      <a:noFill/>
                    </a:lnL>
                    <a:lnR w="12700" cmpd="sng">
                      <a:noFill/>
                    </a:lnR>
                    <a:lnT w="12700" cap="flat" cmpd="sng" algn="ctr">
                      <a:solidFill>
                        <a:schemeClr val="tx1">
                          <a:lumMod val="75000"/>
                          <a:lumOff val="25000"/>
                        </a:schemeClr>
                      </a:solidFill>
                      <a:prstDash val="solid"/>
                      <a:round/>
                      <a:headEnd type="none" w="med" len="med"/>
                      <a:tailEnd type="none" w="med" len="med"/>
                    </a:lnT>
                    <a:lnB w="12700" cmpd="sng">
                      <a:noFill/>
                    </a:lnB>
                    <a:lnTlToBr w="12700" cmpd="sng">
                      <a:noFill/>
                      <a:prstDash val="solid"/>
                    </a:lnTlToBr>
                    <a:lnBlToTr w="12700" cmpd="sng">
                      <a:noFill/>
                      <a:prstDash val="solid"/>
                    </a:lnBlToTr>
                  </a:tcPr>
                </a:tc>
                <a:tc hMerge="1">
                  <a:txBody>
                    <a:bodyPr/>
                    <a:lstStyle/>
                    <a:p>
                      <a:endParaRPr lang="ru-RU"/>
                    </a:p>
                  </a:txBody>
                  <a:tcPr/>
                </a:tc>
                <a:tc>
                  <a:txBody>
                    <a:bodyPr/>
                    <a:lstStyle/>
                    <a:p>
                      <a:pPr algn="ctr">
                        <a:spcAft>
                          <a:spcPts val="0"/>
                        </a:spcAft>
                      </a:pPr>
                      <a:r>
                        <a:rPr lang="ru-RU" sz="1600" dirty="0">
                          <a:solidFill>
                            <a:srgbClr val="243A57"/>
                          </a:solidFill>
                          <a:effectLst/>
                          <a:latin typeface="+mn-lt"/>
                          <a:ea typeface="Times New Roman" panose="02020603050405020304" pitchFamily="18" charset="0"/>
                        </a:rPr>
                        <a:t>4.31</a:t>
                      </a:r>
                      <a:r>
                        <a:rPr lang="ru-RU" sz="1600" baseline="30000" dirty="0">
                          <a:solidFill>
                            <a:srgbClr val="243A57"/>
                          </a:solidFill>
                          <a:effectLst/>
                          <a:latin typeface="+mn-lt"/>
                          <a:ea typeface="Times New Roman" panose="02020603050405020304" pitchFamily="18" charset="0"/>
                        </a:rPr>
                        <a:t>***</a:t>
                      </a:r>
                      <a:r>
                        <a:rPr lang="ru-RU" sz="1600" dirty="0">
                          <a:solidFill>
                            <a:srgbClr val="243A57"/>
                          </a:solidFill>
                          <a:effectLst/>
                          <a:latin typeface="+mn-lt"/>
                          <a:ea typeface="Times New Roman" panose="02020603050405020304" pitchFamily="18" charset="0"/>
                        </a:rPr>
                        <a:t> (4.26, 4.35)</a:t>
                      </a:r>
                    </a:p>
                  </a:txBody>
                  <a:tcPr marL="9525" marR="9525" marT="9525" marB="9525" anchor="ctr">
                    <a:lnL w="12700" cmpd="sng">
                      <a:noFill/>
                    </a:lnL>
                    <a:lnR w="12700" cmpd="sng">
                      <a:noFill/>
                    </a:lnR>
                    <a:lnT w="12700" cap="flat" cmpd="sng" algn="ctr">
                      <a:solidFill>
                        <a:schemeClr val="tx1">
                          <a:lumMod val="75000"/>
                          <a:lumOff val="25000"/>
                        </a:schemeClr>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304177346"/>
                  </a:ext>
                </a:extLst>
              </a:tr>
              <a:tr h="296127">
                <a:tc gridSpan="2">
                  <a:txBody>
                    <a:bodyPr/>
                    <a:lstStyle/>
                    <a:p>
                      <a:pPr algn="l">
                        <a:spcAft>
                          <a:spcPts val="0"/>
                        </a:spcAft>
                      </a:pPr>
                      <a:r>
                        <a:rPr lang="ru-RU" sz="1600" dirty="0">
                          <a:solidFill>
                            <a:srgbClr val="243A57"/>
                          </a:solidFill>
                          <a:effectLst/>
                        </a:rPr>
                        <a:t>Связь с организацией</a:t>
                      </a:r>
                      <a:endParaRPr lang="ru-RU" sz="1600" dirty="0">
                        <a:solidFill>
                          <a:srgbClr val="243A57"/>
                        </a:solidFill>
                        <a:effectLst/>
                        <a:latin typeface="+mn-lt"/>
                        <a:ea typeface="Times New Roman" panose="02020603050405020304" pitchFamily="18"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hMerge="1">
                  <a:txBody>
                    <a:bodyPr/>
                    <a:lstStyle/>
                    <a:p>
                      <a:endParaRPr lang="ru-RU"/>
                    </a:p>
                  </a:txBody>
                  <a:tcPr/>
                </a:tc>
                <a:tc>
                  <a:txBody>
                    <a:bodyPr/>
                    <a:lstStyle/>
                    <a:p>
                      <a:pPr algn="ctr">
                        <a:spcAft>
                          <a:spcPts val="0"/>
                        </a:spcAft>
                      </a:pPr>
                      <a:r>
                        <a:rPr lang="ru-RU" sz="1600">
                          <a:solidFill>
                            <a:srgbClr val="243A57"/>
                          </a:solidFill>
                          <a:effectLst/>
                          <a:latin typeface="+mn-lt"/>
                          <a:ea typeface="Times New Roman" panose="02020603050405020304" pitchFamily="18" charset="0"/>
                        </a:rPr>
                        <a:t>0.16</a:t>
                      </a:r>
                      <a:r>
                        <a:rPr lang="ru-RU" sz="1600" baseline="30000">
                          <a:solidFill>
                            <a:srgbClr val="243A57"/>
                          </a:solidFill>
                          <a:effectLst/>
                          <a:latin typeface="+mn-lt"/>
                          <a:ea typeface="Times New Roman" panose="02020603050405020304" pitchFamily="18" charset="0"/>
                        </a:rPr>
                        <a:t>***</a:t>
                      </a:r>
                      <a:r>
                        <a:rPr lang="ru-RU" sz="1600">
                          <a:solidFill>
                            <a:srgbClr val="243A57"/>
                          </a:solidFill>
                          <a:effectLst/>
                          <a:latin typeface="+mn-lt"/>
                          <a:ea typeface="Times New Roman" panose="02020603050405020304" pitchFamily="18" charset="0"/>
                        </a:rPr>
                        <a:t> (0.12, 0.20)</a:t>
                      </a:r>
                    </a:p>
                  </a:txBody>
                  <a:tcPr marL="9525" marR="9525" marT="9525" marB="9525"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312553415"/>
                  </a:ext>
                </a:extLst>
              </a:tr>
              <a:tr h="296127">
                <a:tc gridSpan="2">
                  <a:txBody>
                    <a:bodyPr/>
                    <a:lstStyle/>
                    <a:p>
                      <a:pPr algn="l">
                        <a:spcAft>
                          <a:spcPts val="0"/>
                        </a:spcAft>
                      </a:pPr>
                      <a:r>
                        <a:rPr lang="ru-RU" sz="1600" dirty="0">
                          <a:solidFill>
                            <a:srgbClr val="243A57"/>
                          </a:solidFill>
                          <a:effectLst/>
                        </a:rPr>
                        <a:t>Время на волонтёрскую работу</a:t>
                      </a:r>
                      <a:endParaRPr lang="ru-RU" sz="1600" dirty="0">
                        <a:solidFill>
                          <a:srgbClr val="243A57"/>
                        </a:solidFill>
                        <a:effectLst/>
                        <a:latin typeface="+mn-lt"/>
                        <a:ea typeface="Times New Roman" panose="02020603050405020304" pitchFamily="18"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hMerge="1">
                  <a:txBody>
                    <a:bodyPr/>
                    <a:lstStyle/>
                    <a:p>
                      <a:endParaRPr lang="ru-RU"/>
                    </a:p>
                  </a:txBody>
                  <a:tcPr/>
                </a:tc>
                <a:tc>
                  <a:txBody>
                    <a:bodyPr/>
                    <a:lstStyle/>
                    <a:p>
                      <a:pPr algn="ctr">
                        <a:spcAft>
                          <a:spcPts val="0"/>
                        </a:spcAft>
                      </a:pPr>
                      <a:r>
                        <a:rPr lang="ru-RU" sz="1600">
                          <a:solidFill>
                            <a:srgbClr val="243A57"/>
                          </a:solidFill>
                          <a:effectLst/>
                          <a:latin typeface="+mn-lt"/>
                          <a:ea typeface="Times New Roman" panose="02020603050405020304" pitchFamily="18" charset="0"/>
                        </a:rPr>
                        <a:t>-0.005 (-0.05, 0.04)</a:t>
                      </a:r>
                    </a:p>
                  </a:txBody>
                  <a:tcPr marL="9525" marR="9525" marT="9525" marB="9525"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631045365"/>
                  </a:ext>
                </a:extLst>
              </a:tr>
              <a:tr h="296127">
                <a:tc gridSpan="2">
                  <a:txBody>
                    <a:bodyPr/>
                    <a:lstStyle/>
                    <a:p>
                      <a:pPr algn="l">
                        <a:spcAft>
                          <a:spcPts val="0"/>
                        </a:spcAft>
                      </a:pPr>
                      <a:r>
                        <a:rPr lang="ru-RU" sz="1600" dirty="0">
                          <a:solidFill>
                            <a:srgbClr val="243A57"/>
                          </a:solidFill>
                          <a:effectLst/>
                        </a:rPr>
                        <a:t>Получили ответы на вопросы</a:t>
                      </a:r>
                      <a:endParaRPr lang="ru-RU" sz="1600" dirty="0">
                        <a:solidFill>
                          <a:srgbClr val="243A57"/>
                        </a:solidFill>
                        <a:effectLst/>
                        <a:latin typeface="+mn-lt"/>
                        <a:ea typeface="Times New Roman" panose="02020603050405020304" pitchFamily="18"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hMerge="1">
                  <a:txBody>
                    <a:bodyPr/>
                    <a:lstStyle/>
                    <a:p>
                      <a:endParaRPr lang="ru-RU"/>
                    </a:p>
                  </a:txBody>
                  <a:tcPr/>
                </a:tc>
                <a:tc>
                  <a:txBody>
                    <a:bodyPr/>
                    <a:lstStyle/>
                    <a:p>
                      <a:pPr algn="ctr">
                        <a:spcAft>
                          <a:spcPts val="0"/>
                        </a:spcAft>
                      </a:pPr>
                      <a:r>
                        <a:rPr lang="ru-RU" sz="1600">
                          <a:solidFill>
                            <a:srgbClr val="243A57"/>
                          </a:solidFill>
                          <a:effectLst/>
                          <a:latin typeface="+mn-lt"/>
                          <a:ea typeface="Times New Roman" panose="02020603050405020304" pitchFamily="18" charset="0"/>
                        </a:rPr>
                        <a:t>0.16</a:t>
                      </a:r>
                      <a:r>
                        <a:rPr lang="ru-RU" sz="1600" baseline="30000">
                          <a:solidFill>
                            <a:srgbClr val="243A57"/>
                          </a:solidFill>
                          <a:effectLst/>
                          <a:latin typeface="+mn-lt"/>
                          <a:ea typeface="Times New Roman" panose="02020603050405020304" pitchFamily="18" charset="0"/>
                        </a:rPr>
                        <a:t>***</a:t>
                      </a:r>
                      <a:r>
                        <a:rPr lang="ru-RU" sz="1600">
                          <a:solidFill>
                            <a:srgbClr val="243A57"/>
                          </a:solidFill>
                          <a:effectLst/>
                          <a:latin typeface="+mn-lt"/>
                          <a:ea typeface="Times New Roman" panose="02020603050405020304" pitchFamily="18" charset="0"/>
                        </a:rPr>
                        <a:t> (0.12, 0.21)</a:t>
                      </a:r>
                    </a:p>
                  </a:txBody>
                  <a:tcPr marL="9525" marR="9525" marT="9525" marB="9525"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082524974"/>
                  </a:ext>
                </a:extLst>
              </a:tr>
              <a:tr h="296127">
                <a:tc gridSpan="2">
                  <a:txBody>
                    <a:bodyPr/>
                    <a:lstStyle/>
                    <a:p>
                      <a:pPr algn="l">
                        <a:spcAft>
                          <a:spcPts val="0"/>
                        </a:spcAft>
                      </a:pPr>
                      <a:r>
                        <a:rPr lang="ru-RU" sz="1600" dirty="0">
                          <a:solidFill>
                            <a:srgbClr val="243A57"/>
                          </a:solidFill>
                          <a:effectLst/>
                        </a:rPr>
                        <a:t>Обучение проводилось</a:t>
                      </a:r>
                      <a:endParaRPr lang="ru-RU" sz="1600" dirty="0">
                        <a:solidFill>
                          <a:srgbClr val="243A57"/>
                        </a:solidFill>
                        <a:effectLst/>
                        <a:latin typeface="+mn-lt"/>
                        <a:ea typeface="Times New Roman" panose="02020603050405020304" pitchFamily="18"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hMerge="1">
                  <a:txBody>
                    <a:bodyPr/>
                    <a:lstStyle/>
                    <a:p>
                      <a:endParaRPr lang="ru-RU"/>
                    </a:p>
                  </a:txBody>
                  <a:tcPr/>
                </a:tc>
                <a:tc>
                  <a:txBody>
                    <a:bodyPr/>
                    <a:lstStyle/>
                    <a:p>
                      <a:pPr algn="ctr">
                        <a:spcAft>
                          <a:spcPts val="0"/>
                        </a:spcAft>
                      </a:pPr>
                      <a:r>
                        <a:rPr lang="ru-RU" sz="1600">
                          <a:solidFill>
                            <a:srgbClr val="243A57"/>
                          </a:solidFill>
                          <a:effectLst/>
                          <a:latin typeface="+mn-lt"/>
                          <a:ea typeface="Times New Roman" panose="02020603050405020304" pitchFamily="18" charset="0"/>
                        </a:rPr>
                        <a:t>0.09</a:t>
                      </a:r>
                      <a:r>
                        <a:rPr lang="ru-RU" sz="1600" baseline="30000">
                          <a:solidFill>
                            <a:srgbClr val="243A57"/>
                          </a:solidFill>
                          <a:effectLst/>
                          <a:latin typeface="+mn-lt"/>
                          <a:ea typeface="Times New Roman" panose="02020603050405020304" pitchFamily="18" charset="0"/>
                        </a:rPr>
                        <a:t>***</a:t>
                      </a:r>
                      <a:r>
                        <a:rPr lang="ru-RU" sz="1600">
                          <a:solidFill>
                            <a:srgbClr val="243A57"/>
                          </a:solidFill>
                          <a:effectLst/>
                          <a:latin typeface="+mn-lt"/>
                          <a:ea typeface="Times New Roman" panose="02020603050405020304" pitchFamily="18" charset="0"/>
                        </a:rPr>
                        <a:t> (0.04, 0.14)</a:t>
                      </a:r>
                    </a:p>
                  </a:txBody>
                  <a:tcPr marL="9525" marR="9525" marT="9525" marB="9525"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13612146"/>
                  </a:ext>
                </a:extLst>
              </a:tr>
              <a:tr h="493545">
                <a:tc gridSpan="2">
                  <a:txBody>
                    <a:bodyPr/>
                    <a:lstStyle/>
                    <a:p>
                      <a:pPr algn="l">
                        <a:spcAft>
                          <a:spcPts val="0"/>
                        </a:spcAft>
                      </a:pPr>
                      <a:r>
                        <a:rPr lang="ru-RU" sz="1600" dirty="0">
                          <a:solidFill>
                            <a:srgbClr val="243A57"/>
                          </a:solidFill>
                          <a:effectLst/>
                        </a:rPr>
                        <a:t>Могли обратиться к кому-то с вопросами</a:t>
                      </a:r>
                      <a:endParaRPr lang="ru-RU" sz="1600" dirty="0">
                        <a:solidFill>
                          <a:srgbClr val="243A57"/>
                        </a:solidFill>
                        <a:effectLst/>
                        <a:latin typeface="+mn-lt"/>
                        <a:ea typeface="Times New Roman" panose="02020603050405020304" pitchFamily="18"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hMerge="1">
                  <a:txBody>
                    <a:bodyPr/>
                    <a:lstStyle/>
                    <a:p>
                      <a:endParaRPr lang="ru-RU"/>
                    </a:p>
                  </a:txBody>
                  <a:tcPr/>
                </a:tc>
                <a:tc>
                  <a:txBody>
                    <a:bodyPr/>
                    <a:lstStyle/>
                    <a:p>
                      <a:pPr algn="ctr">
                        <a:spcAft>
                          <a:spcPts val="0"/>
                        </a:spcAft>
                      </a:pPr>
                      <a:r>
                        <a:rPr lang="ru-RU" sz="1600" dirty="0">
                          <a:solidFill>
                            <a:srgbClr val="243A57"/>
                          </a:solidFill>
                          <a:effectLst/>
                          <a:latin typeface="+mn-lt"/>
                          <a:ea typeface="Times New Roman" panose="02020603050405020304" pitchFamily="18" charset="0"/>
                        </a:rPr>
                        <a:t>0.05 (-0.01, 0.12)</a:t>
                      </a:r>
                    </a:p>
                  </a:txBody>
                  <a:tcPr marL="9525" marR="9525" marT="9525" marB="9525"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509893401"/>
                  </a:ext>
                </a:extLst>
              </a:tr>
              <a:tr h="296127">
                <a:tc gridSpan="2">
                  <a:txBody>
                    <a:bodyPr/>
                    <a:lstStyle/>
                    <a:p>
                      <a:pPr algn="l">
                        <a:spcAft>
                          <a:spcPts val="0"/>
                        </a:spcAft>
                      </a:pPr>
                      <a:r>
                        <a:rPr lang="ru-RU" sz="1600" dirty="0">
                          <a:solidFill>
                            <a:srgbClr val="243A57"/>
                          </a:solidFill>
                          <a:effectLst/>
                        </a:rPr>
                        <a:t>Относились НЕ как к члену команды</a:t>
                      </a:r>
                      <a:endParaRPr lang="ru-RU" sz="1600" dirty="0">
                        <a:solidFill>
                          <a:srgbClr val="243A57"/>
                        </a:solidFill>
                        <a:effectLst/>
                        <a:latin typeface="+mn-lt"/>
                        <a:ea typeface="Times New Roman" panose="02020603050405020304" pitchFamily="18"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hMerge="1">
                  <a:txBody>
                    <a:bodyPr/>
                    <a:lstStyle/>
                    <a:p>
                      <a:endParaRPr lang="ru-RU"/>
                    </a:p>
                  </a:txBody>
                  <a:tcPr/>
                </a:tc>
                <a:tc>
                  <a:txBody>
                    <a:bodyPr/>
                    <a:lstStyle/>
                    <a:p>
                      <a:pPr algn="ctr">
                        <a:spcAft>
                          <a:spcPts val="0"/>
                        </a:spcAft>
                      </a:pPr>
                      <a:endParaRPr lang="ru-RU" sz="1600" dirty="0">
                        <a:solidFill>
                          <a:srgbClr val="243A57"/>
                        </a:solidFill>
                        <a:effectLst/>
                        <a:latin typeface="+mn-lt"/>
                        <a:ea typeface="Times New Roman" panose="02020603050405020304" pitchFamily="18"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796752354"/>
                  </a:ext>
                </a:extLst>
              </a:tr>
              <a:tr h="296127">
                <a:tc>
                  <a:txBody>
                    <a:bodyPr/>
                    <a:lstStyle/>
                    <a:p>
                      <a:pPr algn="l">
                        <a:spcAft>
                          <a:spcPts val="0"/>
                        </a:spcAft>
                      </a:pPr>
                      <a:endParaRPr lang="ru-RU" sz="1600" dirty="0">
                        <a:solidFill>
                          <a:srgbClr val="243A57"/>
                        </a:solidFill>
                        <a:effectLst/>
                        <a:latin typeface="+mn-lt"/>
                        <a:ea typeface="Times New Roman" panose="02020603050405020304" pitchFamily="18"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a:spcAft>
                          <a:spcPts val="0"/>
                        </a:spcAft>
                      </a:pPr>
                      <a:r>
                        <a:rPr lang="ru-RU" sz="1600" dirty="0">
                          <a:solidFill>
                            <a:srgbClr val="243A57"/>
                          </a:solidFill>
                          <a:effectLst/>
                        </a:rPr>
                        <a:t>Оплачиваемые сотрудники</a:t>
                      </a:r>
                      <a:endParaRPr lang="ru-RU" sz="1600" dirty="0">
                        <a:solidFill>
                          <a:srgbClr val="243A57"/>
                        </a:solidFill>
                        <a:effectLst/>
                        <a:latin typeface="+mn-lt"/>
                        <a:ea typeface="Times New Roman" panose="02020603050405020304" pitchFamily="18"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ru-RU" sz="1600">
                          <a:solidFill>
                            <a:srgbClr val="243A57"/>
                          </a:solidFill>
                          <a:effectLst/>
                          <a:latin typeface="+mn-lt"/>
                          <a:ea typeface="Times New Roman" panose="02020603050405020304" pitchFamily="18" charset="0"/>
                        </a:rPr>
                        <a:t>0.01 (-0.04, 0.05)</a:t>
                      </a:r>
                    </a:p>
                  </a:txBody>
                  <a:tcPr marL="9525" marR="9525" marT="9525" marB="9525"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564194837"/>
                  </a:ext>
                </a:extLst>
              </a:tr>
              <a:tr h="296127">
                <a:tc>
                  <a:txBody>
                    <a:bodyPr/>
                    <a:lstStyle/>
                    <a:p>
                      <a:pPr algn="l">
                        <a:spcAft>
                          <a:spcPts val="0"/>
                        </a:spcAft>
                      </a:pPr>
                      <a:endParaRPr lang="ru-RU" sz="1600" dirty="0">
                        <a:solidFill>
                          <a:srgbClr val="243A57"/>
                        </a:solidFill>
                        <a:effectLst/>
                        <a:latin typeface="+mn-lt"/>
                        <a:ea typeface="Times New Roman" panose="02020603050405020304" pitchFamily="18"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a:spcAft>
                          <a:spcPts val="0"/>
                        </a:spcAft>
                      </a:pPr>
                      <a:r>
                        <a:rPr lang="ru-RU" sz="1600" dirty="0">
                          <a:solidFill>
                            <a:srgbClr val="243A57"/>
                          </a:solidFill>
                          <a:effectLst/>
                        </a:rPr>
                        <a:t>Другие регулярные волонтёры</a:t>
                      </a:r>
                      <a:endParaRPr lang="ru-RU" sz="1600" dirty="0">
                        <a:solidFill>
                          <a:srgbClr val="243A57"/>
                        </a:solidFill>
                        <a:effectLst/>
                        <a:latin typeface="+mn-lt"/>
                        <a:ea typeface="Times New Roman" panose="02020603050405020304" pitchFamily="18"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ru-RU" sz="1600">
                          <a:solidFill>
                            <a:srgbClr val="243A57"/>
                          </a:solidFill>
                          <a:effectLst/>
                          <a:latin typeface="+mn-lt"/>
                          <a:ea typeface="Times New Roman" panose="02020603050405020304" pitchFamily="18" charset="0"/>
                        </a:rPr>
                        <a:t>-0.06</a:t>
                      </a:r>
                      <a:r>
                        <a:rPr lang="ru-RU" sz="1600" baseline="30000">
                          <a:solidFill>
                            <a:srgbClr val="243A57"/>
                          </a:solidFill>
                          <a:effectLst/>
                          <a:latin typeface="+mn-lt"/>
                          <a:ea typeface="Times New Roman" panose="02020603050405020304" pitchFamily="18" charset="0"/>
                        </a:rPr>
                        <a:t>***</a:t>
                      </a:r>
                      <a:r>
                        <a:rPr lang="ru-RU" sz="1600">
                          <a:solidFill>
                            <a:srgbClr val="243A57"/>
                          </a:solidFill>
                          <a:effectLst/>
                          <a:latin typeface="+mn-lt"/>
                          <a:ea typeface="Times New Roman" panose="02020603050405020304" pitchFamily="18" charset="0"/>
                        </a:rPr>
                        <a:t> (-0.10, -0.02)</a:t>
                      </a:r>
                    </a:p>
                  </a:txBody>
                  <a:tcPr marL="9525" marR="9525" marT="9525" marB="9525"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775420203"/>
                  </a:ext>
                </a:extLst>
              </a:tr>
              <a:tr h="296127">
                <a:tc>
                  <a:txBody>
                    <a:bodyPr/>
                    <a:lstStyle/>
                    <a:p>
                      <a:pPr algn="l">
                        <a:spcAft>
                          <a:spcPts val="0"/>
                        </a:spcAft>
                      </a:pPr>
                      <a:endParaRPr lang="ru-RU" sz="1600" dirty="0">
                        <a:solidFill>
                          <a:srgbClr val="243A57"/>
                        </a:solidFill>
                        <a:effectLst/>
                        <a:latin typeface="+mn-lt"/>
                        <a:ea typeface="Times New Roman" panose="02020603050405020304" pitchFamily="18"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a:spcAft>
                          <a:spcPts val="0"/>
                        </a:spcAft>
                      </a:pPr>
                      <a:r>
                        <a:rPr lang="ru-RU" sz="1600" dirty="0">
                          <a:solidFill>
                            <a:srgbClr val="243A57"/>
                          </a:solidFill>
                          <a:effectLst/>
                        </a:rPr>
                        <a:t>Другие эпизодические волонтёры</a:t>
                      </a:r>
                      <a:endParaRPr lang="ru-RU" sz="1600" dirty="0">
                        <a:solidFill>
                          <a:srgbClr val="243A57"/>
                        </a:solidFill>
                        <a:effectLst/>
                        <a:latin typeface="+mn-lt"/>
                        <a:ea typeface="Times New Roman" panose="02020603050405020304" pitchFamily="18"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ru-RU" sz="1600">
                          <a:solidFill>
                            <a:srgbClr val="243A57"/>
                          </a:solidFill>
                          <a:effectLst/>
                          <a:latin typeface="+mn-lt"/>
                          <a:ea typeface="Times New Roman" panose="02020603050405020304" pitchFamily="18" charset="0"/>
                        </a:rPr>
                        <a:t>-0.05</a:t>
                      </a:r>
                      <a:r>
                        <a:rPr lang="ru-RU" sz="1600" baseline="30000">
                          <a:solidFill>
                            <a:srgbClr val="243A57"/>
                          </a:solidFill>
                          <a:effectLst/>
                          <a:latin typeface="+mn-lt"/>
                          <a:ea typeface="Times New Roman" panose="02020603050405020304" pitchFamily="18" charset="0"/>
                        </a:rPr>
                        <a:t>**</a:t>
                      </a:r>
                      <a:r>
                        <a:rPr lang="ru-RU" sz="1600">
                          <a:solidFill>
                            <a:srgbClr val="243A57"/>
                          </a:solidFill>
                          <a:effectLst/>
                          <a:latin typeface="+mn-lt"/>
                          <a:ea typeface="Times New Roman" panose="02020603050405020304" pitchFamily="18" charset="0"/>
                        </a:rPr>
                        <a:t> (-0.09, -0.01)</a:t>
                      </a:r>
                    </a:p>
                  </a:txBody>
                  <a:tcPr marL="9525" marR="9525" marT="9525" marB="9525"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896689772"/>
                  </a:ext>
                </a:extLst>
              </a:tr>
              <a:tr h="296127">
                <a:tc>
                  <a:txBody>
                    <a:bodyPr/>
                    <a:lstStyle/>
                    <a:p>
                      <a:pPr algn="l">
                        <a:spcAft>
                          <a:spcPts val="0"/>
                        </a:spcAft>
                      </a:pPr>
                      <a:endParaRPr lang="ru-RU" sz="1600" dirty="0">
                        <a:solidFill>
                          <a:srgbClr val="243A57"/>
                        </a:solidFill>
                        <a:effectLst/>
                        <a:latin typeface="+mn-lt"/>
                        <a:ea typeface="Times New Roman" panose="02020603050405020304" pitchFamily="18"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a:spcAft>
                          <a:spcPts val="0"/>
                        </a:spcAft>
                      </a:pPr>
                      <a:r>
                        <a:rPr lang="ru-RU" sz="1600" dirty="0">
                          <a:solidFill>
                            <a:srgbClr val="243A57"/>
                          </a:solidFill>
                          <a:effectLst/>
                        </a:rPr>
                        <a:t>Клиенты и </a:t>
                      </a:r>
                      <a:r>
                        <a:rPr lang="ru-RU" sz="1600" dirty="0" err="1">
                          <a:solidFill>
                            <a:srgbClr val="243A57"/>
                          </a:solidFill>
                          <a:effectLst/>
                        </a:rPr>
                        <a:t>благополучатели</a:t>
                      </a:r>
                      <a:endParaRPr lang="ru-RU" sz="1600" dirty="0">
                        <a:solidFill>
                          <a:srgbClr val="243A57"/>
                        </a:solidFill>
                        <a:effectLst/>
                        <a:latin typeface="+mn-lt"/>
                        <a:ea typeface="Times New Roman" panose="02020603050405020304" pitchFamily="18"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ru-RU" sz="1600">
                          <a:solidFill>
                            <a:srgbClr val="243A57"/>
                          </a:solidFill>
                          <a:effectLst/>
                          <a:latin typeface="+mn-lt"/>
                          <a:ea typeface="Times New Roman" panose="02020603050405020304" pitchFamily="18" charset="0"/>
                        </a:rPr>
                        <a:t>-0.07</a:t>
                      </a:r>
                      <a:r>
                        <a:rPr lang="ru-RU" sz="1600" baseline="30000">
                          <a:solidFill>
                            <a:srgbClr val="243A57"/>
                          </a:solidFill>
                          <a:effectLst/>
                          <a:latin typeface="+mn-lt"/>
                          <a:ea typeface="Times New Roman" panose="02020603050405020304" pitchFamily="18" charset="0"/>
                        </a:rPr>
                        <a:t>***</a:t>
                      </a:r>
                      <a:r>
                        <a:rPr lang="ru-RU" sz="1600">
                          <a:solidFill>
                            <a:srgbClr val="243A57"/>
                          </a:solidFill>
                          <a:effectLst/>
                          <a:latin typeface="+mn-lt"/>
                          <a:ea typeface="Times New Roman" panose="02020603050405020304" pitchFamily="18" charset="0"/>
                        </a:rPr>
                        <a:t> (-0.11, -0.03)</a:t>
                      </a:r>
                    </a:p>
                  </a:txBody>
                  <a:tcPr marL="9525" marR="9525" marT="9525" marB="9525"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67084327"/>
                  </a:ext>
                </a:extLst>
              </a:tr>
              <a:tr h="493545">
                <a:tc gridSpan="2">
                  <a:txBody>
                    <a:bodyPr/>
                    <a:lstStyle/>
                    <a:p>
                      <a:pPr algn="l">
                        <a:spcAft>
                          <a:spcPts val="0"/>
                        </a:spcAft>
                      </a:pPr>
                      <a:r>
                        <a:rPr lang="ru-RU" sz="1600" dirty="0">
                          <a:solidFill>
                            <a:srgbClr val="243A57"/>
                          </a:solidFill>
                          <a:effectLst/>
                        </a:rPr>
                        <a:t>Получили поощрение или благодарность</a:t>
                      </a:r>
                      <a:endParaRPr lang="ru-RU" sz="1600" dirty="0">
                        <a:solidFill>
                          <a:srgbClr val="243A57"/>
                        </a:solidFill>
                        <a:effectLst/>
                        <a:latin typeface="+mn-lt"/>
                        <a:ea typeface="Times New Roman" panose="02020603050405020304" pitchFamily="18"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hMerge="1">
                  <a:txBody>
                    <a:bodyPr/>
                    <a:lstStyle/>
                    <a:p>
                      <a:endParaRPr lang="ru-RU"/>
                    </a:p>
                  </a:txBody>
                  <a:tcPr/>
                </a:tc>
                <a:tc>
                  <a:txBody>
                    <a:bodyPr/>
                    <a:lstStyle/>
                    <a:p>
                      <a:pPr algn="ctr">
                        <a:spcAft>
                          <a:spcPts val="0"/>
                        </a:spcAft>
                      </a:pPr>
                      <a:r>
                        <a:rPr lang="ru-RU" sz="1600" dirty="0">
                          <a:solidFill>
                            <a:srgbClr val="243A57"/>
                          </a:solidFill>
                          <a:effectLst/>
                          <a:latin typeface="+mn-lt"/>
                          <a:ea typeface="Times New Roman" panose="02020603050405020304" pitchFamily="18" charset="0"/>
                        </a:rPr>
                        <a:t>0.05</a:t>
                      </a:r>
                      <a:r>
                        <a:rPr lang="ru-RU" sz="1600" baseline="30000" dirty="0">
                          <a:solidFill>
                            <a:srgbClr val="243A57"/>
                          </a:solidFill>
                          <a:effectLst/>
                          <a:latin typeface="+mn-lt"/>
                          <a:ea typeface="Times New Roman" panose="02020603050405020304" pitchFamily="18" charset="0"/>
                        </a:rPr>
                        <a:t>*</a:t>
                      </a:r>
                      <a:r>
                        <a:rPr lang="ru-RU" sz="1600" dirty="0">
                          <a:solidFill>
                            <a:srgbClr val="243A57"/>
                          </a:solidFill>
                          <a:effectLst/>
                          <a:latin typeface="+mn-lt"/>
                          <a:ea typeface="Times New Roman" panose="02020603050405020304" pitchFamily="18" charset="0"/>
                        </a:rPr>
                        <a:t> (-0.01, 0.10)</a:t>
                      </a:r>
                    </a:p>
                  </a:txBody>
                  <a:tcPr marL="9525" marR="9525" marT="9525" marB="9525"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550475771"/>
                  </a:ext>
                </a:extLst>
              </a:tr>
            </a:tbl>
          </a:graphicData>
        </a:graphic>
      </p:graphicFrame>
      <p:graphicFrame>
        <p:nvGraphicFramePr>
          <p:cNvPr id="10" name="Таблица 9">
            <a:extLst>
              <a:ext uri="{FF2B5EF4-FFF2-40B4-BE49-F238E27FC236}">
                <a16:creationId xmlns:a16="http://schemas.microsoft.com/office/drawing/2014/main" id="{221CD720-D9B4-AC4A-BF76-2673FA8C7DBB}"/>
              </a:ext>
            </a:extLst>
          </p:cNvPr>
          <p:cNvGraphicFramePr>
            <a:graphicFrameLocks noGrp="1"/>
          </p:cNvGraphicFramePr>
          <p:nvPr>
            <p:extLst>
              <p:ext uri="{D42A27DB-BD31-4B8C-83A1-F6EECF244321}">
                <p14:modId xmlns:p14="http://schemas.microsoft.com/office/powerpoint/2010/main" val="4110755227"/>
              </p:ext>
            </p:extLst>
          </p:nvPr>
        </p:nvGraphicFramePr>
        <p:xfrm>
          <a:off x="6543675" y="1312951"/>
          <a:ext cx="5329238" cy="4770444"/>
        </p:xfrm>
        <a:graphic>
          <a:graphicData uri="http://schemas.openxmlformats.org/drawingml/2006/table">
            <a:tbl>
              <a:tblPr firstRow="1" firstCol="1" bandRow="1">
                <a:tableStyleId>{2D5ABB26-0587-4C30-8999-92F81FD0307C}</a:tableStyleId>
              </a:tblPr>
              <a:tblGrid>
                <a:gridCol w="2664619">
                  <a:extLst>
                    <a:ext uri="{9D8B030D-6E8A-4147-A177-3AD203B41FA5}">
                      <a16:colId xmlns:a16="http://schemas.microsoft.com/office/drawing/2014/main" val="3367028120"/>
                    </a:ext>
                  </a:extLst>
                </a:gridCol>
                <a:gridCol w="2664619">
                  <a:extLst>
                    <a:ext uri="{9D8B030D-6E8A-4147-A177-3AD203B41FA5}">
                      <a16:colId xmlns:a16="http://schemas.microsoft.com/office/drawing/2014/main" val="1230660497"/>
                    </a:ext>
                  </a:extLst>
                </a:gridCol>
              </a:tblGrid>
              <a:tr h="349277">
                <a:tc>
                  <a:txBody>
                    <a:bodyPr/>
                    <a:lstStyle/>
                    <a:p>
                      <a:pPr algn="l"/>
                      <a:endParaRPr lang="ru-RU" sz="1600" dirty="0">
                        <a:solidFill>
                          <a:srgbClr val="243A57"/>
                        </a:solidFill>
                        <a:effectLst/>
                        <a:latin typeface="+mn-lt"/>
                      </a:endParaRPr>
                    </a:p>
                  </a:txBody>
                  <a:tcPr anchor="ctr"/>
                </a:tc>
                <a:tc>
                  <a:txBody>
                    <a:bodyPr/>
                    <a:lstStyle/>
                    <a:p>
                      <a:pPr algn="ctr">
                        <a:spcAft>
                          <a:spcPts val="0"/>
                        </a:spcAft>
                      </a:pPr>
                      <a:r>
                        <a:rPr lang="ru-RU" sz="1600" b="1" dirty="0">
                          <a:solidFill>
                            <a:srgbClr val="243A57"/>
                          </a:solidFill>
                          <a:effectLst/>
                          <a:latin typeface="+mn-lt"/>
                          <a:ea typeface="Times New Roman" panose="02020603050405020304" pitchFamily="18" charset="0"/>
                        </a:rPr>
                        <a:t>Зависимая переменная</a:t>
                      </a:r>
                    </a:p>
                  </a:txBody>
                  <a:tcPr anchor="ctr">
                    <a:lnB w="12700" cap="flat" cmpd="sng" algn="ctr">
                      <a:solidFill>
                        <a:schemeClr val="tx1">
                          <a:lumMod val="75000"/>
                          <a:lumOff val="25000"/>
                        </a:schemeClr>
                      </a:solidFill>
                      <a:prstDash val="solid"/>
                      <a:round/>
                      <a:headEnd type="none" w="med" len="med"/>
                      <a:tailEnd type="none" w="med" len="med"/>
                    </a:lnB>
                  </a:tcPr>
                </a:tc>
                <a:extLst>
                  <a:ext uri="{0D108BD9-81ED-4DB2-BD59-A6C34878D82A}">
                    <a16:rowId xmlns:a16="http://schemas.microsoft.com/office/drawing/2014/main" val="3315976633"/>
                  </a:ext>
                </a:extLst>
              </a:tr>
              <a:tr h="349277">
                <a:tc>
                  <a:txBody>
                    <a:bodyPr/>
                    <a:lstStyle/>
                    <a:p>
                      <a:pPr algn="l"/>
                      <a:endParaRPr lang="ru-RU" sz="1600" dirty="0">
                        <a:solidFill>
                          <a:srgbClr val="243A57"/>
                        </a:solidFill>
                        <a:effectLst/>
                        <a:latin typeface="+mn-lt"/>
                      </a:endParaRPr>
                    </a:p>
                  </a:txBody>
                  <a:tcPr anchor="ctr">
                    <a:lnB w="12700" cap="flat" cmpd="sng" algn="ctr">
                      <a:solidFill>
                        <a:schemeClr val="tx1">
                          <a:lumMod val="75000"/>
                          <a:lumOff val="25000"/>
                        </a:schemeClr>
                      </a:solidFill>
                      <a:prstDash val="solid"/>
                      <a:round/>
                      <a:headEnd type="none" w="med" len="med"/>
                      <a:tailEnd type="none" w="med" len="med"/>
                    </a:lnB>
                  </a:tcPr>
                </a:tc>
                <a:tc>
                  <a:txBody>
                    <a:bodyPr/>
                    <a:lstStyle/>
                    <a:p>
                      <a:pPr algn="ctr">
                        <a:spcAft>
                          <a:spcPts val="0"/>
                        </a:spcAft>
                      </a:pPr>
                      <a:r>
                        <a:rPr lang="ru-RU" sz="1600" dirty="0">
                          <a:solidFill>
                            <a:srgbClr val="243A57"/>
                          </a:solidFill>
                          <a:effectLst/>
                        </a:rPr>
                        <a:t>Продолжить </a:t>
                      </a:r>
                      <a:r>
                        <a:rPr lang="ru-RU" sz="1600" b="1" dirty="0">
                          <a:solidFill>
                            <a:srgbClr val="243A57"/>
                          </a:solidFill>
                          <a:effectLst/>
                        </a:rPr>
                        <a:t>в той же </a:t>
                      </a:r>
                      <a:r>
                        <a:rPr lang="ru-RU" sz="1600" dirty="0">
                          <a:solidFill>
                            <a:srgbClr val="243A57"/>
                          </a:solidFill>
                          <a:effectLst/>
                        </a:rPr>
                        <a:t>организации</a:t>
                      </a:r>
                      <a:endParaRPr lang="ru-RU" sz="1600" dirty="0">
                        <a:solidFill>
                          <a:srgbClr val="243A57"/>
                        </a:solidFill>
                        <a:effectLst/>
                        <a:latin typeface="+mn-lt"/>
                        <a:ea typeface="Times New Roman" panose="02020603050405020304" pitchFamily="18" charset="0"/>
                      </a:endParaRPr>
                    </a:p>
                  </a:txBody>
                  <a:tcPr anchor="ct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tcPr>
                </a:tc>
                <a:extLst>
                  <a:ext uri="{0D108BD9-81ED-4DB2-BD59-A6C34878D82A}">
                    <a16:rowId xmlns:a16="http://schemas.microsoft.com/office/drawing/2014/main" val="581953420"/>
                  </a:ext>
                </a:extLst>
              </a:tr>
              <a:tr h="349277">
                <a:tc>
                  <a:txBody>
                    <a:bodyPr/>
                    <a:lstStyle/>
                    <a:p>
                      <a:pPr algn="l">
                        <a:spcAft>
                          <a:spcPts val="0"/>
                        </a:spcAft>
                      </a:pPr>
                      <a:r>
                        <a:rPr lang="ru-RU" sz="1600" dirty="0">
                          <a:solidFill>
                            <a:srgbClr val="243A57"/>
                          </a:solidFill>
                          <a:effectLst/>
                          <a:latin typeface="+mn-lt"/>
                        </a:rPr>
                        <a:t>Пол (женский)</a:t>
                      </a:r>
                      <a:endParaRPr lang="ru-RU" sz="1600" dirty="0">
                        <a:solidFill>
                          <a:srgbClr val="243A57"/>
                        </a:solidFill>
                        <a:effectLst/>
                        <a:latin typeface="+mn-lt"/>
                        <a:ea typeface="Times New Roman" panose="02020603050405020304" pitchFamily="18" charset="0"/>
                      </a:endParaRPr>
                    </a:p>
                  </a:txBody>
                  <a:tcPr anchor="ctr">
                    <a:lnT w="12700" cap="flat" cmpd="sng" algn="ctr">
                      <a:solidFill>
                        <a:schemeClr val="tx1">
                          <a:lumMod val="75000"/>
                          <a:lumOff val="25000"/>
                        </a:schemeClr>
                      </a:solidFill>
                      <a:prstDash val="solid"/>
                      <a:round/>
                      <a:headEnd type="none" w="med" len="med"/>
                      <a:tailEnd type="none" w="med" len="med"/>
                    </a:lnT>
                  </a:tcPr>
                </a:tc>
                <a:tc>
                  <a:txBody>
                    <a:bodyPr/>
                    <a:lstStyle/>
                    <a:p>
                      <a:pPr algn="ctr">
                        <a:spcAft>
                          <a:spcPts val="0"/>
                        </a:spcAft>
                      </a:pPr>
                      <a:r>
                        <a:rPr lang="ru-RU" sz="1600">
                          <a:solidFill>
                            <a:srgbClr val="243A57"/>
                          </a:solidFill>
                          <a:effectLst/>
                          <a:latin typeface="+mn-lt"/>
                          <a:ea typeface="Times New Roman" panose="02020603050405020304" pitchFamily="18" charset="0"/>
                        </a:rPr>
                        <a:t>-0.002 (-0.05, 0.04)</a:t>
                      </a:r>
                    </a:p>
                  </a:txBody>
                  <a:tcPr marL="9525" marR="9525" marT="9525" marB="9525" anchor="ctr">
                    <a:lnT w="12700" cap="flat" cmpd="sng" algn="ctr">
                      <a:solidFill>
                        <a:schemeClr val="tx1">
                          <a:lumMod val="75000"/>
                          <a:lumOff val="25000"/>
                        </a:schemeClr>
                      </a:solidFill>
                      <a:prstDash val="solid"/>
                      <a:round/>
                      <a:headEnd type="none" w="med" len="med"/>
                      <a:tailEnd type="none" w="med" len="med"/>
                    </a:lnT>
                  </a:tcPr>
                </a:tc>
                <a:extLst>
                  <a:ext uri="{0D108BD9-81ED-4DB2-BD59-A6C34878D82A}">
                    <a16:rowId xmlns:a16="http://schemas.microsoft.com/office/drawing/2014/main" val="1268755185"/>
                  </a:ext>
                </a:extLst>
              </a:tr>
              <a:tr h="349277">
                <a:tc>
                  <a:txBody>
                    <a:bodyPr/>
                    <a:lstStyle/>
                    <a:p>
                      <a:pPr algn="l">
                        <a:spcAft>
                          <a:spcPts val="0"/>
                        </a:spcAft>
                      </a:pPr>
                      <a:r>
                        <a:rPr lang="ru-RU" sz="1600" dirty="0">
                          <a:solidFill>
                            <a:srgbClr val="243A57"/>
                          </a:solidFill>
                          <a:effectLst/>
                          <a:latin typeface="+mn-lt"/>
                          <a:ea typeface="Times New Roman" panose="02020603050405020304" pitchFamily="18" charset="0"/>
                        </a:rPr>
                        <a:t>Возраст</a:t>
                      </a:r>
                    </a:p>
                  </a:txBody>
                  <a:tcPr anchor="ctr"/>
                </a:tc>
                <a:tc>
                  <a:txBody>
                    <a:bodyPr/>
                    <a:lstStyle/>
                    <a:p>
                      <a:pPr algn="ctr">
                        <a:spcAft>
                          <a:spcPts val="0"/>
                        </a:spcAft>
                      </a:pPr>
                      <a:r>
                        <a:rPr lang="ru-RU" sz="1600">
                          <a:solidFill>
                            <a:srgbClr val="243A57"/>
                          </a:solidFill>
                          <a:effectLst/>
                          <a:latin typeface="+mn-lt"/>
                          <a:ea typeface="Times New Roman" panose="02020603050405020304" pitchFamily="18" charset="0"/>
                        </a:rPr>
                        <a:t>0.06</a:t>
                      </a:r>
                      <a:r>
                        <a:rPr lang="ru-RU" sz="1600" baseline="30000">
                          <a:solidFill>
                            <a:srgbClr val="243A57"/>
                          </a:solidFill>
                          <a:effectLst/>
                          <a:latin typeface="+mn-lt"/>
                          <a:ea typeface="Times New Roman" panose="02020603050405020304" pitchFamily="18" charset="0"/>
                        </a:rPr>
                        <a:t>**</a:t>
                      </a:r>
                      <a:r>
                        <a:rPr lang="ru-RU" sz="1600">
                          <a:solidFill>
                            <a:srgbClr val="243A57"/>
                          </a:solidFill>
                          <a:effectLst/>
                          <a:latin typeface="+mn-lt"/>
                          <a:ea typeface="Times New Roman" panose="02020603050405020304" pitchFamily="18" charset="0"/>
                        </a:rPr>
                        <a:t> (0.0001, 0.11)</a:t>
                      </a:r>
                    </a:p>
                  </a:txBody>
                  <a:tcPr marL="9525" marR="9525" marT="9525" marB="9525" anchor="ctr"/>
                </a:tc>
                <a:extLst>
                  <a:ext uri="{0D108BD9-81ED-4DB2-BD59-A6C34878D82A}">
                    <a16:rowId xmlns:a16="http://schemas.microsoft.com/office/drawing/2014/main" val="702046872"/>
                  </a:ext>
                </a:extLst>
              </a:tr>
              <a:tr h="349277">
                <a:tc>
                  <a:txBody>
                    <a:bodyPr/>
                    <a:lstStyle/>
                    <a:p>
                      <a:pPr algn="l">
                        <a:spcAft>
                          <a:spcPts val="0"/>
                        </a:spcAft>
                      </a:pPr>
                      <a:r>
                        <a:rPr lang="ru-RU" sz="1600" dirty="0">
                          <a:solidFill>
                            <a:srgbClr val="243A57"/>
                          </a:solidFill>
                          <a:effectLst/>
                          <a:latin typeface="+mn-lt"/>
                          <a:ea typeface="Times New Roman" panose="02020603050405020304" pitchFamily="18" charset="0"/>
                        </a:rPr>
                        <a:t>Уровень образование</a:t>
                      </a:r>
                    </a:p>
                  </a:txBody>
                  <a:tcPr anchor="ctr"/>
                </a:tc>
                <a:tc>
                  <a:txBody>
                    <a:bodyPr/>
                    <a:lstStyle/>
                    <a:p>
                      <a:pPr algn="ctr">
                        <a:spcAft>
                          <a:spcPts val="0"/>
                        </a:spcAft>
                      </a:pPr>
                      <a:r>
                        <a:rPr lang="ru-RU" sz="1600">
                          <a:solidFill>
                            <a:srgbClr val="243A57"/>
                          </a:solidFill>
                          <a:effectLst/>
                          <a:latin typeface="+mn-lt"/>
                          <a:ea typeface="Times New Roman" panose="02020603050405020304" pitchFamily="18" charset="0"/>
                        </a:rPr>
                        <a:t>-0.05</a:t>
                      </a:r>
                      <a:r>
                        <a:rPr lang="ru-RU" sz="1600" baseline="30000">
                          <a:solidFill>
                            <a:srgbClr val="243A57"/>
                          </a:solidFill>
                          <a:effectLst/>
                          <a:latin typeface="+mn-lt"/>
                          <a:ea typeface="Times New Roman" panose="02020603050405020304" pitchFamily="18" charset="0"/>
                        </a:rPr>
                        <a:t>*</a:t>
                      </a:r>
                      <a:r>
                        <a:rPr lang="ru-RU" sz="1600">
                          <a:solidFill>
                            <a:srgbClr val="243A57"/>
                          </a:solidFill>
                          <a:effectLst/>
                          <a:latin typeface="+mn-lt"/>
                          <a:ea typeface="Times New Roman" panose="02020603050405020304" pitchFamily="18" charset="0"/>
                        </a:rPr>
                        <a:t> (-0.10, 0.005)</a:t>
                      </a:r>
                    </a:p>
                  </a:txBody>
                  <a:tcPr marL="9525" marR="9525" marT="9525" marB="9525" anchor="ctr"/>
                </a:tc>
                <a:extLst>
                  <a:ext uri="{0D108BD9-81ED-4DB2-BD59-A6C34878D82A}">
                    <a16:rowId xmlns:a16="http://schemas.microsoft.com/office/drawing/2014/main" val="775486401"/>
                  </a:ext>
                </a:extLst>
              </a:tr>
              <a:tr h="349277">
                <a:tc>
                  <a:txBody>
                    <a:bodyPr/>
                    <a:lstStyle/>
                    <a:p>
                      <a:pPr algn="l">
                        <a:spcAft>
                          <a:spcPts val="0"/>
                        </a:spcAft>
                      </a:pPr>
                      <a:r>
                        <a:rPr lang="ru-RU" sz="1600" dirty="0">
                          <a:solidFill>
                            <a:srgbClr val="243A57"/>
                          </a:solidFill>
                          <a:effectLst/>
                          <a:latin typeface="+mn-lt"/>
                          <a:ea typeface="Times New Roman" panose="02020603050405020304" pitchFamily="18" charset="0"/>
                        </a:rPr>
                        <a:t>Доход</a:t>
                      </a:r>
                    </a:p>
                  </a:txBody>
                  <a:tcPr anchor="ctr"/>
                </a:tc>
                <a:tc>
                  <a:txBody>
                    <a:bodyPr/>
                    <a:lstStyle/>
                    <a:p>
                      <a:pPr algn="ctr">
                        <a:spcAft>
                          <a:spcPts val="0"/>
                        </a:spcAft>
                      </a:pPr>
                      <a:r>
                        <a:rPr lang="ru-RU" sz="1600">
                          <a:solidFill>
                            <a:srgbClr val="243A57"/>
                          </a:solidFill>
                          <a:effectLst/>
                          <a:latin typeface="+mn-lt"/>
                          <a:ea typeface="Times New Roman" panose="02020603050405020304" pitchFamily="18" charset="0"/>
                        </a:rPr>
                        <a:t>0.01 (-0.04, 0.05)</a:t>
                      </a:r>
                    </a:p>
                  </a:txBody>
                  <a:tcPr marL="9525" marR="9525" marT="9525" marB="9525" anchor="ctr"/>
                </a:tc>
                <a:extLst>
                  <a:ext uri="{0D108BD9-81ED-4DB2-BD59-A6C34878D82A}">
                    <a16:rowId xmlns:a16="http://schemas.microsoft.com/office/drawing/2014/main" val="2834533294"/>
                  </a:ext>
                </a:extLst>
              </a:tr>
              <a:tr h="349277">
                <a:tc>
                  <a:txBody>
                    <a:bodyPr/>
                    <a:lstStyle/>
                    <a:p>
                      <a:pPr algn="l">
                        <a:spcAft>
                          <a:spcPts val="0"/>
                        </a:spcAft>
                      </a:pPr>
                      <a:r>
                        <a:rPr lang="ru-RU" sz="1600" dirty="0">
                          <a:solidFill>
                            <a:srgbClr val="243A57"/>
                          </a:solidFill>
                          <a:effectLst/>
                          <a:latin typeface="+mn-lt"/>
                          <a:ea typeface="Times New Roman" panose="02020603050405020304" pitchFamily="18" charset="0"/>
                        </a:rPr>
                        <a:t>Важность религии</a:t>
                      </a:r>
                    </a:p>
                  </a:txBody>
                  <a:tcPr anchor="ctr"/>
                </a:tc>
                <a:tc>
                  <a:txBody>
                    <a:bodyPr/>
                    <a:lstStyle/>
                    <a:p>
                      <a:pPr algn="ctr">
                        <a:spcAft>
                          <a:spcPts val="0"/>
                        </a:spcAft>
                      </a:pPr>
                      <a:r>
                        <a:rPr lang="ru-RU" sz="1600">
                          <a:solidFill>
                            <a:srgbClr val="243A57"/>
                          </a:solidFill>
                          <a:effectLst/>
                          <a:latin typeface="+mn-lt"/>
                          <a:ea typeface="Times New Roman" panose="02020603050405020304" pitchFamily="18" charset="0"/>
                        </a:rPr>
                        <a:t>0.08</a:t>
                      </a:r>
                      <a:r>
                        <a:rPr lang="ru-RU" sz="1600" baseline="30000">
                          <a:solidFill>
                            <a:srgbClr val="243A57"/>
                          </a:solidFill>
                          <a:effectLst/>
                          <a:latin typeface="+mn-lt"/>
                          <a:ea typeface="Times New Roman" panose="02020603050405020304" pitchFamily="18" charset="0"/>
                        </a:rPr>
                        <a:t>***</a:t>
                      </a:r>
                      <a:r>
                        <a:rPr lang="ru-RU" sz="1600">
                          <a:solidFill>
                            <a:srgbClr val="243A57"/>
                          </a:solidFill>
                          <a:effectLst/>
                          <a:latin typeface="+mn-lt"/>
                          <a:ea typeface="Times New Roman" panose="02020603050405020304" pitchFamily="18" charset="0"/>
                        </a:rPr>
                        <a:t> (0.04, 0.13)</a:t>
                      </a:r>
                    </a:p>
                  </a:txBody>
                  <a:tcPr marL="9525" marR="9525" marT="9525" marB="9525" anchor="ctr"/>
                </a:tc>
                <a:extLst>
                  <a:ext uri="{0D108BD9-81ED-4DB2-BD59-A6C34878D82A}">
                    <a16:rowId xmlns:a16="http://schemas.microsoft.com/office/drawing/2014/main" val="1677272217"/>
                  </a:ext>
                </a:extLst>
              </a:tr>
              <a:tr h="349277">
                <a:tc>
                  <a:txBody>
                    <a:bodyPr/>
                    <a:lstStyle/>
                    <a:p>
                      <a:pPr algn="l">
                        <a:spcAft>
                          <a:spcPts val="0"/>
                        </a:spcAft>
                      </a:pPr>
                      <a:r>
                        <a:rPr lang="ru-RU" sz="1600" dirty="0">
                          <a:solidFill>
                            <a:srgbClr val="243A57"/>
                          </a:solidFill>
                          <a:effectLst/>
                          <a:latin typeface="+mn-lt"/>
                          <a:ea typeface="Times New Roman" panose="02020603050405020304" pitchFamily="18" charset="0"/>
                        </a:rPr>
                        <a:t>Размер населённого пункта</a:t>
                      </a:r>
                    </a:p>
                  </a:txBody>
                  <a:tcPr anchor="ctr">
                    <a:lnB w="12700" cap="flat" cmpd="sng" algn="ctr">
                      <a:solidFill>
                        <a:schemeClr val="tx1">
                          <a:lumMod val="75000"/>
                          <a:lumOff val="25000"/>
                        </a:schemeClr>
                      </a:solidFill>
                      <a:prstDash val="solid"/>
                      <a:round/>
                      <a:headEnd type="none" w="med" len="med"/>
                      <a:tailEnd type="none" w="med" len="med"/>
                    </a:lnB>
                  </a:tcPr>
                </a:tc>
                <a:tc>
                  <a:txBody>
                    <a:bodyPr/>
                    <a:lstStyle/>
                    <a:p>
                      <a:pPr algn="ctr">
                        <a:spcAft>
                          <a:spcPts val="0"/>
                        </a:spcAft>
                      </a:pPr>
                      <a:r>
                        <a:rPr lang="ru-RU" sz="1600" dirty="0">
                          <a:solidFill>
                            <a:srgbClr val="243A57"/>
                          </a:solidFill>
                          <a:effectLst/>
                          <a:latin typeface="+mn-lt"/>
                          <a:ea typeface="Times New Roman" panose="02020603050405020304" pitchFamily="18" charset="0"/>
                        </a:rPr>
                        <a:t>-0.03 (-0.08, 0.01)</a:t>
                      </a:r>
                    </a:p>
                  </a:txBody>
                  <a:tcPr marL="9525" marR="9525" marT="9525" marB="9525" anchor="ctr">
                    <a:lnB w="12700" cap="flat" cmpd="sng" algn="ctr">
                      <a:solidFill>
                        <a:schemeClr val="tx1">
                          <a:lumMod val="75000"/>
                          <a:lumOff val="25000"/>
                        </a:schemeClr>
                      </a:solidFill>
                      <a:prstDash val="solid"/>
                      <a:round/>
                      <a:headEnd type="none" w="med" len="med"/>
                      <a:tailEnd type="none" w="med" len="med"/>
                    </a:lnB>
                  </a:tcPr>
                </a:tc>
                <a:extLst>
                  <a:ext uri="{0D108BD9-81ED-4DB2-BD59-A6C34878D82A}">
                    <a16:rowId xmlns:a16="http://schemas.microsoft.com/office/drawing/2014/main" val="4271539483"/>
                  </a:ext>
                </a:extLst>
              </a:tr>
              <a:tr h="349277">
                <a:tc>
                  <a:txBody>
                    <a:bodyPr/>
                    <a:lstStyle/>
                    <a:p>
                      <a:pPr algn="l">
                        <a:spcAft>
                          <a:spcPts val="0"/>
                        </a:spcAft>
                      </a:pPr>
                      <a:r>
                        <a:rPr lang="ru-RU" sz="1600" dirty="0" err="1">
                          <a:solidFill>
                            <a:srgbClr val="243A57"/>
                          </a:solidFill>
                          <a:effectLst/>
                          <a:latin typeface="+mn-lt"/>
                        </a:rPr>
                        <a:t>Observations</a:t>
                      </a:r>
                      <a:endParaRPr lang="ru-RU" sz="1600" dirty="0">
                        <a:solidFill>
                          <a:srgbClr val="243A57"/>
                        </a:solidFill>
                        <a:effectLst/>
                        <a:latin typeface="+mn-lt"/>
                        <a:ea typeface="Times New Roman" panose="02020603050405020304" pitchFamily="18" charset="0"/>
                      </a:endParaRPr>
                    </a:p>
                  </a:txBody>
                  <a:tcPr anchor="ctr">
                    <a:lnT w="12700" cap="flat" cmpd="sng" algn="ctr">
                      <a:solidFill>
                        <a:schemeClr val="tx1">
                          <a:lumMod val="75000"/>
                          <a:lumOff val="25000"/>
                        </a:schemeClr>
                      </a:solidFill>
                      <a:prstDash val="solid"/>
                      <a:round/>
                      <a:headEnd type="none" w="med" len="med"/>
                      <a:tailEnd type="none" w="med" len="med"/>
                    </a:lnT>
                  </a:tcPr>
                </a:tc>
                <a:tc>
                  <a:txBody>
                    <a:bodyPr/>
                    <a:lstStyle/>
                    <a:p>
                      <a:pPr algn="ctr">
                        <a:spcAft>
                          <a:spcPts val="0"/>
                        </a:spcAft>
                      </a:pPr>
                      <a:r>
                        <a:rPr lang="ru-RU" sz="1600" dirty="0">
                          <a:solidFill>
                            <a:srgbClr val="243A57"/>
                          </a:solidFill>
                          <a:effectLst/>
                          <a:latin typeface="+mn-lt"/>
                          <a:ea typeface="Times New Roman" panose="02020603050405020304" pitchFamily="18" charset="0"/>
                        </a:rPr>
                        <a:t>1 066</a:t>
                      </a:r>
                    </a:p>
                  </a:txBody>
                  <a:tcPr marL="9525" marR="9525" marT="9525" marB="9525" anchor="ctr">
                    <a:lnT w="12700" cap="flat" cmpd="sng" algn="ctr">
                      <a:solidFill>
                        <a:schemeClr val="tx1">
                          <a:lumMod val="75000"/>
                          <a:lumOff val="25000"/>
                        </a:schemeClr>
                      </a:solidFill>
                      <a:prstDash val="solid"/>
                      <a:round/>
                      <a:headEnd type="none" w="med" len="med"/>
                      <a:tailEnd type="none" w="med" len="med"/>
                    </a:lnT>
                  </a:tcPr>
                </a:tc>
                <a:extLst>
                  <a:ext uri="{0D108BD9-81ED-4DB2-BD59-A6C34878D82A}">
                    <a16:rowId xmlns:a16="http://schemas.microsoft.com/office/drawing/2014/main" val="2414615169"/>
                  </a:ext>
                </a:extLst>
              </a:tr>
              <a:tr h="349277">
                <a:tc>
                  <a:txBody>
                    <a:bodyPr/>
                    <a:lstStyle/>
                    <a:p>
                      <a:pPr algn="l">
                        <a:spcAft>
                          <a:spcPts val="0"/>
                        </a:spcAft>
                      </a:pPr>
                      <a:r>
                        <a:rPr lang="ru-RU" sz="1600" dirty="0">
                          <a:solidFill>
                            <a:srgbClr val="243A57"/>
                          </a:solidFill>
                          <a:effectLst/>
                          <a:latin typeface="+mn-lt"/>
                        </a:rPr>
                        <a:t>R</a:t>
                      </a:r>
                      <a:r>
                        <a:rPr lang="ru-RU" sz="1600" baseline="30000" dirty="0">
                          <a:solidFill>
                            <a:srgbClr val="243A57"/>
                          </a:solidFill>
                          <a:effectLst/>
                          <a:latin typeface="+mn-lt"/>
                        </a:rPr>
                        <a:t>2</a:t>
                      </a:r>
                      <a:endParaRPr lang="ru-RU" sz="1600" dirty="0">
                        <a:solidFill>
                          <a:srgbClr val="243A57"/>
                        </a:solidFill>
                        <a:effectLst/>
                        <a:latin typeface="+mn-lt"/>
                        <a:ea typeface="Times New Roman" panose="02020603050405020304" pitchFamily="18" charset="0"/>
                      </a:endParaRPr>
                    </a:p>
                  </a:txBody>
                  <a:tcPr anchor="ctr"/>
                </a:tc>
                <a:tc>
                  <a:txBody>
                    <a:bodyPr/>
                    <a:lstStyle/>
                    <a:p>
                      <a:pPr algn="ctr">
                        <a:spcAft>
                          <a:spcPts val="0"/>
                        </a:spcAft>
                      </a:pPr>
                      <a:r>
                        <a:rPr lang="ru-RU" sz="1600">
                          <a:solidFill>
                            <a:srgbClr val="243A57"/>
                          </a:solidFill>
                          <a:effectLst/>
                          <a:latin typeface="+mn-lt"/>
                          <a:ea typeface="Times New Roman" panose="02020603050405020304" pitchFamily="18" charset="0"/>
                        </a:rPr>
                        <a:t>0.20</a:t>
                      </a:r>
                    </a:p>
                  </a:txBody>
                  <a:tcPr marL="9525" marR="9525" marT="9525" marB="9525" anchor="ctr"/>
                </a:tc>
                <a:extLst>
                  <a:ext uri="{0D108BD9-81ED-4DB2-BD59-A6C34878D82A}">
                    <a16:rowId xmlns:a16="http://schemas.microsoft.com/office/drawing/2014/main" val="1211729052"/>
                  </a:ext>
                </a:extLst>
              </a:tr>
              <a:tr h="349277">
                <a:tc>
                  <a:txBody>
                    <a:bodyPr/>
                    <a:lstStyle/>
                    <a:p>
                      <a:pPr algn="l">
                        <a:spcAft>
                          <a:spcPts val="0"/>
                        </a:spcAft>
                      </a:pPr>
                      <a:r>
                        <a:rPr lang="ru-RU" sz="1600" dirty="0" err="1">
                          <a:solidFill>
                            <a:srgbClr val="243A57"/>
                          </a:solidFill>
                          <a:effectLst/>
                          <a:latin typeface="+mn-lt"/>
                        </a:rPr>
                        <a:t>Adjusted</a:t>
                      </a:r>
                      <a:r>
                        <a:rPr lang="ru-RU" sz="1600" dirty="0">
                          <a:solidFill>
                            <a:srgbClr val="243A57"/>
                          </a:solidFill>
                          <a:effectLst/>
                          <a:latin typeface="+mn-lt"/>
                        </a:rPr>
                        <a:t> R</a:t>
                      </a:r>
                      <a:r>
                        <a:rPr lang="ru-RU" sz="1600" baseline="30000" dirty="0">
                          <a:solidFill>
                            <a:srgbClr val="243A57"/>
                          </a:solidFill>
                          <a:effectLst/>
                          <a:latin typeface="+mn-lt"/>
                        </a:rPr>
                        <a:t>2</a:t>
                      </a:r>
                      <a:endParaRPr lang="ru-RU" sz="1600" dirty="0">
                        <a:solidFill>
                          <a:srgbClr val="243A57"/>
                        </a:solidFill>
                        <a:effectLst/>
                        <a:latin typeface="+mn-lt"/>
                        <a:ea typeface="Times New Roman" panose="02020603050405020304" pitchFamily="18" charset="0"/>
                      </a:endParaRPr>
                    </a:p>
                  </a:txBody>
                  <a:tcPr anchor="ctr"/>
                </a:tc>
                <a:tc>
                  <a:txBody>
                    <a:bodyPr/>
                    <a:lstStyle/>
                    <a:p>
                      <a:pPr algn="ctr">
                        <a:spcAft>
                          <a:spcPts val="0"/>
                        </a:spcAft>
                      </a:pPr>
                      <a:r>
                        <a:rPr lang="ru-RU" sz="1600">
                          <a:solidFill>
                            <a:srgbClr val="243A57"/>
                          </a:solidFill>
                          <a:effectLst/>
                          <a:latin typeface="+mn-lt"/>
                          <a:ea typeface="Times New Roman" panose="02020603050405020304" pitchFamily="18" charset="0"/>
                        </a:rPr>
                        <a:t>0.18</a:t>
                      </a:r>
                    </a:p>
                  </a:txBody>
                  <a:tcPr marL="9525" marR="9525" marT="9525" marB="9525" anchor="ctr"/>
                </a:tc>
                <a:extLst>
                  <a:ext uri="{0D108BD9-81ED-4DB2-BD59-A6C34878D82A}">
                    <a16:rowId xmlns:a16="http://schemas.microsoft.com/office/drawing/2014/main" val="248341993"/>
                  </a:ext>
                </a:extLst>
              </a:tr>
              <a:tr h="349277">
                <a:tc>
                  <a:txBody>
                    <a:bodyPr/>
                    <a:lstStyle/>
                    <a:p>
                      <a:pPr algn="l">
                        <a:spcAft>
                          <a:spcPts val="0"/>
                        </a:spcAft>
                      </a:pPr>
                      <a:r>
                        <a:rPr lang="ru-RU" sz="1600" dirty="0" err="1">
                          <a:solidFill>
                            <a:srgbClr val="243A57"/>
                          </a:solidFill>
                          <a:effectLst/>
                          <a:latin typeface="+mn-lt"/>
                        </a:rPr>
                        <a:t>Residual</a:t>
                      </a:r>
                      <a:r>
                        <a:rPr lang="ru-RU" sz="1600" dirty="0">
                          <a:solidFill>
                            <a:srgbClr val="243A57"/>
                          </a:solidFill>
                          <a:effectLst/>
                          <a:latin typeface="+mn-lt"/>
                        </a:rPr>
                        <a:t> </a:t>
                      </a:r>
                      <a:r>
                        <a:rPr lang="ru-RU" sz="1600" dirty="0" err="1">
                          <a:solidFill>
                            <a:srgbClr val="243A57"/>
                          </a:solidFill>
                          <a:effectLst/>
                          <a:latin typeface="+mn-lt"/>
                        </a:rPr>
                        <a:t>Std</a:t>
                      </a:r>
                      <a:r>
                        <a:rPr lang="ru-RU" sz="1600" dirty="0">
                          <a:solidFill>
                            <a:srgbClr val="243A57"/>
                          </a:solidFill>
                          <a:effectLst/>
                          <a:latin typeface="+mn-lt"/>
                        </a:rPr>
                        <a:t>. </a:t>
                      </a:r>
                      <a:r>
                        <a:rPr lang="ru-RU" sz="1600" dirty="0" err="1">
                          <a:solidFill>
                            <a:srgbClr val="243A57"/>
                          </a:solidFill>
                          <a:effectLst/>
                          <a:latin typeface="+mn-lt"/>
                        </a:rPr>
                        <a:t>Error</a:t>
                      </a:r>
                      <a:endParaRPr lang="ru-RU" sz="1600" dirty="0">
                        <a:solidFill>
                          <a:srgbClr val="243A57"/>
                        </a:solidFill>
                        <a:effectLst/>
                        <a:latin typeface="+mn-lt"/>
                        <a:ea typeface="Times New Roman" panose="02020603050405020304" pitchFamily="18" charset="0"/>
                      </a:endParaRPr>
                    </a:p>
                  </a:txBody>
                  <a:tcPr anchor="ctr"/>
                </a:tc>
                <a:tc>
                  <a:txBody>
                    <a:bodyPr/>
                    <a:lstStyle/>
                    <a:p>
                      <a:pPr algn="ctr">
                        <a:spcAft>
                          <a:spcPts val="0"/>
                        </a:spcAft>
                      </a:pPr>
                      <a:r>
                        <a:rPr lang="ru-RU" sz="1600" dirty="0">
                          <a:solidFill>
                            <a:srgbClr val="243A57"/>
                          </a:solidFill>
                          <a:effectLst/>
                          <a:latin typeface="+mn-lt"/>
                          <a:ea typeface="Times New Roman" panose="02020603050405020304" pitchFamily="18" charset="0"/>
                        </a:rPr>
                        <a:t>0.71 (</a:t>
                      </a:r>
                      <a:r>
                        <a:rPr lang="ru-RU" sz="1600" dirty="0" err="1">
                          <a:solidFill>
                            <a:srgbClr val="243A57"/>
                          </a:solidFill>
                          <a:effectLst/>
                          <a:latin typeface="+mn-lt"/>
                          <a:ea typeface="Times New Roman" panose="02020603050405020304" pitchFamily="18" charset="0"/>
                        </a:rPr>
                        <a:t>df</a:t>
                      </a:r>
                      <a:r>
                        <a:rPr lang="ru-RU" sz="1600" dirty="0">
                          <a:solidFill>
                            <a:srgbClr val="243A57"/>
                          </a:solidFill>
                          <a:effectLst/>
                          <a:latin typeface="+mn-lt"/>
                          <a:ea typeface="Times New Roman" panose="02020603050405020304" pitchFamily="18" charset="0"/>
                        </a:rPr>
                        <a:t> = 1 049)</a:t>
                      </a:r>
                    </a:p>
                  </a:txBody>
                  <a:tcPr marL="9525" marR="9525" marT="9525" marB="9525" anchor="ctr"/>
                </a:tc>
                <a:extLst>
                  <a:ext uri="{0D108BD9-81ED-4DB2-BD59-A6C34878D82A}">
                    <a16:rowId xmlns:a16="http://schemas.microsoft.com/office/drawing/2014/main" val="327822795"/>
                  </a:ext>
                </a:extLst>
              </a:tr>
              <a:tr h="349277">
                <a:tc>
                  <a:txBody>
                    <a:bodyPr/>
                    <a:lstStyle/>
                    <a:p>
                      <a:pPr algn="l">
                        <a:spcAft>
                          <a:spcPts val="0"/>
                        </a:spcAft>
                      </a:pPr>
                      <a:r>
                        <a:rPr lang="ru-RU" sz="1600" dirty="0" err="1">
                          <a:solidFill>
                            <a:srgbClr val="243A57"/>
                          </a:solidFill>
                          <a:effectLst/>
                          <a:latin typeface="+mn-lt"/>
                        </a:rPr>
                        <a:t>F</a:t>
                      </a:r>
                      <a:r>
                        <a:rPr lang="ru-RU" sz="1600" dirty="0">
                          <a:solidFill>
                            <a:srgbClr val="243A57"/>
                          </a:solidFill>
                          <a:effectLst/>
                          <a:latin typeface="+mn-lt"/>
                        </a:rPr>
                        <a:t> </a:t>
                      </a:r>
                      <a:r>
                        <a:rPr lang="ru-RU" sz="1600" dirty="0" err="1">
                          <a:solidFill>
                            <a:srgbClr val="243A57"/>
                          </a:solidFill>
                          <a:effectLst/>
                          <a:latin typeface="+mn-lt"/>
                        </a:rPr>
                        <a:t>Statistic</a:t>
                      </a:r>
                      <a:endParaRPr lang="ru-RU" sz="1600" dirty="0">
                        <a:solidFill>
                          <a:srgbClr val="243A57"/>
                        </a:solidFill>
                        <a:effectLst/>
                        <a:latin typeface="+mn-lt"/>
                        <a:ea typeface="Times New Roman" panose="02020603050405020304" pitchFamily="18" charset="0"/>
                      </a:endParaRPr>
                    </a:p>
                  </a:txBody>
                  <a:tcPr anchor="ctr"/>
                </a:tc>
                <a:tc>
                  <a:txBody>
                    <a:bodyPr/>
                    <a:lstStyle/>
                    <a:p>
                      <a:pPr algn="ctr">
                        <a:spcAft>
                          <a:spcPts val="0"/>
                        </a:spcAft>
                      </a:pPr>
                      <a:r>
                        <a:rPr lang="ru-RU" sz="1600" dirty="0">
                          <a:solidFill>
                            <a:srgbClr val="243A57"/>
                          </a:solidFill>
                          <a:effectLst/>
                          <a:latin typeface="+mn-lt"/>
                          <a:ea typeface="Times New Roman" panose="02020603050405020304" pitchFamily="18" charset="0"/>
                        </a:rPr>
                        <a:t>15.96</a:t>
                      </a:r>
                      <a:r>
                        <a:rPr lang="ru-RU" sz="1600" baseline="30000" dirty="0">
                          <a:solidFill>
                            <a:srgbClr val="243A57"/>
                          </a:solidFill>
                          <a:effectLst/>
                          <a:latin typeface="+mn-lt"/>
                          <a:ea typeface="Times New Roman" panose="02020603050405020304" pitchFamily="18" charset="0"/>
                        </a:rPr>
                        <a:t>***</a:t>
                      </a:r>
                      <a:r>
                        <a:rPr lang="ru-RU" sz="1600" dirty="0">
                          <a:solidFill>
                            <a:srgbClr val="243A57"/>
                          </a:solidFill>
                          <a:effectLst/>
                          <a:latin typeface="+mn-lt"/>
                          <a:ea typeface="Times New Roman" panose="02020603050405020304" pitchFamily="18" charset="0"/>
                        </a:rPr>
                        <a:t> (</a:t>
                      </a:r>
                      <a:r>
                        <a:rPr lang="ru-RU" sz="1600" dirty="0" err="1">
                          <a:solidFill>
                            <a:srgbClr val="243A57"/>
                          </a:solidFill>
                          <a:effectLst/>
                          <a:latin typeface="+mn-lt"/>
                          <a:ea typeface="Times New Roman" panose="02020603050405020304" pitchFamily="18" charset="0"/>
                        </a:rPr>
                        <a:t>df</a:t>
                      </a:r>
                      <a:r>
                        <a:rPr lang="ru-RU" sz="1600" dirty="0">
                          <a:solidFill>
                            <a:srgbClr val="243A57"/>
                          </a:solidFill>
                          <a:effectLst/>
                          <a:latin typeface="+mn-lt"/>
                          <a:ea typeface="Times New Roman" panose="02020603050405020304" pitchFamily="18" charset="0"/>
                        </a:rPr>
                        <a:t> = 16; 1 049)</a:t>
                      </a:r>
                    </a:p>
                  </a:txBody>
                  <a:tcPr marL="9525" marR="9525" marT="9525" marB="9525" anchor="ctr"/>
                </a:tc>
                <a:extLst>
                  <a:ext uri="{0D108BD9-81ED-4DB2-BD59-A6C34878D82A}">
                    <a16:rowId xmlns:a16="http://schemas.microsoft.com/office/drawing/2014/main" val="2916015114"/>
                  </a:ext>
                </a:extLst>
              </a:tr>
            </a:tbl>
          </a:graphicData>
        </a:graphic>
      </p:graphicFrame>
      <p:sp>
        <p:nvSpPr>
          <p:cNvPr id="11" name="TextBox 10">
            <a:extLst>
              <a:ext uri="{FF2B5EF4-FFF2-40B4-BE49-F238E27FC236}">
                <a16:creationId xmlns:a16="http://schemas.microsoft.com/office/drawing/2014/main" id="{767E5ADA-86DD-0A4B-90B7-7CA82E793CB3}"/>
              </a:ext>
            </a:extLst>
          </p:cNvPr>
          <p:cNvSpPr txBox="1"/>
          <p:nvPr/>
        </p:nvSpPr>
        <p:spPr>
          <a:xfrm>
            <a:off x="6543675" y="6320770"/>
            <a:ext cx="8293395" cy="32893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71437" tIns="71437" rIns="71437" bIns="71437" numCol="1" spcCol="38100" rtlCol="0" anchor="ctr">
            <a:spAutoFit/>
          </a:bodyPr>
          <a:lstStyle/>
          <a:p>
            <a:pPr defTabSz="821531" hangingPunct="0"/>
            <a:r>
              <a:rPr lang="ru-RU" sz="1200" dirty="0" err="1">
                <a:solidFill>
                  <a:srgbClr val="243A57"/>
                </a:solidFill>
              </a:rPr>
              <a:t>Note</a:t>
            </a:r>
            <a:r>
              <a:rPr lang="ru-RU" sz="1200" dirty="0">
                <a:solidFill>
                  <a:srgbClr val="243A57"/>
                </a:solidFill>
              </a:rPr>
              <a:t>:</a:t>
            </a:r>
            <a:r>
              <a:rPr lang="en-US" sz="1200" dirty="0">
                <a:solidFill>
                  <a:srgbClr val="243A57"/>
                </a:solidFill>
              </a:rPr>
              <a:t> </a:t>
            </a:r>
            <a:r>
              <a:rPr lang="ru-RU" sz="1200" baseline="30000" dirty="0">
                <a:solidFill>
                  <a:srgbClr val="243A57"/>
                </a:solidFill>
              </a:rPr>
              <a:t>*</a:t>
            </a:r>
            <a:r>
              <a:rPr lang="ru-RU" sz="1200" dirty="0" err="1">
                <a:solidFill>
                  <a:srgbClr val="243A57"/>
                </a:solidFill>
              </a:rPr>
              <a:t>p</a:t>
            </a:r>
            <a:r>
              <a:rPr lang="en-US" sz="1200" dirty="0">
                <a:solidFill>
                  <a:srgbClr val="243A57"/>
                </a:solidFill>
              </a:rPr>
              <a:t> </a:t>
            </a:r>
            <a:r>
              <a:rPr lang="ru-RU" sz="1200" dirty="0">
                <a:solidFill>
                  <a:srgbClr val="243A57"/>
                </a:solidFill>
              </a:rPr>
              <a:t>&lt;</a:t>
            </a:r>
            <a:r>
              <a:rPr lang="en-US" sz="1200" dirty="0">
                <a:solidFill>
                  <a:srgbClr val="243A57"/>
                </a:solidFill>
              </a:rPr>
              <a:t> </a:t>
            </a:r>
            <a:r>
              <a:rPr lang="ru-RU" sz="1200" dirty="0">
                <a:solidFill>
                  <a:srgbClr val="243A57"/>
                </a:solidFill>
              </a:rPr>
              <a:t>0.0</a:t>
            </a:r>
            <a:r>
              <a:rPr lang="en-US" sz="1200" dirty="0">
                <a:solidFill>
                  <a:srgbClr val="243A57"/>
                </a:solidFill>
              </a:rPr>
              <a:t>5, </a:t>
            </a:r>
            <a:r>
              <a:rPr lang="ru-RU" sz="1200" baseline="30000" dirty="0">
                <a:solidFill>
                  <a:srgbClr val="243A57"/>
                </a:solidFill>
              </a:rPr>
              <a:t>**</a:t>
            </a:r>
            <a:r>
              <a:rPr lang="ru-RU" sz="1200" dirty="0" err="1">
                <a:solidFill>
                  <a:srgbClr val="243A57"/>
                </a:solidFill>
              </a:rPr>
              <a:t>p</a:t>
            </a:r>
            <a:r>
              <a:rPr lang="en-US" sz="1200" dirty="0">
                <a:solidFill>
                  <a:srgbClr val="243A57"/>
                </a:solidFill>
              </a:rPr>
              <a:t> &lt; 0.01, </a:t>
            </a:r>
            <a:r>
              <a:rPr lang="ru-RU" sz="1200" baseline="30000" dirty="0">
                <a:solidFill>
                  <a:srgbClr val="243A57"/>
                </a:solidFill>
              </a:rPr>
              <a:t>***</a:t>
            </a:r>
            <a:r>
              <a:rPr lang="ru-RU" sz="1200" dirty="0" err="1">
                <a:solidFill>
                  <a:srgbClr val="243A57"/>
                </a:solidFill>
              </a:rPr>
              <a:t>p</a:t>
            </a:r>
            <a:r>
              <a:rPr lang="en-US" sz="1200" dirty="0">
                <a:solidFill>
                  <a:srgbClr val="243A57"/>
                </a:solidFill>
              </a:rPr>
              <a:t> </a:t>
            </a:r>
            <a:r>
              <a:rPr lang="ru-RU" sz="1200" dirty="0">
                <a:solidFill>
                  <a:srgbClr val="243A57"/>
                </a:solidFill>
              </a:rPr>
              <a:t>&lt;</a:t>
            </a:r>
            <a:r>
              <a:rPr lang="en-US" sz="1200" dirty="0">
                <a:solidFill>
                  <a:srgbClr val="243A57"/>
                </a:solidFill>
              </a:rPr>
              <a:t> </a:t>
            </a:r>
            <a:r>
              <a:rPr lang="ru-RU" sz="1200" dirty="0">
                <a:solidFill>
                  <a:srgbClr val="243A57"/>
                </a:solidFill>
              </a:rPr>
              <a:t>0.0</a:t>
            </a:r>
            <a:r>
              <a:rPr lang="en-US" sz="1200" dirty="0">
                <a:solidFill>
                  <a:srgbClr val="243A57"/>
                </a:solidFill>
              </a:rPr>
              <a:t>01</a:t>
            </a:r>
            <a:endParaRPr lang="ru-RU" sz="1200" dirty="0">
              <a:solidFill>
                <a:srgbClr val="243A57"/>
              </a:solidFill>
              <a:ea typeface="Times New Roman" panose="02020603050405020304" pitchFamily="18" charset="0"/>
            </a:endParaRPr>
          </a:p>
        </p:txBody>
      </p:sp>
      <p:sp>
        <p:nvSpPr>
          <p:cNvPr id="2" name="Номер слайда 1">
            <a:extLst>
              <a:ext uri="{FF2B5EF4-FFF2-40B4-BE49-F238E27FC236}">
                <a16:creationId xmlns:a16="http://schemas.microsoft.com/office/drawing/2014/main" id="{093EDC0A-992D-4942-8FD3-C92611945335}"/>
              </a:ext>
            </a:extLst>
          </p:cNvPr>
          <p:cNvSpPr>
            <a:spLocks noGrp="1"/>
          </p:cNvSpPr>
          <p:nvPr>
            <p:ph type="sldNum" sz="quarter" idx="2"/>
          </p:nvPr>
        </p:nvSpPr>
        <p:spPr/>
        <p:txBody>
          <a:bodyPr/>
          <a:lstStyle/>
          <a:p>
            <a:fld id="{86CB4B4D-7CA3-9044-876B-883B54F8677D}" type="slidenum">
              <a:rPr lang="ru-RU" smtClean="0"/>
              <a:t>32</a:t>
            </a:fld>
            <a:endParaRPr lang="ru-RU"/>
          </a:p>
        </p:txBody>
      </p:sp>
    </p:spTree>
    <p:extLst>
      <p:ext uri="{BB962C8B-B14F-4D97-AF65-F5344CB8AC3E}">
        <p14:creationId xmlns:p14="http://schemas.microsoft.com/office/powerpoint/2010/main" val="1529957559"/>
      </p:ext>
    </p:extLst>
  </p:cSld>
  <p:clrMapOvr>
    <a:masterClrMapping/>
  </p:clrMapOvr>
  <p:transition spd="med"/>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Линия"/>
          <p:cNvSpPr/>
          <p:nvPr/>
        </p:nvSpPr>
        <p:spPr>
          <a:xfrm>
            <a:off x="613303" y="1160370"/>
            <a:ext cx="10753187" cy="1"/>
          </a:xfrm>
          <a:prstGeom prst="line">
            <a:avLst/>
          </a:prstGeom>
          <a:ln w="12700">
            <a:solidFill>
              <a:srgbClr val="253957"/>
            </a:solidFill>
            <a:miter lim="400000"/>
          </a:ln>
        </p:spPr>
        <p:txBody>
          <a:bodyPr lIns="35719" tIns="35719" rIns="35719" bIns="35719" anchor="ctr"/>
          <a:lstStyle/>
          <a:p>
            <a:pPr algn="ctr" defTabSz="410766" hangingPunct="0">
              <a:defRPr sz="3200"/>
            </a:pPr>
            <a:endParaRPr sz="1600" kern="0">
              <a:solidFill>
                <a:srgbClr val="000000"/>
              </a:solidFill>
              <a:latin typeface="Helvetica Light"/>
              <a:sym typeface="Helvetica Light"/>
            </a:endParaRPr>
          </a:p>
        </p:txBody>
      </p:sp>
      <p:sp>
        <p:nvSpPr>
          <p:cNvPr id="59" name="Очень крутой заголовок…"/>
          <p:cNvSpPr txBox="1"/>
          <p:nvPr/>
        </p:nvSpPr>
        <p:spPr>
          <a:xfrm>
            <a:off x="1523492" y="284632"/>
            <a:ext cx="9830228" cy="81184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35719" tIns="35719" rIns="35719" bIns="35719"/>
          <a:lstStyle/>
          <a:p>
            <a:pPr defTabSz="410766" hangingPunct="0">
              <a:defRPr sz="7000" b="1" cap="all">
                <a:solidFill>
                  <a:srgbClr val="253957"/>
                </a:solidFill>
                <a:latin typeface="+mn-lt"/>
                <a:ea typeface="+mn-ea"/>
                <a:cs typeface="+mn-cs"/>
                <a:sym typeface="Arial Narrow"/>
              </a:defRPr>
            </a:pPr>
            <a:r>
              <a:rPr lang="ru-RU" sz="2800" b="1" kern="0" cap="all" dirty="0">
                <a:solidFill>
                  <a:srgbClr val="253957"/>
                </a:solidFill>
                <a:latin typeface="Arial Narrow"/>
                <a:sym typeface="Arial Narrow"/>
              </a:rPr>
              <a:t>намерение продолжить волонтёрскую деятельность</a:t>
            </a:r>
            <a:endParaRPr sz="2800" b="1" kern="0" cap="all" dirty="0">
              <a:solidFill>
                <a:srgbClr val="253957"/>
              </a:solidFill>
              <a:latin typeface="Arial Narrow"/>
              <a:sym typeface="Arial Narrow"/>
            </a:endParaRPr>
          </a:p>
        </p:txBody>
      </p:sp>
      <p:pic>
        <p:nvPicPr>
          <p:cNvPr id="63" name="Изображение" descr="Изображение"/>
          <p:cNvPicPr>
            <a:picLocks noChangeAspect="1"/>
          </p:cNvPicPr>
          <p:nvPr/>
        </p:nvPicPr>
        <p:blipFill>
          <a:blip r:embed="rId2"/>
          <a:stretch>
            <a:fillRect/>
          </a:stretch>
        </p:blipFill>
        <p:spPr>
          <a:xfrm>
            <a:off x="613303" y="293090"/>
            <a:ext cx="599790" cy="599790"/>
          </a:xfrm>
          <a:prstGeom prst="rect">
            <a:avLst/>
          </a:prstGeom>
          <a:ln w="12700">
            <a:miter lim="400000"/>
          </a:ln>
        </p:spPr>
      </p:pic>
      <p:graphicFrame>
        <p:nvGraphicFramePr>
          <p:cNvPr id="9" name="Таблица 8">
            <a:extLst>
              <a:ext uri="{FF2B5EF4-FFF2-40B4-BE49-F238E27FC236}">
                <a16:creationId xmlns:a16="http://schemas.microsoft.com/office/drawing/2014/main" id="{4ED95DD5-1CDB-8F4C-AD92-2A2BC2635EAA}"/>
              </a:ext>
            </a:extLst>
          </p:cNvPr>
          <p:cNvGraphicFramePr>
            <a:graphicFrameLocks noGrp="1"/>
          </p:cNvGraphicFramePr>
          <p:nvPr>
            <p:extLst>
              <p:ext uri="{D42A27DB-BD31-4B8C-83A1-F6EECF244321}">
                <p14:modId xmlns:p14="http://schemas.microsoft.com/office/powerpoint/2010/main" val="1016541797"/>
              </p:ext>
            </p:extLst>
          </p:nvPr>
        </p:nvGraphicFramePr>
        <p:xfrm>
          <a:off x="380470" y="1096476"/>
          <a:ext cx="6199999" cy="5425440"/>
        </p:xfrm>
        <a:graphic>
          <a:graphicData uri="http://schemas.openxmlformats.org/drawingml/2006/table">
            <a:tbl>
              <a:tblPr firstRow="1" firstCol="1" bandRow="1">
                <a:tableStyleId>{5940675A-B579-460E-94D1-54222C63F5DA}</a:tableStyleId>
              </a:tblPr>
              <a:tblGrid>
                <a:gridCol w="318223">
                  <a:extLst>
                    <a:ext uri="{9D8B030D-6E8A-4147-A177-3AD203B41FA5}">
                      <a16:colId xmlns:a16="http://schemas.microsoft.com/office/drawing/2014/main" val="3367028120"/>
                    </a:ext>
                  </a:extLst>
                </a:gridCol>
                <a:gridCol w="2781776">
                  <a:extLst>
                    <a:ext uri="{9D8B030D-6E8A-4147-A177-3AD203B41FA5}">
                      <a16:colId xmlns:a16="http://schemas.microsoft.com/office/drawing/2014/main" val="2265474370"/>
                    </a:ext>
                  </a:extLst>
                </a:gridCol>
                <a:gridCol w="3100000">
                  <a:extLst>
                    <a:ext uri="{9D8B030D-6E8A-4147-A177-3AD203B41FA5}">
                      <a16:colId xmlns:a16="http://schemas.microsoft.com/office/drawing/2014/main" val="1230660497"/>
                    </a:ext>
                  </a:extLst>
                </a:gridCol>
              </a:tblGrid>
              <a:tr h="296127">
                <a:tc gridSpan="2">
                  <a:txBody>
                    <a:bodyPr/>
                    <a:lstStyle/>
                    <a:p>
                      <a:pPr algn="l"/>
                      <a:endParaRPr lang="ru-RU" sz="1600" dirty="0">
                        <a:solidFill>
                          <a:srgbClr val="243A57"/>
                        </a:solidFill>
                        <a:effectLst/>
                        <a:latin typeface="+mn-lt"/>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hMerge="1">
                  <a:txBody>
                    <a:bodyPr/>
                    <a:lstStyle/>
                    <a:p>
                      <a:endParaRPr lang="ru-RU"/>
                    </a:p>
                  </a:txBody>
                  <a:tcPr/>
                </a:tc>
                <a:tc>
                  <a:txBody>
                    <a:bodyPr/>
                    <a:lstStyle/>
                    <a:p>
                      <a:pPr algn="ctr">
                        <a:spcAft>
                          <a:spcPts val="0"/>
                        </a:spcAft>
                      </a:pPr>
                      <a:r>
                        <a:rPr lang="ru-RU" sz="1600" b="1" dirty="0">
                          <a:solidFill>
                            <a:srgbClr val="243A57"/>
                          </a:solidFill>
                          <a:effectLst/>
                          <a:latin typeface="+mn-lt"/>
                          <a:ea typeface="Times New Roman" panose="02020603050405020304" pitchFamily="18" charset="0"/>
                        </a:rPr>
                        <a:t>Зависимая переменная</a:t>
                      </a:r>
                    </a:p>
                  </a:txBody>
                  <a:tcPr anchor="ctr">
                    <a:lnL w="12700" cmpd="sng">
                      <a:noFill/>
                    </a:lnL>
                    <a:lnR w="12700" cmpd="sng">
                      <a:noFill/>
                    </a:lnR>
                    <a:lnT w="12700" cmpd="sng">
                      <a:noFill/>
                    </a:lnT>
                    <a:lnB w="12700" cap="flat" cmpd="sng" algn="ctr">
                      <a:solidFill>
                        <a:schemeClr val="tx1">
                          <a:lumMod val="75000"/>
                          <a:lumOff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315976633"/>
                  </a:ext>
                </a:extLst>
              </a:tr>
              <a:tr h="296127">
                <a:tc gridSpan="2">
                  <a:txBody>
                    <a:bodyPr/>
                    <a:lstStyle/>
                    <a:p>
                      <a:pPr algn="l"/>
                      <a:endParaRPr lang="ru-RU" sz="1600" dirty="0">
                        <a:solidFill>
                          <a:srgbClr val="243A57"/>
                        </a:solidFill>
                        <a:effectLst/>
                        <a:latin typeface="+mn-lt"/>
                      </a:endParaRPr>
                    </a:p>
                  </a:txBody>
                  <a:tcPr anchor="ctr">
                    <a:lnL w="12700" cmpd="sng">
                      <a:noFill/>
                    </a:lnL>
                    <a:lnR w="12700" cmpd="sng">
                      <a:noFill/>
                    </a:lnR>
                    <a:lnT w="12700" cmpd="sng">
                      <a:noFill/>
                    </a:lnT>
                    <a:lnB w="12700" cap="flat" cmpd="sng" algn="ctr">
                      <a:solidFill>
                        <a:schemeClr val="tx1">
                          <a:lumMod val="75000"/>
                          <a:lumOff val="25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ru-RU"/>
                    </a:p>
                  </a:txBody>
                  <a:tcPr/>
                </a:tc>
                <a:tc>
                  <a:txBody>
                    <a:bodyPr/>
                    <a:lstStyle/>
                    <a:p>
                      <a:pPr algn="ctr">
                        <a:spcAft>
                          <a:spcPts val="0"/>
                        </a:spcAft>
                      </a:pPr>
                      <a:r>
                        <a:rPr lang="ru-RU" sz="1600" dirty="0">
                          <a:solidFill>
                            <a:srgbClr val="243A57"/>
                          </a:solidFill>
                          <a:effectLst/>
                        </a:rPr>
                        <a:t>Продолжить </a:t>
                      </a:r>
                      <a:r>
                        <a:rPr lang="ru-RU" sz="1600" b="1" dirty="0">
                          <a:solidFill>
                            <a:srgbClr val="243A57"/>
                          </a:solidFill>
                          <a:effectLst/>
                        </a:rPr>
                        <a:t>в другой </a:t>
                      </a:r>
                      <a:r>
                        <a:rPr lang="ru-RU" sz="1600" dirty="0">
                          <a:solidFill>
                            <a:srgbClr val="243A57"/>
                          </a:solidFill>
                          <a:effectLst/>
                        </a:rPr>
                        <a:t>организации</a:t>
                      </a:r>
                      <a:endParaRPr lang="ru-RU" sz="1600" dirty="0">
                        <a:solidFill>
                          <a:srgbClr val="243A57"/>
                        </a:solidFill>
                        <a:effectLst/>
                        <a:latin typeface="+mn-lt"/>
                        <a:ea typeface="Times New Roman" panose="02020603050405020304" pitchFamily="18" charset="0"/>
                      </a:endParaRPr>
                    </a:p>
                  </a:txBody>
                  <a:tcPr anchor="ctr">
                    <a:lnL w="12700" cmpd="sng">
                      <a:noFill/>
                    </a:lnL>
                    <a:lnR w="12700" cmpd="sng">
                      <a:noFill/>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81953420"/>
                  </a:ext>
                </a:extLst>
              </a:tr>
              <a:tr h="296127">
                <a:tc gridSpan="2">
                  <a:txBody>
                    <a:bodyPr/>
                    <a:lstStyle/>
                    <a:p>
                      <a:pPr algn="l">
                        <a:spcAft>
                          <a:spcPts val="0"/>
                        </a:spcAft>
                      </a:pPr>
                      <a:r>
                        <a:rPr lang="ru-RU" sz="1600" b="1" dirty="0">
                          <a:solidFill>
                            <a:srgbClr val="243A57"/>
                          </a:solidFill>
                          <a:effectLst/>
                        </a:rPr>
                        <a:t>Константа</a:t>
                      </a:r>
                      <a:endParaRPr lang="ru-RU" sz="1600" b="1" dirty="0">
                        <a:solidFill>
                          <a:srgbClr val="243A57"/>
                        </a:solidFill>
                        <a:effectLst/>
                        <a:latin typeface="+mn-lt"/>
                        <a:ea typeface="Times New Roman" panose="02020603050405020304" pitchFamily="18" charset="0"/>
                      </a:endParaRPr>
                    </a:p>
                  </a:txBody>
                  <a:tcPr anchor="ctr">
                    <a:lnL w="12700" cmpd="sng">
                      <a:noFill/>
                    </a:lnL>
                    <a:lnR w="12700" cmpd="sng">
                      <a:noFill/>
                    </a:lnR>
                    <a:lnT w="12700" cap="flat" cmpd="sng" algn="ctr">
                      <a:solidFill>
                        <a:schemeClr val="tx1">
                          <a:lumMod val="75000"/>
                          <a:lumOff val="25000"/>
                        </a:schemeClr>
                      </a:solidFill>
                      <a:prstDash val="solid"/>
                      <a:round/>
                      <a:headEnd type="none" w="med" len="med"/>
                      <a:tailEnd type="none" w="med" len="med"/>
                    </a:lnT>
                    <a:lnB w="12700" cmpd="sng">
                      <a:noFill/>
                    </a:lnB>
                    <a:lnTlToBr w="12700" cmpd="sng">
                      <a:noFill/>
                      <a:prstDash val="solid"/>
                    </a:lnTlToBr>
                    <a:lnBlToTr w="12700" cmpd="sng">
                      <a:noFill/>
                      <a:prstDash val="solid"/>
                    </a:lnBlToTr>
                  </a:tcPr>
                </a:tc>
                <a:tc hMerge="1">
                  <a:txBody>
                    <a:bodyPr/>
                    <a:lstStyle/>
                    <a:p>
                      <a:endParaRPr lang="ru-RU"/>
                    </a:p>
                  </a:txBody>
                  <a:tcPr/>
                </a:tc>
                <a:tc>
                  <a:txBody>
                    <a:bodyPr/>
                    <a:lstStyle/>
                    <a:p>
                      <a:pPr algn="ctr">
                        <a:spcAft>
                          <a:spcPts val="0"/>
                        </a:spcAft>
                      </a:pPr>
                      <a:r>
                        <a:rPr lang="ru-RU" sz="1600">
                          <a:solidFill>
                            <a:srgbClr val="243A57"/>
                          </a:solidFill>
                          <a:effectLst/>
                          <a:latin typeface="+mn-lt"/>
                          <a:ea typeface="Times New Roman" panose="02020603050405020304" pitchFamily="18" charset="0"/>
                        </a:rPr>
                        <a:t>3.86</a:t>
                      </a:r>
                      <a:r>
                        <a:rPr lang="ru-RU" sz="1600" baseline="30000">
                          <a:solidFill>
                            <a:srgbClr val="243A57"/>
                          </a:solidFill>
                          <a:effectLst/>
                          <a:latin typeface="+mn-lt"/>
                          <a:ea typeface="Times New Roman" panose="02020603050405020304" pitchFamily="18" charset="0"/>
                        </a:rPr>
                        <a:t>***</a:t>
                      </a:r>
                      <a:r>
                        <a:rPr lang="ru-RU" sz="1600">
                          <a:solidFill>
                            <a:srgbClr val="243A57"/>
                          </a:solidFill>
                          <a:effectLst/>
                          <a:latin typeface="+mn-lt"/>
                          <a:ea typeface="Times New Roman" panose="02020603050405020304" pitchFamily="18" charset="0"/>
                        </a:rPr>
                        <a:t> (3.81, 3.90)</a:t>
                      </a:r>
                    </a:p>
                  </a:txBody>
                  <a:tcPr marL="9525" marR="9525" marT="9525" marB="9525" anchor="ctr">
                    <a:lnL w="12700" cmpd="sng">
                      <a:noFill/>
                    </a:lnL>
                    <a:lnR w="12700" cmpd="sng">
                      <a:noFill/>
                    </a:lnR>
                    <a:lnT w="12700" cap="flat" cmpd="sng" algn="ctr">
                      <a:solidFill>
                        <a:schemeClr val="tx1">
                          <a:lumMod val="75000"/>
                          <a:lumOff val="25000"/>
                        </a:schemeClr>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304177346"/>
                  </a:ext>
                </a:extLst>
              </a:tr>
              <a:tr h="296127">
                <a:tc gridSpan="2">
                  <a:txBody>
                    <a:bodyPr/>
                    <a:lstStyle/>
                    <a:p>
                      <a:pPr algn="l">
                        <a:spcAft>
                          <a:spcPts val="0"/>
                        </a:spcAft>
                      </a:pPr>
                      <a:r>
                        <a:rPr lang="ru-RU" sz="1600" dirty="0">
                          <a:solidFill>
                            <a:srgbClr val="243A57"/>
                          </a:solidFill>
                          <a:effectLst/>
                        </a:rPr>
                        <a:t>Связь с организацией</a:t>
                      </a:r>
                      <a:endParaRPr lang="ru-RU" sz="1600" dirty="0">
                        <a:solidFill>
                          <a:srgbClr val="243A57"/>
                        </a:solidFill>
                        <a:effectLst/>
                        <a:latin typeface="+mn-lt"/>
                        <a:ea typeface="Times New Roman" panose="02020603050405020304" pitchFamily="18"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hMerge="1">
                  <a:txBody>
                    <a:bodyPr/>
                    <a:lstStyle/>
                    <a:p>
                      <a:endParaRPr lang="ru-RU"/>
                    </a:p>
                  </a:txBody>
                  <a:tcPr/>
                </a:tc>
                <a:tc>
                  <a:txBody>
                    <a:bodyPr/>
                    <a:lstStyle/>
                    <a:p>
                      <a:pPr algn="ctr">
                        <a:spcAft>
                          <a:spcPts val="0"/>
                        </a:spcAft>
                      </a:pPr>
                      <a:r>
                        <a:rPr lang="ru-RU" sz="1600">
                          <a:solidFill>
                            <a:srgbClr val="243A57"/>
                          </a:solidFill>
                          <a:effectLst/>
                          <a:latin typeface="+mn-lt"/>
                          <a:ea typeface="Times New Roman" panose="02020603050405020304" pitchFamily="18" charset="0"/>
                        </a:rPr>
                        <a:t>0.08</a:t>
                      </a:r>
                      <a:r>
                        <a:rPr lang="ru-RU" sz="1600" baseline="30000">
                          <a:solidFill>
                            <a:srgbClr val="243A57"/>
                          </a:solidFill>
                          <a:effectLst/>
                          <a:latin typeface="+mn-lt"/>
                          <a:ea typeface="Times New Roman" panose="02020603050405020304" pitchFamily="18" charset="0"/>
                        </a:rPr>
                        <a:t>***</a:t>
                      </a:r>
                      <a:r>
                        <a:rPr lang="ru-RU" sz="1600">
                          <a:solidFill>
                            <a:srgbClr val="243A57"/>
                          </a:solidFill>
                          <a:effectLst/>
                          <a:latin typeface="+mn-lt"/>
                          <a:ea typeface="Times New Roman" panose="02020603050405020304" pitchFamily="18" charset="0"/>
                        </a:rPr>
                        <a:t> (0.03, 0.12)</a:t>
                      </a:r>
                    </a:p>
                  </a:txBody>
                  <a:tcPr marL="9525" marR="9525" marT="9525" marB="9525"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312553415"/>
                  </a:ext>
                </a:extLst>
              </a:tr>
              <a:tr h="296127">
                <a:tc gridSpan="2">
                  <a:txBody>
                    <a:bodyPr/>
                    <a:lstStyle/>
                    <a:p>
                      <a:pPr algn="l">
                        <a:spcAft>
                          <a:spcPts val="0"/>
                        </a:spcAft>
                      </a:pPr>
                      <a:r>
                        <a:rPr lang="ru-RU" sz="1600" dirty="0">
                          <a:solidFill>
                            <a:srgbClr val="243A57"/>
                          </a:solidFill>
                          <a:effectLst/>
                        </a:rPr>
                        <a:t>Время на волонтёрскую работу</a:t>
                      </a:r>
                      <a:endParaRPr lang="ru-RU" sz="1600" dirty="0">
                        <a:solidFill>
                          <a:srgbClr val="243A57"/>
                        </a:solidFill>
                        <a:effectLst/>
                        <a:latin typeface="+mn-lt"/>
                        <a:ea typeface="Times New Roman" panose="02020603050405020304" pitchFamily="18"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hMerge="1">
                  <a:txBody>
                    <a:bodyPr/>
                    <a:lstStyle/>
                    <a:p>
                      <a:endParaRPr lang="ru-RU"/>
                    </a:p>
                  </a:txBody>
                  <a:tcPr/>
                </a:tc>
                <a:tc>
                  <a:txBody>
                    <a:bodyPr/>
                    <a:lstStyle/>
                    <a:p>
                      <a:pPr algn="ctr">
                        <a:spcAft>
                          <a:spcPts val="0"/>
                        </a:spcAft>
                      </a:pPr>
                      <a:r>
                        <a:rPr lang="ru-RU" sz="1600">
                          <a:solidFill>
                            <a:srgbClr val="243A57"/>
                          </a:solidFill>
                          <a:effectLst/>
                          <a:latin typeface="+mn-lt"/>
                          <a:ea typeface="Times New Roman" panose="02020603050405020304" pitchFamily="18" charset="0"/>
                        </a:rPr>
                        <a:t>-0.06</a:t>
                      </a:r>
                      <a:r>
                        <a:rPr lang="ru-RU" sz="1600" baseline="30000">
                          <a:solidFill>
                            <a:srgbClr val="243A57"/>
                          </a:solidFill>
                          <a:effectLst/>
                          <a:latin typeface="+mn-lt"/>
                          <a:ea typeface="Times New Roman" panose="02020603050405020304" pitchFamily="18" charset="0"/>
                        </a:rPr>
                        <a:t>**</a:t>
                      </a:r>
                      <a:r>
                        <a:rPr lang="ru-RU" sz="1600">
                          <a:solidFill>
                            <a:srgbClr val="243A57"/>
                          </a:solidFill>
                          <a:effectLst/>
                          <a:latin typeface="+mn-lt"/>
                          <a:ea typeface="Times New Roman" panose="02020603050405020304" pitchFamily="18" charset="0"/>
                        </a:rPr>
                        <a:t> (-0.10, -0.01)</a:t>
                      </a:r>
                    </a:p>
                  </a:txBody>
                  <a:tcPr marL="9525" marR="9525" marT="9525" marB="9525"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631045365"/>
                  </a:ext>
                </a:extLst>
              </a:tr>
              <a:tr h="296127">
                <a:tc gridSpan="2">
                  <a:txBody>
                    <a:bodyPr/>
                    <a:lstStyle/>
                    <a:p>
                      <a:pPr algn="l">
                        <a:spcAft>
                          <a:spcPts val="0"/>
                        </a:spcAft>
                      </a:pPr>
                      <a:r>
                        <a:rPr lang="ru-RU" sz="1600" dirty="0">
                          <a:solidFill>
                            <a:srgbClr val="243A57"/>
                          </a:solidFill>
                          <a:effectLst/>
                        </a:rPr>
                        <a:t>Получили ответы на вопросы</a:t>
                      </a:r>
                      <a:endParaRPr lang="ru-RU" sz="1600" dirty="0">
                        <a:solidFill>
                          <a:srgbClr val="243A57"/>
                        </a:solidFill>
                        <a:effectLst/>
                        <a:latin typeface="+mn-lt"/>
                        <a:ea typeface="Times New Roman" panose="02020603050405020304" pitchFamily="18"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hMerge="1">
                  <a:txBody>
                    <a:bodyPr/>
                    <a:lstStyle/>
                    <a:p>
                      <a:endParaRPr lang="ru-RU"/>
                    </a:p>
                  </a:txBody>
                  <a:tcPr/>
                </a:tc>
                <a:tc>
                  <a:txBody>
                    <a:bodyPr/>
                    <a:lstStyle/>
                    <a:p>
                      <a:pPr algn="ctr">
                        <a:spcAft>
                          <a:spcPts val="0"/>
                        </a:spcAft>
                      </a:pPr>
                      <a:r>
                        <a:rPr lang="ru-RU" sz="1600">
                          <a:solidFill>
                            <a:srgbClr val="243A57"/>
                          </a:solidFill>
                          <a:effectLst/>
                          <a:latin typeface="+mn-lt"/>
                          <a:ea typeface="Times New Roman" panose="02020603050405020304" pitchFamily="18" charset="0"/>
                        </a:rPr>
                        <a:t>0.04</a:t>
                      </a:r>
                      <a:r>
                        <a:rPr lang="ru-RU" sz="1600" baseline="30000">
                          <a:solidFill>
                            <a:srgbClr val="243A57"/>
                          </a:solidFill>
                          <a:effectLst/>
                          <a:latin typeface="+mn-lt"/>
                          <a:ea typeface="Times New Roman" panose="02020603050405020304" pitchFamily="18" charset="0"/>
                        </a:rPr>
                        <a:t>**</a:t>
                      </a:r>
                      <a:r>
                        <a:rPr lang="ru-RU" sz="1600">
                          <a:solidFill>
                            <a:srgbClr val="243A57"/>
                          </a:solidFill>
                          <a:effectLst/>
                          <a:latin typeface="+mn-lt"/>
                          <a:ea typeface="Times New Roman" panose="02020603050405020304" pitchFamily="18" charset="0"/>
                        </a:rPr>
                        <a:t> (0.0002, 0.09)</a:t>
                      </a:r>
                    </a:p>
                  </a:txBody>
                  <a:tcPr marL="9525" marR="9525" marT="9525" marB="9525"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082524974"/>
                  </a:ext>
                </a:extLst>
              </a:tr>
              <a:tr h="296127">
                <a:tc gridSpan="2">
                  <a:txBody>
                    <a:bodyPr/>
                    <a:lstStyle/>
                    <a:p>
                      <a:pPr algn="l">
                        <a:spcAft>
                          <a:spcPts val="0"/>
                        </a:spcAft>
                      </a:pPr>
                      <a:r>
                        <a:rPr lang="ru-RU" sz="1600" dirty="0">
                          <a:solidFill>
                            <a:srgbClr val="243A57"/>
                          </a:solidFill>
                          <a:effectLst/>
                        </a:rPr>
                        <a:t>Обучение проводилось</a:t>
                      </a:r>
                      <a:endParaRPr lang="ru-RU" sz="1600" dirty="0">
                        <a:solidFill>
                          <a:srgbClr val="243A57"/>
                        </a:solidFill>
                        <a:effectLst/>
                        <a:latin typeface="+mn-lt"/>
                        <a:ea typeface="Times New Roman" panose="02020603050405020304" pitchFamily="18"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hMerge="1">
                  <a:txBody>
                    <a:bodyPr/>
                    <a:lstStyle/>
                    <a:p>
                      <a:endParaRPr lang="ru-RU"/>
                    </a:p>
                  </a:txBody>
                  <a:tcPr/>
                </a:tc>
                <a:tc>
                  <a:txBody>
                    <a:bodyPr/>
                    <a:lstStyle/>
                    <a:p>
                      <a:pPr algn="ctr">
                        <a:spcAft>
                          <a:spcPts val="0"/>
                        </a:spcAft>
                      </a:pPr>
                      <a:r>
                        <a:rPr lang="ru-RU" sz="1600">
                          <a:solidFill>
                            <a:srgbClr val="243A57"/>
                          </a:solidFill>
                          <a:effectLst/>
                          <a:latin typeface="+mn-lt"/>
                          <a:ea typeface="Times New Roman" panose="02020603050405020304" pitchFamily="18" charset="0"/>
                        </a:rPr>
                        <a:t>0.08</a:t>
                      </a:r>
                      <a:r>
                        <a:rPr lang="ru-RU" sz="1600" baseline="30000">
                          <a:solidFill>
                            <a:srgbClr val="243A57"/>
                          </a:solidFill>
                          <a:effectLst/>
                          <a:latin typeface="+mn-lt"/>
                          <a:ea typeface="Times New Roman" panose="02020603050405020304" pitchFamily="18" charset="0"/>
                        </a:rPr>
                        <a:t>***</a:t>
                      </a:r>
                      <a:r>
                        <a:rPr lang="ru-RU" sz="1600">
                          <a:solidFill>
                            <a:srgbClr val="243A57"/>
                          </a:solidFill>
                          <a:effectLst/>
                          <a:latin typeface="+mn-lt"/>
                          <a:ea typeface="Times New Roman" panose="02020603050405020304" pitchFamily="18" charset="0"/>
                        </a:rPr>
                        <a:t> (0.03, 0.12)</a:t>
                      </a:r>
                    </a:p>
                  </a:txBody>
                  <a:tcPr marL="9525" marR="9525" marT="9525" marB="9525"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13612146"/>
                  </a:ext>
                </a:extLst>
              </a:tr>
              <a:tr h="493547">
                <a:tc gridSpan="2">
                  <a:txBody>
                    <a:bodyPr/>
                    <a:lstStyle/>
                    <a:p>
                      <a:pPr algn="l">
                        <a:spcAft>
                          <a:spcPts val="0"/>
                        </a:spcAft>
                      </a:pPr>
                      <a:r>
                        <a:rPr lang="ru-RU" sz="1600" dirty="0">
                          <a:solidFill>
                            <a:srgbClr val="243A57"/>
                          </a:solidFill>
                          <a:effectLst/>
                        </a:rPr>
                        <a:t>Могли обратиться к кому-то с вопросами</a:t>
                      </a:r>
                      <a:endParaRPr lang="ru-RU" sz="1600" dirty="0">
                        <a:solidFill>
                          <a:srgbClr val="243A57"/>
                        </a:solidFill>
                        <a:effectLst/>
                        <a:latin typeface="+mn-lt"/>
                        <a:ea typeface="Times New Roman" panose="02020603050405020304" pitchFamily="18"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hMerge="1">
                  <a:txBody>
                    <a:bodyPr/>
                    <a:lstStyle/>
                    <a:p>
                      <a:endParaRPr lang="ru-RU"/>
                    </a:p>
                  </a:txBody>
                  <a:tcPr/>
                </a:tc>
                <a:tc>
                  <a:txBody>
                    <a:bodyPr/>
                    <a:lstStyle/>
                    <a:p>
                      <a:pPr algn="ctr">
                        <a:spcAft>
                          <a:spcPts val="0"/>
                        </a:spcAft>
                      </a:pPr>
                      <a:r>
                        <a:rPr lang="ru-RU" sz="1600" dirty="0">
                          <a:solidFill>
                            <a:srgbClr val="243A57"/>
                          </a:solidFill>
                          <a:effectLst/>
                          <a:latin typeface="+mn-lt"/>
                          <a:ea typeface="Times New Roman" panose="02020603050405020304" pitchFamily="18" charset="0"/>
                        </a:rPr>
                        <a:t>0.10</a:t>
                      </a:r>
                      <a:r>
                        <a:rPr lang="ru-RU" sz="1600" baseline="30000" dirty="0">
                          <a:solidFill>
                            <a:srgbClr val="243A57"/>
                          </a:solidFill>
                          <a:effectLst/>
                          <a:latin typeface="+mn-lt"/>
                          <a:ea typeface="Times New Roman" panose="02020603050405020304" pitchFamily="18" charset="0"/>
                        </a:rPr>
                        <a:t>***</a:t>
                      </a:r>
                      <a:r>
                        <a:rPr lang="ru-RU" sz="1600" dirty="0">
                          <a:solidFill>
                            <a:srgbClr val="243A57"/>
                          </a:solidFill>
                          <a:effectLst/>
                          <a:latin typeface="+mn-lt"/>
                          <a:ea typeface="Times New Roman" panose="02020603050405020304" pitchFamily="18" charset="0"/>
                        </a:rPr>
                        <a:t> (0.03, 0.16)</a:t>
                      </a:r>
                    </a:p>
                  </a:txBody>
                  <a:tcPr marL="9525" marR="9525" marT="9525" marB="9525"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509893401"/>
                  </a:ext>
                </a:extLst>
              </a:tr>
              <a:tr h="296127">
                <a:tc gridSpan="2">
                  <a:txBody>
                    <a:bodyPr/>
                    <a:lstStyle/>
                    <a:p>
                      <a:pPr algn="l">
                        <a:spcAft>
                          <a:spcPts val="0"/>
                        </a:spcAft>
                      </a:pPr>
                      <a:r>
                        <a:rPr lang="ru-RU" sz="1600" dirty="0">
                          <a:solidFill>
                            <a:srgbClr val="243A57"/>
                          </a:solidFill>
                          <a:effectLst/>
                        </a:rPr>
                        <a:t>Относились НЕ как к члену команды</a:t>
                      </a:r>
                      <a:endParaRPr lang="ru-RU" sz="1600" dirty="0">
                        <a:solidFill>
                          <a:srgbClr val="243A57"/>
                        </a:solidFill>
                        <a:effectLst/>
                        <a:latin typeface="+mn-lt"/>
                        <a:ea typeface="Times New Roman" panose="02020603050405020304" pitchFamily="18"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hMerge="1">
                  <a:txBody>
                    <a:bodyPr/>
                    <a:lstStyle/>
                    <a:p>
                      <a:endParaRPr lang="ru-RU"/>
                    </a:p>
                  </a:txBody>
                  <a:tcPr/>
                </a:tc>
                <a:tc>
                  <a:txBody>
                    <a:bodyPr/>
                    <a:lstStyle/>
                    <a:p>
                      <a:pPr algn="ctr">
                        <a:spcAft>
                          <a:spcPts val="0"/>
                        </a:spcAft>
                      </a:pPr>
                      <a:endParaRPr lang="ru-RU" sz="1600" dirty="0">
                        <a:solidFill>
                          <a:srgbClr val="243A57"/>
                        </a:solidFill>
                        <a:effectLst/>
                        <a:latin typeface="+mn-lt"/>
                        <a:ea typeface="Times New Roman" panose="02020603050405020304" pitchFamily="18"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796752354"/>
                  </a:ext>
                </a:extLst>
              </a:tr>
              <a:tr h="296127">
                <a:tc>
                  <a:txBody>
                    <a:bodyPr/>
                    <a:lstStyle/>
                    <a:p>
                      <a:pPr algn="l">
                        <a:spcAft>
                          <a:spcPts val="0"/>
                        </a:spcAft>
                      </a:pPr>
                      <a:endParaRPr lang="ru-RU" sz="1600" dirty="0">
                        <a:solidFill>
                          <a:srgbClr val="243A57"/>
                        </a:solidFill>
                        <a:effectLst/>
                        <a:latin typeface="+mn-lt"/>
                        <a:ea typeface="Times New Roman" panose="02020603050405020304" pitchFamily="18"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a:spcAft>
                          <a:spcPts val="0"/>
                        </a:spcAft>
                      </a:pPr>
                      <a:r>
                        <a:rPr lang="ru-RU" sz="1600" dirty="0">
                          <a:solidFill>
                            <a:srgbClr val="243A57"/>
                          </a:solidFill>
                          <a:effectLst/>
                        </a:rPr>
                        <a:t>Оплачиваемые сотрудники</a:t>
                      </a:r>
                      <a:endParaRPr lang="ru-RU" sz="1600" dirty="0">
                        <a:solidFill>
                          <a:srgbClr val="243A57"/>
                        </a:solidFill>
                        <a:effectLst/>
                        <a:latin typeface="+mn-lt"/>
                        <a:ea typeface="Times New Roman" panose="02020603050405020304" pitchFamily="18"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ru-RU" sz="1600">
                          <a:solidFill>
                            <a:srgbClr val="243A57"/>
                          </a:solidFill>
                          <a:effectLst/>
                          <a:latin typeface="+mn-lt"/>
                          <a:ea typeface="Times New Roman" panose="02020603050405020304" pitchFamily="18" charset="0"/>
                        </a:rPr>
                        <a:t>0.01 (-0.03, 0.05)</a:t>
                      </a:r>
                    </a:p>
                  </a:txBody>
                  <a:tcPr marL="9525" marR="9525" marT="9525" marB="9525"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564194837"/>
                  </a:ext>
                </a:extLst>
              </a:tr>
              <a:tr h="296127">
                <a:tc>
                  <a:txBody>
                    <a:bodyPr/>
                    <a:lstStyle/>
                    <a:p>
                      <a:pPr algn="l">
                        <a:spcAft>
                          <a:spcPts val="0"/>
                        </a:spcAft>
                      </a:pPr>
                      <a:endParaRPr lang="ru-RU" sz="1600" dirty="0">
                        <a:solidFill>
                          <a:srgbClr val="243A57"/>
                        </a:solidFill>
                        <a:effectLst/>
                        <a:latin typeface="+mn-lt"/>
                        <a:ea typeface="Times New Roman" panose="02020603050405020304" pitchFamily="18"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a:spcAft>
                          <a:spcPts val="0"/>
                        </a:spcAft>
                      </a:pPr>
                      <a:r>
                        <a:rPr lang="ru-RU" sz="1600" dirty="0">
                          <a:solidFill>
                            <a:srgbClr val="243A57"/>
                          </a:solidFill>
                          <a:effectLst/>
                        </a:rPr>
                        <a:t>Другие регулярные волонтёры</a:t>
                      </a:r>
                      <a:endParaRPr lang="ru-RU" sz="1600" dirty="0">
                        <a:solidFill>
                          <a:srgbClr val="243A57"/>
                        </a:solidFill>
                        <a:effectLst/>
                        <a:latin typeface="+mn-lt"/>
                        <a:ea typeface="Times New Roman" panose="02020603050405020304" pitchFamily="18"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ru-RU" sz="1600">
                          <a:solidFill>
                            <a:srgbClr val="243A57"/>
                          </a:solidFill>
                          <a:effectLst/>
                          <a:latin typeface="+mn-lt"/>
                          <a:ea typeface="Times New Roman" panose="02020603050405020304" pitchFamily="18" charset="0"/>
                        </a:rPr>
                        <a:t>0.01 (-0.03, 0.06)</a:t>
                      </a:r>
                    </a:p>
                  </a:txBody>
                  <a:tcPr marL="9525" marR="9525" marT="9525" marB="9525"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775420203"/>
                  </a:ext>
                </a:extLst>
              </a:tr>
              <a:tr h="296127">
                <a:tc>
                  <a:txBody>
                    <a:bodyPr/>
                    <a:lstStyle/>
                    <a:p>
                      <a:pPr algn="l">
                        <a:spcAft>
                          <a:spcPts val="0"/>
                        </a:spcAft>
                      </a:pPr>
                      <a:endParaRPr lang="ru-RU" sz="1600" dirty="0">
                        <a:solidFill>
                          <a:srgbClr val="243A57"/>
                        </a:solidFill>
                        <a:effectLst/>
                        <a:latin typeface="+mn-lt"/>
                        <a:ea typeface="Times New Roman" panose="02020603050405020304" pitchFamily="18"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a:spcAft>
                          <a:spcPts val="0"/>
                        </a:spcAft>
                      </a:pPr>
                      <a:r>
                        <a:rPr lang="ru-RU" sz="1600" dirty="0">
                          <a:solidFill>
                            <a:srgbClr val="243A57"/>
                          </a:solidFill>
                          <a:effectLst/>
                        </a:rPr>
                        <a:t>Другие эпизодические волонтёры</a:t>
                      </a:r>
                      <a:endParaRPr lang="ru-RU" sz="1600" dirty="0">
                        <a:solidFill>
                          <a:srgbClr val="243A57"/>
                        </a:solidFill>
                        <a:effectLst/>
                        <a:latin typeface="+mn-lt"/>
                        <a:ea typeface="Times New Roman" panose="02020603050405020304" pitchFamily="18"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ru-RU" sz="1600">
                          <a:solidFill>
                            <a:srgbClr val="243A57"/>
                          </a:solidFill>
                          <a:effectLst/>
                          <a:latin typeface="+mn-lt"/>
                          <a:ea typeface="Times New Roman" panose="02020603050405020304" pitchFamily="18" charset="0"/>
                        </a:rPr>
                        <a:t>-0.02 (-0.06, 0.02)</a:t>
                      </a:r>
                    </a:p>
                  </a:txBody>
                  <a:tcPr marL="9525" marR="9525" marT="9525" marB="9525"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896689772"/>
                  </a:ext>
                </a:extLst>
              </a:tr>
              <a:tr h="296127">
                <a:tc>
                  <a:txBody>
                    <a:bodyPr/>
                    <a:lstStyle/>
                    <a:p>
                      <a:pPr algn="l">
                        <a:spcAft>
                          <a:spcPts val="0"/>
                        </a:spcAft>
                      </a:pPr>
                      <a:endParaRPr lang="ru-RU" sz="1600" dirty="0">
                        <a:solidFill>
                          <a:srgbClr val="243A57"/>
                        </a:solidFill>
                        <a:effectLst/>
                        <a:latin typeface="+mn-lt"/>
                        <a:ea typeface="Times New Roman" panose="02020603050405020304" pitchFamily="18"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a:spcAft>
                          <a:spcPts val="0"/>
                        </a:spcAft>
                      </a:pPr>
                      <a:r>
                        <a:rPr lang="ru-RU" sz="1600" dirty="0">
                          <a:solidFill>
                            <a:srgbClr val="243A57"/>
                          </a:solidFill>
                          <a:effectLst/>
                        </a:rPr>
                        <a:t>Клиенты и </a:t>
                      </a:r>
                      <a:r>
                        <a:rPr lang="ru-RU" sz="1600" dirty="0" err="1">
                          <a:solidFill>
                            <a:srgbClr val="243A57"/>
                          </a:solidFill>
                          <a:effectLst/>
                        </a:rPr>
                        <a:t>благополучатели</a:t>
                      </a:r>
                      <a:endParaRPr lang="ru-RU" sz="1600" dirty="0">
                        <a:solidFill>
                          <a:srgbClr val="243A57"/>
                        </a:solidFill>
                        <a:effectLst/>
                        <a:latin typeface="+mn-lt"/>
                        <a:ea typeface="Times New Roman" panose="02020603050405020304" pitchFamily="18"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ru-RU" sz="1600">
                          <a:solidFill>
                            <a:srgbClr val="243A57"/>
                          </a:solidFill>
                          <a:effectLst/>
                          <a:latin typeface="+mn-lt"/>
                          <a:ea typeface="Times New Roman" panose="02020603050405020304" pitchFamily="18" charset="0"/>
                        </a:rPr>
                        <a:t>-0.03 (-0.06, 0.01)</a:t>
                      </a:r>
                    </a:p>
                  </a:txBody>
                  <a:tcPr marL="9525" marR="9525" marT="9525" marB="9525"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67084327"/>
                  </a:ext>
                </a:extLst>
              </a:tr>
              <a:tr h="493547">
                <a:tc gridSpan="2">
                  <a:txBody>
                    <a:bodyPr/>
                    <a:lstStyle/>
                    <a:p>
                      <a:pPr algn="l">
                        <a:spcAft>
                          <a:spcPts val="0"/>
                        </a:spcAft>
                      </a:pPr>
                      <a:r>
                        <a:rPr lang="ru-RU" sz="1600" dirty="0">
                          <a:solidFill>
                            <a:srgbClr val="243A57"/>
                          </a:solidFill>
                          <a:effectLst/>
                        </a:rPr>
                        <a:t>Получили поощрение или благодарность</a:t>
                      </a:r>
                      <a:endParaRPr lang="ru-RU" sz="1600" dirty="0">
                        <a:solidFill>
                          <a:srgbClr val="243A57"/>
                        </a:solidFill>
                        <a:effectLst/>
                        <a:latin typeface="+mn-lt"/>
                        <a:ea typeface="Times New Roman" panose="02020603050405020304" pitchFamily="18"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hMerge="1">
                  <a:txBody>
                    <a:bodyPr/>
                    <a:lstStyle/>
                    <a:p>
                      <a:endParaRPr lang="ru-RU"/>
                    </a:p>
                  </a:txBody>
                  <a:tcPr/>
                </a:tc>
                <a:tc>
                  <a:txBody>
                    <a:bodyPr/>
                    <a:lstStyle/>
                    <a:p>
                      <a:pPr algn="ctr">
                        <a:spcAft>
                          <a:spcPts val="0"/>
                        </a:spcAft>
                      </a:pPr>
                      <a:r>
                        <a:rPr lang="ru-RU" sz="1600" dirty="0">
                          <a:solidFill>
                            <a:srgbClr val="243A57"/>
                          </a:solidFill>
                          <a:effectLst/>
                          <a:latin typeface="+mn-lt"/>
                          <a:ea typeface="Times New Roman" panose="02020603050405020304" pitchFamily="18" charset="0"/>
                        </a:rPr>
                        <a:t>0.02 (-0.03, 0.08)</a:t>
                      </a:r>
                    </a:p>
                  </a:txBody>
                  <a:tcPr marL="9525" marR="9525" marT="9525" marB="9525"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550475771"/>
                  </a:ext>
                </a:extLst>
              </a:tr>
            </a:tbl>
          </a:graphicData>
        </a:graphic>
      </p:graphicFrame>
      <p:graphicFrame>
        <p:nvGraphicFramePr>
          <p:cNvPr id="10" name="Таблица 9">
            <a:extLst>
              <a:ext uri="{FF2B5EF4-FFF2-40B4-BE49-F238E27FC236}">
                <a16:creationId xmlns:a16="http://schemas.microsoft.com/office/drawing/2014/main" id="{221CD720-D9B4-AC4A-BF76-2673FA8C7DBB}"/>
              </a:ext>
            </a:extLst>
          </p:cNvPr>
          <p:cNvGraphicFramePr>
            <a:graphicFrameLocks noGrp="1"/>
          </p:cNvGraphicFramePr>
          <p:nvPr>
            <p:extLst>
              <p:ext uri="{D42A27DB-BD31-4B8C-83A1-F6EECF244321}">
                <p14:modId xmlns:p14="http://schemas.microsoft.com/office/powerpoint/2010/main" val="2325378337"/>
              </p:ext>
            </p:extLst>
          </p:nvPr>
        </p:nvGraphicFramePr>
        <p:xfrm>
          <a:off x="6815501" y="1196217"/>
          <a:ext cx="5171712" cy="4770456"/>
        </p:xfrm>
        <a:graphic>
          <a:graphicData uri="http://schemas.openxmlformats.org/drawingml/2006/table">
            <a:tbl>
              <a:tblPr firstRow="1" firstCol="1" bandRow="1">
                <a:tableStyleId>{2D5ABB26-0587-4C30-8999-92F81FD0307C}</a:tableStyleId>
              </a:tblPr>
              <a:tblGrid>
                <a:gridCol w="2585856">
                  <a:extLst>
                    <a:ext uri="{9D8B030D-6E8A-4147-A177-3AD203B41FA5}">
                      <a16:colId xmlns:a16="http://schemas.microsoft.com/office/drawing/2014/main" val="3367028120"/>
                    </a:ext>
                  </a:extLst>
                </a:gridCol>
                <a:gridCol w="2585856">
                  <a:extLst>
                    <a:ext uri="{9D8B030D-6E8A-4147-A177-3AD203B41FA5}">
                      <a16:colId xmlns:a16="http://schemas.microsoft.com/office/drawing/2014/main" val="1230660497"/>
                    </a:ext>
                  </a:extLst>
                </a:gridCol>
              </a:tblGrid>
              <a:tr h="349278">
                <a:tc>
                  <a:txBody>
                    <a:bodyPr/>
                    <a:lstStyle/>
                    <a:p>
                      <a:pPr algn="l"/>
                      <a:endParaRPr lang="ru-RU" sz="1600" dirty="0">
                        <a:solidFill>
                          <a:srgbClr val="243A57"/>
                        </a:solidFill>
                        <a:effectLst/>
                        <a:latin typeface="+mn-lt"/>
                      </a:endParaRPr>
                    </a:p>
                  </a:txBody>
                  <a:tcPr anchor="ctr"/>
                </a:tc>
                <a:tc>
                  <a:txBody>
                    <a:bodyPr/>
                    <a:lstStyle/>
                    <a:p>
                      <a:pPr algn="ctr">
                        <a:spcAft>
                          <a:spcPts val="0"/>
                        </a:spcAft>
                      </a:pPr>
                      <a:r>
                        <a:rPr lang="ru-RU" sz="1600" b="1" dirty="0">
                          <a:solidFill>
                            <a:srgbClr val="243A57"/>
                          </a:solidFill>
                          <a:effectLst/>
                          <a:latin typeface="+mn-lt"/>
                          <a:ea typeface="Times New Roman" panose="02020603050405020304" pitchFamily="18" charset="0"/>
                        </a:rPr>
                        <a:t>Зависимая переменная</a:t>
                      </a:r>
                    </a:p>
                  </a:txBody>
                  <a:tcPr anchor="ctr">
                    <a:lnB w="12700" cap="flat" cmpd="sng" algn="ctr">
                      <a:solidFill>
                        <a:schemeClr val="tx1">
                          <a:lumMod val="75000"/>
                          <a:lumOff val="25000"/>
                        </a:schemeClr>
                      </a:solidFill>
                      <a:prstDash val="solid"/>
                      <a:round/>
                      <a:headEnd type="none" w="med" len="med"/>
                      <a:tailEnd type="none" w="med" len="med"/>
                    </a:lnB>
                  </a:tcPr>
                </a:tc>
                <a:extLst>
                  <a:ext uri="{0D108BD9-81ED-4DB2-BD59-A6C34878D82A}">
                    <a16:rowId xmlns:a16="http://schemas.microsoft.com/office/drawing/2014/main" val="3315976633"/>
                  </a:ext>
                </a:extLst>
              </a:tr>
              <a:tr h="349278">
                <a:tc>
                  <a:txBody>
                    <a:bodyPr/>
                    <a:lstStyle/>
                    <a:p>
                      <a:pPr algn="l"/>
                      <a:endParaRPr lang="ru-RU" sz="1600" dirty="0">
                        <a:solidFill>
                          <a:srgbClr val="243A57"/>
                        </a:solidFill>
                        <a:effectLst/>
                        <a:latin typeface="+mn-lt"/>
                      </a:endParaRPr>
                    </a:p>
                  </a:txBody>
                  <a:tcPr anchor="ctr">
                    <a:lnB w="12700" cap="flat" cmpd="sng" algn="ctr">
                      <a:solidFill>
                        <a:schemeClr val="tx1">
                          <a:lumMod val="75000"/>
                          <a:lumOff val="25000"/>
                        </a:schemeClr>
                      </a:solidFill>
                      <a:prstDash val="solid"/>
                      <a:round/>
                      <a:headEnd type="none" w="med" len="med"/>
                      <a:tailEnd type="none" w="med" len="med"/>
                    </a:lnB>
                  </a:tcPr>
                </a:tc>
                <a:tc>
                  <a:txBody>
                    <a:bodyPr/>
                    <a:lstStyle/>
                    <a:p>
                      <a:pPr algn="ctr">
                        <a:spcAft>
                          <a:spcPts val="0"/>
                        </a:spcAft>
                      </a:pPr>
                      <a:r>
                        <a:rPr lang="ru-RU" sz="1600" dirty="0">
                          <a:solidFill>
                            <a:srgbClr val="243A57"/>
                          </a:solidFill>
                          <a:effectLst/>
                        </a:rPr>
                        <a:t>Продолжить </a:t>
                      </a:r>
                      <a:r>
                        <a:rPr lang="ru-RU" sz="1600" b="1" dirty="0">
                          <a:solidFill>
                            <a:srgbClr val="243A57"/>
                          </a:solidFill>
                          <a:effectLst/>
                        </a:rPr>
                        <a:t>в другой </a:t>
                      </a:r>
                      <a:r>
                        <a:rPr lang="ru-RU" sz="1600" dirty="0">
                          <a:solidFill>
                            <a:srgbClr val="243A57"/>
                          </a:solidFill>
                          <a:effectLst/>
                        </a:rPr>
                        <a:t>организации</a:t>
                      </a:r>
                      <a:endParaRPr lang="ru-RU" sz="1600" dirty="0">
                        <a:solidFill>
                          <a:srgbClr val="243A57"/>
                        </a:solidFill>
                        <a:effectLst/>
                        <a:latin typeface="+mn-lt"/>
                        <a:ea typeface="Times New Roman" panose="02020603050405020304" pitchFamily="18" charset="0"/>
                      </a:endParaRPr>
                    </a:p>
                  </a:txBody>
                  <a:tcPr anchor="ct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tcPr>
                </a:tc>
                <a:extLst>
                  <a:ext uri="{0D108BD9-81ED-4DB2-BD59-A6C34878D82A}">
                    <a16:rowId xmlns:a16="http://schemas.microsoft.com/office/drawing/2014/main" val="581953420"/>
                  </a:ext>
                </a:extLst>
              </a:tr>
              <a:tr h="349278">
                <a:tc>
                  <a:txBody>
                    <a:bodyPr/>
                    <a:lstStyle/>
                    <a:p>
                      <a:pPr algn="l">
                        <a:spcAft>
                          <a:spcPts val="0"/>
                        </a:spcAft>
                      </a:pPr>
                      <a:r>
                        <a:rPr lang="ru-RU" sz="1600" dirty="0">
                          <a:solidFill>
                            <a:srgbClr val="243A57"/>
                          </a:solidFill>
                          <a:effectLst/>
                          <a:latin typeface="+mn-lt"/>
                        </a:rPr>
                        <a:t>Пол (женский)</a:t>
                      </a:r>
                      <a:endParaRPr lang="ru-RU" sz="1600" dirty="0">
                        <a:solidFill>
                          <a:srgbClr val="243A57"/>
                        </a:solidFill>
                        <a:effectLst/>
                        <a:latin typeface="+mn-lt"/>
                        <a:ea typeface="Times New Roman" panose="02020603050405020304" pitchFamily="18" charset="0"/>
                      </a:endParaRPr>
                    </a:p>
                  </a:txBody>
                  <a:tcPr anchor="ctr">
                    <a:lnT w="12700" cap="flat" cmpd="sng" algn="ctr">
                      <a:solidFill>
                        <a:schemeClr val="tx1">
                          <a:lumMod val="75000"/>
                          <a:lumOff val="25000"/>
                        </a:schemeClr>
                      </a:solidFill>
                      <a:prstDash val="solid"/>
                      <a:round/>
                      <a:headEnd type="none" w="med" len="med"/>
                      <a:tailEnd type="none" w="med" len="med"/>
                    </a:lnT>
                  </a:tcPr>
                </a:tc>
                <a:tc>
                  <a:txBody>
                    <a:bodyPr/>
                    <a:lstStyle/>
                    <a:p>
                      <a:pPr algn="ctr">
                        <a:spcAft>
                          <a:spcPts val="0"/>
                        </a:spcAft>
                      </a:pPr>
                      <a:r>
                        <a:rPr lang="ru-RU" sz="1600" dirty="0">
                          <a:solidFill>
                            <a:srgbClr val="243A57"/>
                          </a:solidFill>
                          <a:effectLst/>
                          <a:latin typeface="+mn-lt"/>
                          <a:ea typeface="Times New Roman" panose="02020603050405020304" pitchFamily="18" charset="0"/>
                        </a:rPr>
                        <a:t>0.01 (-0.04, 0.05)</a:t>
                      </a:r>
                    </a:p>
                  </a:txBody>
                  <a:tcPr marL="9525" marR="9525" marT="9525" marB="9525" anchor="ctr">
                    <a:lnT w="12700" cap="flat" cmpd="sng" algn="ctr">
                      <a:solidFill>
                        <a:schemeClr val="tx1">
                          <a:lumMod val="75000"/>
                          <a:lumOff val="25000"/>
                        </a:schemeClr>
                      </a:solidFill>
                      <a:prstDash val="solid"/>
                      <a:round/>
                      <a:headEnd type="none" w="med" len="med"/>
                      <a:tailEnd type="none" w="med" len="med"/>
                    </a:lnT>
                  </a:tcPr>
                </a:tc>
                <a:extLst>
                  <a:ext uri="{0D108BD9-81ED-4DB2-BD59-A6C34878D82A}">
                    <a16:rowId xmlns:a16="http://schemas.microsoft.com/office/drawing/2014/main" val="1268755185"/>
                  </a:ext>
                </a:extLst>
              </a:tr>
              <a:tr h="349278">
                <a:tc>
                  <a:txBody>
                    <a:bodyPr/>
                    <a:lstStyle/>
                    <a:p>
                      <a:pPr algn="l">
                        <a:spcAft>
                          <a:spcPts val="0"/>
                        </a:spcAft>
                      </a:pPr>
                      <a:r>
                        <a:rPr lang="ru-RU" sz="1600" dirty="0">
                          <a:solidFill>
                            <a:srgbClr val="243A57"/>
                          </a:solidFill>
                          <a:effectLst/>
                          <a:latin typeface="+mn-lt"/>
                          <a:ea typeface="Times New Roman" panose="02020603050405020304" pitchFamily="18" charset="0"/>
                        </a:rPr>
                        <a:t>Возраст</a:t>
                      </a:r>
                    </a:p>
                  </a:txBody>
                  <a:tcPr anchor="ctr"/>
                </a:tc>
                <a:tc>
                  <a:txBody>
                    <a:bodyPr/>
                    <a:lstStyle/>
                    <a:p>
                      <a:pPr algn="ctr">
                        <a:spcAft>
                          <a:spcPts val="0"/>
                        </a:spcAft>
                      </a:pPr>
                      <a:r>
                        <a:rPr lang="ru-RU" sz="1600">
                          <a:solidFill>
                            <a:srgbClr val="243A57"/>
                          </a:solidFill>
                          <a:effectLst/>
                          <a:latin typeface="+mn-lt"/>
                          <a:ea typeface="Times New Roman" panose="02020603050405020304" pitchFamily="18" charset="0"/>
                        </a:rPr>
                        <a:t>0.06</a:t>
                      </a:r>
                      <a:r>
                        <a:rPr lang="ru-RU" sz="1600" baseline="30000">
                          <a:solidFill>
                            <a:srgbClr val="243A57"/>
                          </a:solidFill>
                          <a:effectLst/>
                          <a:latin typeface="+mn-lt"/>
                          <a:ea typeface="Times New Roman" panose="02020603050405020304" pitchFamily="18" charset="0"/>
                        </a:rPr>
                        <a:t>**</a:t>
                      </a:r>
                      <a:r>
                        <a:rPr lang="ru-RU" sz="1600">
                          <a:solidFill>
                            <a:srgbClr val="243A57"/>
                          </a:solidFill>
                          <a:effectLst/>
                          <a:latin typeface="+mn-lt"/>
                          <a:ea typeface="Times New Roman" panose="02020603050405020304" pitchFamily="18" charset="0"/>
                        </a:rPr>
                        <a:t> (0.003, 0.12)</a:t>
                      </a:r>
                    </a:p>
                  </a:txBody>
                  <a:tcPr marL="9525" marR="9525" marT="9525" marB="9525" anchor="ctr"/>
                </a:tc>
                <a:extLst>
                  <a:ext uri="{0D108BD9-81ED-4DB2-BD59-A6C34878D82A}">
                    <a16:rowId xmlns:a16="http://schemas.microsoft.com/office/drawing/2014/main" val="702046872"/>
                  </a:ext>
                </a:extLst>
              </a:tr>
              <a:tr h="349278">
                <a:tc>
                  <a:txBody>
                    <a:bodyPr/>
                    <a:lstStyle/>
                    <a:p>
                      <a:pPr algn="l">
                        <a:spcAft>
                          <a:spcPts val="0"/>
                        </a:spcAft>
                      </a:pPr>
                      <a:r>
                        <a:rPr lang="ru-RU" sz="1600" dirty="0">
                          <a:solidFill>
                            <a:srgbClr val="243A57"/>
                          </a:solidFill>
                          <a:effectLst/>
                          <a:latin typeface="+mn-lt"/>
                          <a:ea typeface="Times New Roman" panose="02020603050405020304" pitchFamily="18" charset="0"/>
                        </a:rPr>
                        <a:t>Уровень образование</a:t>
                      </a:r>
                    </a:p>
                  </a:txBody>
                  <a:tcPr anchor="ctr"/>
                </a:tc>
                <a:tc>
                  <a:txBody>
                    <a:bodyPr/>
                    <a:lstStyle/>
                    <a:p>
                      <a:pPr algn="ctr">
                        <a:spcAft>
                          <a:spcPts val="0"/>
                        </a:spcAft>
                      </a:pPr>
                      <a:r>
                        <a:rPr lang="ru-RU" sz="1600">
                          <a:solidFill>
                            <a:srgbClr val="243A57"/>
                          </a:solidFill>
                          <a:effectLst/>
                          <a:latin typeface="+mn-lt"/>
                          <a:ea typeface="Times New Roman" panose="02020603050405020304" pitchFamily="18" charset="0"/>
                        </a:rPr>
                        <a:t>-0.14</a:t>
                      </a:r>
                      <a:r>
                        <a:rPr lang="ru-RU" sz="1600" baseline="30000">
                          <a:solidFill>
                            <a:srgbClr val="243A57"/>
                          </a:solidFill>
                          <a:effectLst/>
                          <a:latin typeface="+mn-lt"/>
                          <a:ea typeface="Times New Roman" panose="02020603050405020304" pitchFamily="18" charset="0"/>
                        </a:rPr>
                        <a:t>***</a:t>
                      </a:r>
                      <a:r>
                        <a:rPr lang="ru-RU" sz="1600">
                          <a:solidFill>
                            <a:srgbClr val="243A57"/>
                          </a:solidFill>
                          <a:effectLst/>
                          <a:latin typeface="+mn-lt"/>
                          <a:ea typeface="Times New Roman" panose="02020603050405020304" pitchFamily="18" charset="0"/>
                        </a:rPr>
                        <a:t> (-0.19, -0.09)</a:t>
                      </a:r>
                    </a:p>
                  </a:txBody>
                  <a:tcPr marL="9525" marR="9525" marT="9525" marB="9525" anchor="ctr"/>
                </a:tc>
                <a:extLst>
                  <a:ext uri="{0D108BD9-81ED-4DB2-BD59-A6C34878D82A}">
                    <a16:rowId xmlns:a16="http://schemas.microsoft.com/office/drawing/2014/main" val="775486401"/>
                  </a:ext>
                </a:extLst>
              </a:tr>
              <a:tr h="349278">
                <a:tc>
                  <a:txBody>
                    <a:bodyPr/>
                    <a:lstStyle/>
                    <a:p>
                      <a:pPr algn="l">
                        <a:spcAft>
                          <a:spcPts val="0"/>
                        </a:spcAft>
                      </a:pPr>
                      <a:r>
                        <a:rPr lang="ru-RU" sz="1600" dirty="0">
                          <a:solidFill>
                            <a:srgbClr val="243A57"/>
                          </a:solidFill>
                          <a:effectLst/>
                          <a:latin typeface="+mn-lt"/>
                          <a:ea typeface="Times New Roman" panose="02020603050405020304" pitchFamily="18" charset="0"/>
                        </a:rPr>
                        <a:t>Доход</a:t>
                      </a:r>
                    </a:p>
                  </a:txBody>
                  <a:tcPr anchor="ctr"/>
                </a:tc>
                <a:tc>
                  <a:txBody>
                    <a:bodyPr/>
                    <a:lstStyle/>
                    <a:p>
                      <a:pPr algn="ctr">
                        <a:spcAft>
                          <a:spcPts val="0"/>
                        </a:spcAft>
                      </a:pPr>
                      <a:r>
                        <a:rPr lang="ru-RU" sz="1600" dirty="0">
                          <a:solidFill>
                            <a:srgbClr val="243A57"/>
                          </a:solidFill>
                          <a:effectLst/>
                          <a:latin typeface="+mn-lt"/>
                          <a:ea typeface="Times New Roman" panose="02020603050405020304" pitchFamily="18" charset="0"/>
                        </a:rPr>
                        <a:t>-0.04</a:t>
                      </a:r>
                      <a:r>
                        <a:rPr lang="ru-RU" sz="1600" baseline="30000" dirty="0">
                          <a:solidFill>
                            <a:srgbClr val="243A57"/>
                          </a:solidFill>
                          <a:effectLst/>
                          <a:latin typeface="+mn-lt"/>
                          <a:ea typeface="Times New Roman" panose="02020603050405020304" pitchFamily="18" charset="0"/>
                        </a:rPr>
                        <a:t>*</a:t>
                      </a:r>
                      <a:r>
                        <a:rPr lang="ru-RU" sz="1600" dirty="0">
                          <a:solidFill>
                            <a:srgbClr val="243A57"/>
                          </a:solidFill>
                          <a:effectLst/>
                          <a:latin typeface="+mn-lt"/>
                          <a:ea typeface="Times New Roman" panose="02020603050405020304" pitchFamily="18" charset="0"/>
                        </a:rPr>
                        <a:t> (-0.08, 0.003)</a:t>
                      </a:r>
                    </a:p>
                  </a:txBody>
                  <a:tcPr marL="9525" marR="9525" marT="9525" marB="9525" anchor="ctr"/>
                </a:tc>
                <a:extLst>
                  <a:ext uri="{0D108BD9-81ED-4DB2-BD59-A6C34878D82A}">
                    <a16:rowId xmlns:a16="http://schemas.microsoft.com/office/drawing/2014/main" val="2834533294"/>
                  </a:ext>
                </a:extLst>
              </a:tr>
              <a:tr h="349278">
                <a:tc>
                  <a:txBody>
                    <a:bodyPr/>
                    <a:lstStyle/>
                    <a:p>
                      <a:pPr algn="l">
                        <a:spcAft>
                          <a:spcPts val="0"/>
                        </a:spcAft>
                      </a:pPr>
                      <a:r>
                        <a:rPr lang="ru-RU" sz="1600" dirty="0">
                          <a:solidFill>
                            <a:srgbClr val="243A57"/>
                          </a:solidFill>
                          <a:effectLst/>
                          <a:latin typeface="+mn-lt"/>
                          <a:ea typeface="Times New Roman" panose="02020603050405020304" pitchFamily="18" charset="0"/>
                        </a:rPr>
                        <a:t>Важность религии</a:t>
                      </a:r>
                    </a:p>
                  </a:txBody>
                  <a:tcPr anchor="ctr"/>
                </a:tc>
                <a:tc>
                  <a:txBody>
                    <a:bodyPr/>
                    <a:lstStyle/>
                    <a:p>
                      <a:pPr algn="ctr">
                        <a:spcAft>
                          <a:spcPts val="0"/>
                        </a:spcAft>
                      </a:pPr>
                      <a:r>
                        <a:rPr lang="ru-RU" sz="1600">
                          <a:solidFill>
                            <a:srgbClr val="243A57"/>
                          </a:solidFill>
                          <a:effectLst/>
                          <a:latin typeface="+mn-lt"/>
                          <a:ea typeface="Times New Roman" panose="02020603050405020304" pitchFamily="18" charset="0"/>
                        </a:rPr>
                        <a:t>0.10</a:t>
                      </a:r>
                      <a:r>
                        <a:rPr lang="ru-RU" sz="1600" baseline="30000">
                          <a:solidFill>
                            <a:srgbClr val="243A57"/>
                          </a:solidFill>
                          <a:effectLst/>
                          <a:latin typeface="+mn-lt"/>
                          <a:ea typeface="Times New Roman" panose="02020603050405020304" pitchFamily="18" charset="0"/>
                        </a:rPr>
                        <a:t>***</a:t>
                      </a:r>
                      <a:r>
                        <a:rPr lang="ru-RU" sz="1600">
                          <a:solidFill>
                            <a:srgbClr val="243A57"/>
                          </a:solidFill>
                          <a:effectLst/>
                          <a:latin typeface="+mn-lt"/>
                          <a:ea typeface="Times New Roman" panose="02020603050405020304" pitchFamily="18" charset="0"/>
                        </a:rPr>
                        <a:t> (0.06, 0.15)</a:t>
                      </a:r>
                    </a:p>
                  </a:txBody>
                  <a:tcPr marL="9525" marR="9525" marT="9525" marB="9525" anchor="ctr"/>
                </a:tc>
                <a:extLst>
                  <a:ext uri="{0D108BD9-81ED-4DB2-BD59-A6C34878D82A}">
                    <a16:rowId xmlns:a16="http://schemas.microsoft.com/office/drawing/2014/main" val="1677272217"/>
                  </a:ext>
                </a:extLst>
              </a:tr>
              <a:tr h="349278">
                <a:tc>
                  <a:txBody>
                    <a:bodyPr/>
                    <a:lstStyle/>
                    <a:p>
                      <a:pPr algn="l">
                        <a:spcAft>
                          <a:spcPts val="0"/>
                        </a:spcAft>
                      </a:pPr>
                      <a:r>
                        <a:rPr lang="ru-RU" sz="1600" dirty="0">
                          <a:solidFill>
                            <a:srgbClr val="243A57"/>
                          </a:solidFill>
                          <a:effectLst/>
                          <a:latin typeface="+mn-lt"/>
                          <a:ea typeface="Times New Roman" panose="02020603050405020304" pitchFamily="18" charset="0"/>
                        </a:rPr>
                        <a:t>Размер населённого пункта</a:t>
                      </a:r>
                    </a:p>
                  </a:txBody>
                  <a:tcPr anchor="ctr">
                    <a:lnB w="12700" cap="flat" cmpd="sng" algn="ctr">
                      <a:solidFill>
                        <a:schemeClr val="tx1">
                          <a:lumMod val="75000"/>
                          <a:lumOff val="25000"/>
                        </a:schemeClr>
                      </a:solidFill>
                      <a:prstDash val="solid"/>
                      <a:round/>
                      <a:headEnd type="none" w="med" len="med"/>
                      <a:tailEnd type="none" w="med" len="med"/>
                    </a:lnB>
                  </a:tcPr>
                </a:tc>
                <a:tc>
                  <a:txBody>
                    <a:bodyPr/>
                    <a:lstStyle/>
                    <a:p>
                      <a:pPr algn="ctr">
                        <a:spcAft>
                          <a:spcPts val="0"/>
                        </a:spcAft>
                      </a:pPr>
                      <a:r>
                        <a:rPr lang="ru-RU" sz="1600" dirty="0">
                          <a:solidFill>
                            <a:srgbClr val="243A57"/>
                          </a:solidFill>
                          <a:effectLst/>
                          <a:latin typeface="+mn-lt"/>
                          <a:ea typeface="Times New Roman" panose="02020603050405020304" pitchFamily="18" charset="0"/>
                        </a:rPr>
                        <a:t>-0.05</a:t>
                      </a:r>
                      <a:r>
                        <a:rPr lang="ru-RU" sz="1600" baseline="30000" dirty="0">
                          <a:solidFill>
                            <a:srgbClr val="243A57"/>
                          </a:solidFill>
                          <a:effectLst/>
                          <a:latin typeface="+mn-lt"/>
                          <a:ea typeface="Times New Roman" panose="02020603050405020304" pitchFamily="18" charset="0"/>
                        </a:rPr>
                        <a:t>**</a:t>
                      </a:r>
                      <a:r>
                        <a:rPr lang="ru-RU" sz="1600" dirty="0">
                          <a:solidFill>
                            <a:srgbClr val="243A57"/>
                          </a:solidFill>
                          <a:effectLst/>
                          <a:latin typeface="+mn-lt"/>
                          <a:ea typeface="Times New Roman" panose="02020603050405020304" pitchFamily="18" charset="0"/>
                        </a:rPr>
                        <a:t> (-0.09, -0.001)</a:t>
                      </a:r>
                    </a:p>
                  </a:txBody>
                  <a:tcPr marL="9525" marR="9525" marT="9525" marB="9525" anchor="ctr">
                    <a:lnB w="12700" cap="flat" cmpd="sng" algn="ctr">
                      <a:solidFill>
                        <a:schemeClr val="tx1">
                          <a:lumMod val="75000"/>
                          <a:lumOff val="25000"/>
                        </a:schemeClr>
                      </a:solidFill>
                      <a:prstDash val="solid"/>
                      <a:round/>
                      <a:headEnd type="none" w="med" len="med"/>
                      <a:tailEnd type="none" w="med" len="med"/>
                    </a:lnB>
                  </a:tcPr>
                </a:tc>
                <a:extLst>
                  <a:ext uri="{0D108BD9-81ED-4DB2-BD59-A6C34878D82A}">
                    <a16:rowId xmlns:a16="http://schemas.microsoft.com/office/drawing/2014/main" val="4271539483"/>
                  </a:ext>
                </a:extLst>
              </a:tr>
              <a:tr h="349278">
                <a:tc>
                  <a:txBody>
                    <a:bodyPr/>
                    <a:lstStyle/>
                    <a:p>
                      <a:pPr algn="l">
                        <a:spcAft>
                          <a:spcPts val="0"/>
                        </a:spcAft>
                      </a:pPr>
                      <a:r>
                        <a:rPr lang="ru-RU" sz="1600" dirty="0" err="1">
                          <a:solidFill>
                            <a:srgbClr val="243A57"/>
                          </a:solidFill>
                          <a:effectLst/>
                          <a:latin typeface="+mn-lt"/>
                        </a:rPr>
                        <a:t>Observations</a:t>
                      </a:r>
                      <a:endParaRPr lang="ru-RU" sz="1600" dirty="0">
                        <a:solidFill>
                          <a:srgbClr val="243A57"/>
                        </a:solidFill>
                        <a:effectLst/>
                        <a:latin typeface="+mn-lt"/>
                        <a:ea typeface="Times New Roman" panose="02020603050405020304" pitchFamily="18" charset="0"/>
                      </a:endParaRPr>
                    </a:p>
                  </a:txBody>
                  <a:tcPr anchor="ctr">
                    <a:lnT w="12700" cap="flat" cmpd="sng" algn="ctr">
                      <a:solidFill>
                        <a:schemeClr val="tx1">
                          <a:lumMod val="75000"/>
                          <a:lumOff val="25000"/>
                        </a:schemeClr>
                      </a:solidFill>
                      <a:prstDash val="solid"/>
                      <a:round/>
                      <a:headEnd type="none" w="med" len="med"/>
                      <a:tailEnd type="none" w="med" len="med"/>
                    </a:lnT>
                  </a:tcPr>
                </a:tc>
                <a:tc>
                  <a:txBody>
                    <a:bodyPr/>
                    <a:lstStyle/>
                    <a:p>
                      <a:pPr algn="ctr">
                        <a:spcAft>
                          <a:spcPts val="0"/>
                        </a:spcAft>
                      </a:pPr>
                      <a:r>
                        <a:rPr lang="ru-RU" sz="1600" dirty="0">
                          <a:solidFill>
                            <a:srgbClr val="243A57"/>
                          </a:solidFill>
                          <a:effectLst/>
                          <a:latin typeface="+mn-lt"/>
                          <a:ea typeface="Times New Roman" panose="02020603050405020304" pitchFamily="18" charset="0"/>
                        </a:rPr>
                        <a:t>1</a:t>
                      </a:r>
                      <a:r>
                        <a:rPr lang="en-US" sz="1600" dirty="0">
                          <a:solidFill>
                            <a:srgbClr val="243A57"/>
                          </a:solidFill>
                          <a:effectLst/>
                          <a:latin typeface="+mn-lt"/>
                          <a:ea typeface="Times New Roman" panose="02020603050405020304" pitchFamily="18" charset="0"/>
                        </a:rPr>
                        <a:t> </a:t>
                      </a:r>
                      <a:r>
                        <a:rPr lang="ru-RU" sz="1600" dirty="0">
                          <a:solidFill>
                            <a:srgbClr val="243A57"/>
                          </a:solidFill>
                          <a:effectLst/>
                          <a:latin typeface="+mn-lt"/>
                          <a:ea typeface="Times New Roman" panose="02020603050405020304" pitchFamily="18" charset="0"/>
                        </a:rPr>
                        <a:t>052</a:t>
                      </a:r>
                    </a:p>
                  </a:txBody>
                  <a:tcPr marL="9525" marR="9525" marT="9525" marB="9525" anchor="ctr">
                    <a:lnT w="12700" cap="flat" cmpd="sng" algn="ctr">
                      <a:solidFill>
                        <a:schemeClr val="tx1">
                          <a:lumMod val="75000"/>
                          <a:lumOff val="25000"/>
                        </a:schemeClr>
                      </a:solidFill>
                      <a:prstDash val="solid"/>
                      <a:round/>
                      <a:headEnd type="none" w="med" len="med"/>
                      <a:tailEnd type="none" w="med" len="med"/>
                    </a:lnT>
                  </a:tcPr>
                </a:tc>
                <a:extLst>
                  <a:ext uri="{0D108BD9-81ED-4DB2-BD59-A6C34878D82A}">
                    <a16:rowId xmlns:a16="http://schemas.microsoft.com/office/drawing/2014/main" val="2414615169"/>
                  </a:ext>
                </a:extLst>
              </a:tr>
              <a:tr h="349278">
                <a:tc>
                  <a:txBody>
                    <a:bodyPr/>
                    <a:lstStyle/>
                    <a:p>
                      <a:pPr algn="l">
                        <a:spcAft>
                          <a:spcPts val="0"/>
                        </a:spcAft>
                      </a:pPr>
                      <a:r>
                        <a:rPr lang="ru-RU" sz="1600" dirty="0">
                          <a:solidFill>
                            <a:srgbClr val="243A57"/>
                          </a:solidFill>
                          <a:effectLst/>
                          <a:latin typeface="+mn-lt"/>
                        </a:rPr>
                        <a:t>R</a:t>
                      </a:r>
                      <a:r>
                        <a:rPr lang="ru-RU" sz="1600" baseline="30000" dirty="0">
                          <a:solidFill>
                            <a:srgbClr val="243A57"/>
                          </a:solidFill>
                          <a:effectLst/>
                          <a:latin typeface="+mn-lt"/>
                        </a:rPr>
                        <a:t>2</a:t>
                      </a:r>
                      <a:endParaRPr lang="ru-RU" sz="1600" dirty="0">
                        <a:solidFill>
                          <a:srgbClr val="243A57"/>
                        </a:solidFill>
                        <a:effectLst/>
                        <a:latin typeface="+mn-lt"/>
                        <a:ea typeface="Times New Roman" panose="02020603050405020304" pitchFamily="18" charset="0"/>
                      </a:endParaRPr>
                    </a:p>
                  </a:txBody>
                  <a:tcPr anchor="ctr"/>
                </a:tc>
                <a:tc>
                  <a:txBody>
                    <a:bodyPr/>
                    <a:lstStyle/>
                    <a:p>
                      <a:pPr algn="ctr">
                        <a:spcAft>
                          <a:spcPts val="0"/>
                        </a:spcAft>
                      </a:pPr>
                      <a:r>
                        <a:rPr lang="ru-RU" sz="1600">
                          <a:solidFill>
                            <a:srgbClr val="243A57"/>
                          </a:solidFill>
                          <a:effectLst/>
                          <a:latin typeface="+mn-lt"/>
                          <a:ea typeface="Times New Roman" panose="02020603050405020304" pitchFamily="18" charset="0"/>
                        </a:rPr>
                        <a:t>0.12</a:t>
                      </a:r>
                    </a:p>
                  </a:txBody>
                  <a:tcPr marL="9525" marR="9525" marT="9525" marB="9525" anchor="ctr"/>
                </a:tc>
                <a:extLst>
                  <a:ext uri="{0D108BD9-81ED-4DB2-BD59-A6C34878D82A}">
                    <a16:rowId xmlns:a16="http://schemas.microsoft.com/office/drawing/2014/main" val="1211729052"/>
                  </a:ext>
                </a:extLst>
              </a:tr>
              <a:tr h="349278">
                <a:tc>
                  <a:txBody>
                    <a:bodyPr/>
                    <a:lstStyle/>
                    <a:p>
                      <a:pPr algn="l">
                        <a:spcAft>
                          <a:spcPts val="0"/>
                        </a:spcAft>
                      </a:pPr>
                      <a:r>
                        <a:rPr lang="ru-RU" sz="1600" dirty="0" err="1">
                          <a:solidFill>
                            <a:srgbClr val="243A57"/>
                          </a:solidFill>
                          <a:effectLst/>
                          <a:latin typeface="+mn-lt"/>
                        </a:rPr>
                        <a:t>Adjusted</a:t>
                      </a:r>
                      <a:r>
                        <a:rPr lang="ru-RU" sz="1600" dirty="0">
                          <a:solidFill>
                            <a:srgbClr val="243A57"/>
                          </a:solidFill>
                          <a:effectLst/>
                          <a:latin typeface="+mn-lt"/>
                        </a:rPr>
                        <a:t> R</a:t>
                      </a:r>
                      <a:r>
                        <a:rPr lang="ru-RU" sz="1600" baseline="30000" dirty="0">
                          <a:solidFill>
                            <a:srgbClr val="243A57"/>
                          </a:solidFill>
                          <a:effectLst/>
                          <a:latin typeface="+mn-lt"/>
                        </a:rPr>
                        <a:t>2</a:t>
                      </a:r>
                      <a:endParaRPr lang="ru-RU" sz="1600" dirty="0">
                        <a:solidFill>
                          <a:srgbClr val="243A57"/>
                        </a:solidFill>
                        <a:effectLst/>
                        <a:latin typeface="+mn-lt"/>
                        <a:ea typeface="Times New Roman" panose="02020603050405020304" pitchFamily="18" charset="0"/>
                      </a:endParaRPr>
                    </a:p>
                  </a:txBody>
                  <a:tcPr anchor="ctr"/>
                </a:tc>
                <a:tc>
                  <a:txBody>
                    <a:bodyPr/>
                    <a:lstStyle/>
                    <a:p>
                      <a:pPr algn="ctr">
                        <a:spcAft>
                          <a:spcPts val="0"/>
                        </a:spcAft>
                      </a:pPr>
                      <a:r>
                        <a:rPr lang="ru-RU" sz="1600">
                          <a:solidFill>
                            <a:srgbClr val="243A57"/>
                          </a:solidFill>
                          <a:effectLst/>
                          <a:latin typeface="+mn-lt"/>
                          <a:ea typeface="Times New Roman" panose="02020603050405020304" pitchFamily="18" charset="0"/>
                        </a:rPr>
                        <a:t>0.11</a:t>
                      </a:r>
                    </a:p>
                  </a:txBody>
                  <a:tcPr marL="9525" marR="9525" marT="9525" marB="9525" anchor="ctr"/>
                </a:tc>
                <a:extLst>
                  <a:ext uri="{0D108BD9-81ED-4DB2-BD59-A6C34878D82A}">
                    <a16:rowId xmlns:a16="http://schemas.microsoft.com/office/drawing/2014/main" val="248341993"/>
                  </a:ext>
                </a:extLst>
              </a:tr>
              <a:tr h="349278">
                <a:tc>
                  <a:txBody>
                    <a:bodyPr/>
                    <a:lstStyle/>
                    <a:p>
                      <a:pPr algn="l">
                        <a:spcAft>
                          <a:spcPts val="0"/>
                        </a:spcAft>
                      </a:pPr>
                      <a:r>
                        <a:rPr lang="ru-RU" sz="1600" dirty="0" err="1">
                          <a:solidFill>
                            <a:srgbClr val="243A57"/>
                          </a:solidFill>
                          <a:effectLst/>
                          <a:latin typeface="+mn-lt"/>
                        </a:rPr>
                        <a:t>Residual</a:t>
                      </a:r>
                      <a:r>
                        <a:rPr lang="ru-RU" sz="1600" dirty="0">
                          <a:solidFill>
                            <a:srgbClr val="243A57"/>
                          </a:solidFill>
                          <a:effectLst/>
                          <a:latin typeface="+mn-lt"/>
                        </a:rPr>
                        <a:t> </a:t>
                      </a:r>
                      <a:r>
                        <a:rPr lang="ru-RU" sz="1600" dirty="0" err="1">
                          <a:solidFill>
                            <a:srgbClr val="243A57"/>
                          </a:solidFill>
                          <a:effectLst/>
                          <a:latin typeface="+mn-lt"/>
                        </a:rPr>
                        <a:t>Std</a:t>
                      </a:r>
                      <a:r>
                        <a:rPr lang="ru-RU" sz="1600" dirty="0">
                          <a:solidFill>
                            <a:srgbClr val="243A57"/>
                          </a:solidFill>
                          <a:effectLst/>
                          <a:latin typeface="+mn-lt"/>
                        </a:rPr>
                        <a:t>. </a:t>
                      </a:r>
                      <a:r>
                        <a:rPr lang="ru-RU" sz="1600" dirty="0" err="1">
                          <a:solidFill>
                            <a:srgbClr val="243A57"/>
                          </a:solidFill>
                          <a:effectLst/>
                          <a:latin typeface="+mn-lt"/>
                        </a:rPr>
                        <a:t>Error</a:t>
                      </a:r>
                      <a:endParaRPr lang="ru-RU" sz="1600" dirty="0">
                        <a:solidFill>
                          <a:srgbClr val="243A57"/>
                        </a:solidFill>
                        <a:effectLst/>
                        <a:latin typeface="+mn-lt"/>
                        <a:ea typeface="Times New Roman" panose="02020603050405020304" pitchFamily="18" charset="0"/>
                      </a:endParaRPr>
                    </a:p>
                  </a:txBody>
                  <a:tcPr anchor="ctr"/>
                </a:tc>
                <a:tc>
                  <a:txBody>
                    <a:bodyPr/>
                    <a:lstStyle/>
                    <a:p>
                      <a:pPr algn="ctr">
                        <a:spcAft>
                          <a:spcPts val="0"/>
                        </a:spcAft>
                      </a:pPr>
                      <a:r>
                        <a:rPr lang="ru-RU" sz="1600" dirty="0">
                          <a:solidFill>
                            <a:srgbClr val="243A57"/>
                          </a:solidFill>
                          <a:effectLst/>
                          <a:latin typeface="+mn-lt"/>
                          <a:ea typeface="Times New Roman" panose="02020603050405020304" pitchFamily="18" charset="0"/>
                        </a:rPr>
                        <a:t>0.70 (</a:t>
                      </a:r>
                      <a:r>
                        <a:rPr lang="ru-RU" sz="1600" dirty="0" err="1">
                          <a:solidFill>
                            <a:srgbClr val="243A57"/>
                          </a:solidFill>
                          <a:effectLst/>
                          <a:latin typeface="+mn-lt"/>
                          <a:ea typeface="Times New Roman" panose="02020603050405020304" pitchFamily="18" charset="0"/>
                        </a:rPr>
                        <a:t>df</a:t>
                      </a:r>
                      <a:r>
                        <a:rPr lang="ru-RU" sz="1600" dirty="0">
                          <a:solidFill>
                            <a:srgbClr val="243A57"/>
                          </a:solidFill>
                          <a:effectLst/>
                          <a:latin typeface="+mn-lt"/>
                          <a:ea typeface="Times New Roman" panose="02020603050405020304" pitchFamily="18" charset="0"/>
                        </a:rPr>
                        <a:t> = 1</a:t>
                      </a:r>
                      <a:r>
                        <a:rPr lang="en-US" sz="1600" dirty="0">
                          <a:solidFill>
                            <a:srgbClr val="243A57"/>
                          </a:solidFill>
                          <a:effectLst/>
                          <a:latin typeface="+mn-lt"/>
                          <a:ea typeface="Times New Roman" panose="02020603050405020304" pitchFamily="18" charset="0"/>
                        </a:rPr>
                        <a:t> </a:t>
                      </a:r>
                      <a:r>
                        <a:rPr lang="ru-RU" sz="1600" dirty="0">
                          <a:solidFill>
                            <a:srgbClr val="243A57"/>
                          </a:solidFill>
                          <a:effectLst/>
                          <a:latin typeface="+mn-lt"/>
                          <a:ea typeface="Times New Roman" panose="02020603050405020304" pitchFamily="18" charset="0"/>
                        </a:rPr>
                        <a:t>035)</a:t>
                      </a:r>
                    </a:p>
                  </a:txBody>
                  <a:tcPr marL="9525" marR="9525" marT="9525" marB="9525" anchor="ctr"/>
                </a:tc>
                <a:extLst>
                  <a:ext uri="{0D108BD9-81ED-4DB2-BD59-A6C34878D82A}">
                    <a16:rowId xmlns:a16="http://schemas.microsoft.com/office/drawing/2014/main" val="327822795"/>
                  </a:ext>
                </a:extLst>
              </a:tr>
              <a:tr h="349278">
                <a:tc>
                  <a:txBody>
                    <a:bodyPr/>
                    <a:lstStyle/>
                    <a:p>
                      <a:pPr algn="l">
                        <a:spcAft>
                          <a:spcPts val="0"/>
                        </a:spcAft>
                      </a:pPr>
                      <a:r>
                        <a:rPr lang="ru-RU" sz="1600" dirty="0" err="1">
                          <a:solidFill>
                            <a:srgbClr val="243A57"/>
                          </a:solidFill>
                          <a:effectLst/>
                          <a:latin typeface="+mn-lt"/>
                        </a:rPr>
                        <a:t>F</a:t>
                      </a:r>
                      <a:r>
                        <a:rPr lang="ru-RU" sz="1600" dirty="0">
                          <a:solidFill>
                            <a:srgbClr val="243A57"/>
                          </a:solidFill>
                          <a:effectLst/>
                          <a:latin typeface="+mn-lt"/>
                        </a:rPr>
                        <a:t> </a:t>
                      </a:r>
                      <a:r>
                        <a:rPr lang="ru-RU" sz="1600" dirty="0" err="1">
                          <a:solidFill>
                            <a:srgbClr val="243A57"/>
                          </a:solidFill>
                          <a:effectLst/>
                          <a:latin typeface="+mn-lt"/>
                        </a:rPr>
                        <a:t>Statistic</a:t>
                      </a:r>
                      <a:endParaRPr lang="ru-RU" sz="1600" dirty="0">
                        <a:solidFill>
                          <a:srgbClr val="243A57"/>
                        </a:solidFill>
                        <a:effectLst/>
                        <a:latin typeface="+mn-lt"/>
                        <a:ea typeface="Times New Roman" panose="02020603050405020304" pitchFamily="18" charset="0"/>
                      </a:endParaRPr>
                    </a:p>
                  </a:txBody>
                  <a:tcPr anchor="ctr"/>
                </a:tc>
                <a:tc>
                  <a:txBody>
                    <a:bodyPr/>
                    <a:lstStyle/>
                    <a:p>
                      <a:pPr algn="ctr">
                        <a:spcAft>
                          <a:spcPts val="0"/>
                        </a:spcAft>
                      </a:pPr>
                      <a:r>
                        <a:rPr lang="ru-RU" sz="1600" dirty="0">
                          <a:solidFill>
                            <a:srgbClr val="243A57"/>
                          </a:solidFill>
                          <a:effectLst/>
                          <a:latin typeface="+mn-lt"/>
                          <a:ea typeface="Times New Roman" panose="02020603050405020304" pitchFamily="18" charset="0"/>
                        </a:rPr>
                        <a:t>8.78</a:t>
                      </a:r>
                      <a:r>
                        <a:rPr lang="ru-RU" sz="1600" baseline="30000" dirty="0">
                          <a:solidFill>
                            <a:srgbClr val="243A57"/>
                          </a:solidFill>
                          <a:effectLst/>
                          <a:latin typeface="+mn-lt"/>
                          <a:ea typeface="Times New Roman" panose="02020603050405020304" pitchFamily="18" charset="0"/>
                        </a:rPr>
                        <a:t>***</a:t>
                      </a:r>
                      <a:r>
                        <a:rPr lang="ru-RU" sz="1600" dirty="0">
                          <a:solidFill>
                            <a:srgbClr val="243A57"/>
                          </a:solidFill>
                          <a:effectLst/>
                          <a:latin typeface="+mn-lt"/>
                          <a:ea typeface="Times New Roman" panose="02020603050405020304" pitchFamily="18" charset="0"/>
                        </a:rPr>
                        <a:t> (</a:t>
                      </a:r>
                      <a:r>
                        <a:rPr lang="ru-RU" sz="1600" dirty="0" err="1">
                          <a:solidFill>
                            <a:srgbClr val="243A57"/>
                          </a:solidFill>
                          <a:effectLst/>
                          <a:latin typeface="+mn-lt"/>
                          <a:ea typeface="Times New Roman" panose="02020603050405020304" pitchFamily="18" charset="0"/>
                        </a:rPr>
                        <a:t>df</a:t>
                      </a:r>
                      <a:r>
                        <a:rPr lang="ru-RU" sz="1600" dirty="0">
                          <a:solidFill>
                            <a:srgbClr val="243A57"/>
                          </a:solidFill>
                          <a:effectLst/>
                          <a:latin typeface="+mn-lt"/>
                          <a:ea typeface="Times New Roman" panose="02020603050405020304" pitchFamily="18" charset="0"/>
                        </a:rPr>
                        <a:t> = 16; 1</a:t>
                      </a:r>
                      <a:r>
                        <a:rPr lang="en-US" sz="1600" dirty="0">
                          <a:solidFill>
                            <a:srgbClr val="243A57"/>
                          </a:solidFill>
                          <a:effectLst/>
                          <a:latin typeface="+mn-lt"/>
                          <a:ea typeface="Times New Roman" panose="02020603050405020304" pitchFamily="18" charset="0"/>
                        </a:rPr>
                        <a:t> </a:t>
                      </a:r>
                      <a:r>
                        <a:rPr lang="ru-RU" sz="1600" dirty="0">
                          <a:solidFill>
                            <a:srgbClr val="243A57"/>
                          </a:solidFill>
                          <a:effectLst/>
                          <a:latin typeface="+mn-lt"/>
                          <a:ea typeface="Times New Roman" panose="02020603050405020304" pitchFamily="18" charset="0"/>
                        </a:rPr>
                        <a:t>035)</a:t>
                      </a:r>
                    </a:p>
                  </a:txBody>
                  <a:tcPr marL="9525" marR="9525" marT="9525" marB="9525" anchor="ctr"/>
                </a:tc>
                <a:extLst>
                  <a:ext uri="{0D108BD9-81ED-4DB2-BD59-A6C34878D82A}">
                    <a16:rowId xmlns:a16="http://schemas.microsoft.com/office/drawing/2014/main" val="2916015114"/>
                  </a:ext>
                </a:extLst>
              </a:tr>
            </a:tbl>
          </a:graphicData>
        </a:graphic>
      </p:graphicFrame>
      <p:sp>
        <p:nvSpPr>
          <p:cNvPr id="11" name="TextBox 10">
            <a:extLst>
              <a:ext uri="{FF2B5EF4-FFF2-40B4-BE49-F238E27FC236}">
                <a16:creationId xmlns:a16="http://schemas.microsoft.com/office/drawing/2014/main" id="{767E5ADA-86DD-0A4B-90B7-7CA82E793CB3}"/>
              </a:ext>
            </a:extLst>
          </p:cNvPr>
          <p:cNvSpPr txBox="1"/>
          <p:nvPr/>
        </p:nvSpPr>
        <p:spPr>
          <a:xfrm>
            <a:off x="6815501" y="6267156"/>
            <a:ext cx="8293395" cy="32893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71437" tIns="71437" rIns="71437" bIns="71437" numCol="1" spcCol="38100" rtlCol="0" anchor="ctr">
            <a:spAutoFit/>
          </a:bodyPr>
          <a:lstStyle/>
          <a:p>
            <a:pPr defTabSz="821531" hangingPunct="0"/>
            <a:r>
              <a:rPr lang="ru-RU" sz="1200" dirty="0" err="1">
                <a:solidFill>
                  <a:srgbClr val="243A57"/>
                </a:solidFill>
              </a:rPr>
              <a:t>Note</a:t>
            </a:r>
            <a:r>
              <a:rPr lang="ru-RU" sz="1200" dirty="0">
                <a:solidFill>
                  <a:srgbClr val="243A57"/>
                </a:solidFill>
              </a:rPr>
              <a:t>:</a:t>
            </a:r>
            <a:r>
              <a:rPr lang="en-US" sz="1200" dirty="0">
                <a:solidFill>
                  <a:srgbClr val="243A57"/>
                </a:solidFill>
              </a:rPr>
              <a:t> </a:t>
            </a:r>
            <a:r>
              <a:rPr lang="ru-RU" sz="1200" baseline="30000" dirty="0">
                <a:solidFill>
                  <a:srgbClr val="243A57"/>
                </a:solidFill>
              </a:rPr>
              <a:t>*</a:t>
            </a:r>
            <a:r>
              <a:rPr lang="ru-RU" sz="1200" dirty="0" err="1">
                <a:solidFill>
                  <a:srgbClr val="243A57"/>
                </a:solidFill>
              </a:rPr>
              <a:t>p</a:t>
            </a:r>
            <a:r>
              <a:rPr lang="en-US" sz="1200" dirty="0">
                <a:solidFill>
                  <a:srgbClr val="243A57"/>
                </a:solidFill>
              </a:rPr>
              <a:t> </a:t>
            </a:r>
            <a:r>
              <a:rPr lang="ru-RU" sz="1200" dirty="0">
                <a:solidFill>
                  <a:srgbClr val="243A57"/>
                </a:solidFill>
              </a:rPr>
              <a:t>&lt;</a:t>
            </a:r>
            <a:r>
              <a:rPr lang="en-US" sz="1200" dirty="0">
                <a:solidFill>
                  <a:srgbClr val="243A57"/>
                </a:solidFill>
              </a:rPr>
              <a:t> </a:t>
            </a:r>
            <a:r>
              <a:rPr lang="ru-RU" sz="1200" dirty="0">
                <a:solidFill>
                  <a:srgbClr val="243A57"/>
                </a:solidFill>
              </a:rPr>
              <a:t>0.0</a:t>
            </a:r>
            <a:r>
              <a:rPr lang="en-US" sz="1200" dirty="0">
                <a:solidFill>
                  <a:srgbClr val="243A57"/>
                </a:solidFill>
              </a:rPr>
              <a:t>5, </a:t>
            </a:r>
            <a:r>
              <a:rPr lang="ru-RU" sz="1200" baseline="30000" dirty="0">
                <a:solidFill>
                  <a:srgbClr val="243A57"/>
                </a:solidFill>
              </a:rPr>
              <a:t>**</a:t>
            </a:r>
            <a:r>
              <a:rPr lang="ru-RU" sz="1200" dirty="0" err="1">
                <a:solidFill>
                  <a:srgbClr val="243A57"/>
                </a:solidFill>
              </a:rPr>
              <a:t>p</a:t>
            </a:r>
            <a:r>
              <a:rPr lang="en-US" sz="1200" dirty="0">
                <a:solidFill>
                  <a:srgbClr val="243A57"/>
                </a:solidFill>
              </a:rPr>
              <a:t> &lt; 0.01, </a:t>
            </a:r>
            <a:r>
              <a:rPr lang="ru-RU" sz="1200" baseline="30000" dirty="0">
                <a:solidFill>
                  <a:srgbClr val="243A57"/>
                </a:solidFill>
              </a:rPr>
              <a:t>***</a:t>
            </a:r>
            <a:r>
              <a:rPr lang="ru-RU" sz="1200" dirty="0" err="1">
                <a:solidFill>
                  <a:srgbClr val="243A57"/>
                </a:solidFill>
              </a:rPr>
              <a:t>p</a:t>
            </a:r>
            <a:r>
              <a:rPr lang="en-US" sz="1200" dirty="0">
                <a:solidFill>
                  <a:srgbClr val="243A57"/>
                </a:solidFill>
              </a:rPr>
              <a:t> </a:t>
            </a:r>
            <a:r>
              <a:rPr lang="ru-RU" sz="1200" dirty="0">
                <a:solidFill>
                  <a:srgbClr val="243A57"/>
                </a:solidFill>
              </a:rPr>
              <a:t>&lt;</a:t>
            </a:r>
            <a:r>
              <a:rPr lang="en-US" sz="1200" dirty="0">
                <a:solidFill>
                  <a:srgbClr val="243A57"/>
                </a:solidFill>
              </a:rPr>
              <a:t> </a:t>
            </a:r>
            <a:r>
              <a:rPr lang="ru-RU" sz="1200" dirty="0">
                <a:solidFill>
                  <a:srgbClr val="243A57"/>
                </a:solidFill>
              </a:rPr>
              <a:t>0.0</a:t>
            </a:r>
            <a:r>
              <a:rPr lang="en-US" sz="1200" dirty="0">
                <a:solidFill>
                  <a:srgbClr val="243A57"/>
                </a:solidFill>
              </a:rPr>
              <a:t>01</a:t>
            </a:r>
            <a:endParaRPr lang="ru-RU" sz="1200" dirty="0">
              <a:solidFill>
                <a:srgbClr val="243A57"/>
              </a:solidFill>
              <a:ea typeface="Times New Roman" panose="02020603050405020304" pitchFamily="18" charset="0"/>
            </a:endParaRPr>
          </a:p>
        </p:txBody>
      </p:sp>
      <p:sp>
        <p:nvSpPr>
          <p:cNvPr id="2" name="Номер слайда 1">
            <a:extLst>
              <a:ext uri="{FF2B5EF4-FFF2-40B4-BE49-F238E27FC236}">
                <a16:creationId xmlns:a16="http://schemas.microsoft.com/office/drawing/2014/main" id="{E45861A3-F3E7-6544-9B2D-1B44C19EE4BD}"/>
              </a:ext>
            </a:extLst>
          </p:cNvPr>
          <p:cNvSpPr>
            <a:spLocks noGrp="1"/>
          </p:cNvSpPr>
          <p:nvPr>
            <p:ph type="sldNum" sz="quarter" idx="2"/>
          </p:nvPr>
        </p:nvSpPr>
        <p:spPr/>
        <p:txBody>
          <a:bodyPr/>
          <a:lstStyle/>
          <a:p>
            <a:fld id="{86CB4B4D-7CA3-9044-876B-883B54F8677D}" type="slidenum">
              <a:rPr lang="ru-RU" smtClean="0"/>
              <a:t>33</a:t>
            </a:fld>
            <a:endParaRPr lang="ru-RU"/>
          </a:p>
        </p:txBody>
      </p:sp>
    </p:spTree>
    <p:extLst>
      <p:ext uri="{BB962C8B-B14F-4D97-AF65-F5344CB8AC3E}">
        <p14:creationId xmlns:p14="http://schemas.microsoft.com/office/powerpoint/2010/main" val="2622338049"/>
      </p:ext>
    </p:extLst>
  </p:cSld>
  <p:clrMapOvr>
    <a:masterClrMapping/>
  </p:clrMapOvr>
  <p:transition spd="med"/>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Линия"/>
          <p:cNvSpPr/>
          <p:nvPr/>
        </p:nvSpPr>
        <p:spPr>
          <a:xfrm>
            <a:off x="613303" y="1160370"/>
            <a:ext cx="10753187" cy="1"/>
          </a:xfrm>
          <a:prstGeom prst="line">
            <a:avLst/>
          </a:prstGeom>
          <a:ln w="12700">
            <a:solidFill>
              <a:srgbClr val="253957"/>
            </a:solidFill>
            <a:miter lim="400000"/>
          </a:ln>
        </p:spPr>
        <p:txBody>
          <a:bodyPr lIns="35719" tIns="35719" rIns="35719" bIns="35719" anchor="ctr"/>
          <a:lstStyle/>
          <a:p>
            <a:pPr algn="ctr" defTabSz="410766" hangingPunct="0">
              <a:defRPr sz="3200"/>
            </a:pPr>
            <a:endParaRPr sz="1600" kern="0">
              <a:solidFill>
                <a:srgbClr val="000000"/>
              </a:solidFill>
              <a:latin typeface="Helvetica Light"/>
              <a:sym typeface="Helvetica Light"/>
            </a:endParaRPr>
          </a:p>
        </p:txBody>
      </p:sp>
      <p:sp>
        <p:nvSpPr>
          <p:cNvPr id="59" name="Очень крутой заголовок…"/>
          <p:cNvSpPr txBox="1"/>
          <p:nvPr/>
        </p:nvSpPr>
        <p:spPr>
          <a:xfrm>
            <a:off x="1523492" y="284632"/>
            <a:ext cx="9830228" cy="81184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35719" tIns="35719" rIns="35719" bIns="35719"/>
          <a:lstStyle/>
          <a:p>
            <a:pPr defTabSz="410766" hangingPunct="0">
              <a:defRPr sz="7000" b="1" cap="all">
                <a:solidFill>
                  <a:srgbClr val="253957"/>
                </a:solidFill>
                <a:latin typeface="+mn-lt"/>
                <a:ea typeface="+mn-ea"/>
                <a:cs typeface="+mn-cs"/>
                <a:sym typeface="Arial Narrow"/>
              </a:defRPr>
            </a:pPr>
            <a:r>
              <a:rPr lang="ru-RU" sz="2800" b="1" kern="0" cap="all" dirty="0">
                <a:solidFill>
                  <a:srgbClr val="253957"/>
                </a:solidFill>
                <a:latin typeface="Arial Narrow"/>
                <a:sym typeface="Arial Narrow"/>
              </a:rPr>
              <a:t>Выводы </a:t>
            </a:r>
            <a:endParaRPr sz="2800" b="1" kern="0" cap="all" dirty="0">
              <a:solidFill>
                <a:srgbClr val="253957"/>
              </a:solidFill>
              <a:latin typeface="Arial Narrow"/>
              <a:sym typeface="Arial Narrow"/>
            </a:endParaRPr>
          </a:p>
        </p:txBody>
      </p:sp>
      <p:sp>
        <p:nvSpPr>
          <p:cNvPr id="60" name="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p:cNvSpPr txBox="1"/>
          <p:nvPr/>
        </p:nvSpPr>
        <p:spPr>
          <a:xfrm>
            <a:off x="613303" y="1344062"/>
            <a:ext cx="10753187" cy="495261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35719" tIns="35719" rIns="35719" bIns="35719"/>
          <a:lstStyle/>
          <a:p>
            <a:pPr defTabSz="410766" hangingPunct="0">
              <a:lnSpc>
                <a:spcPct val="150000"/>
              </a:lnSpc>
              <a:defRPr sz="2800">
                <a:solidFill>
                  <a:srgbClr val="253957"/>
                </a:solidFill>
                <a:latin typeface="+mn-lt"/>
                <a:ea typeface="+mn-ea"/>
                <a:cs typeface="+mn-cs"/>
                <a:sym typeface="Arial Narrow"/>
              </a:defRPr>
            </a:pPr>
            <a:r>
              <a:rPr lang="ru-RU" sz="2200" dirty="0">
                <a:solidFill>
                  <a:srgbClr val="253957"/>
                </a:solidFill>
                <a:sym typeface="Arial Narrow"/>
              </a:rPr>
              <a:t>Участники: «не студенты», старше 30-ти лет, ВО, с доходом средним и выше среднего, мотивы - интересная деятельность, личный опыт, встречи с новыми людьми</a:t>
            </a:r>
          </a:p>
          <a:p>
            <a:pPr defTabSz="410766" hangingPunct="0">
              <a:lnSpc>
                <a:spcPct val="150000"/>
              </a:lnSpc>
              <a:defRPr sz="2800">
                <a:solidFill>
                  <a:srgbClr val="253957"/>
                </a:solidFill>
                <a:latin typeface="+mn-lt"/>
                <a:ea typeface="+mn-ea"/>
                <a:cs typeface="+mn-cs"/>
                <a:sym typeface="Arial Narrow"/>
              </a:defRPr>
            </a:pPr>
            <a:r>
              <a:rPr lang="ru-RU" sz="2200" dirty="0">
                <a:solidFill>
                  <a:srgbClr val="253957"/>
                </a:solidFill>
                <a:sym typeface="Arial Narrow"/>
              </a:rPr>
              <a:t>Благотворительные пожертвования: ¾ делают пожертвования, ¼ часто. Невысокая лояльность организации, в которой есть опыт волонтерской деятельности</a:t>
            </a:r>
          </a:p>
          <a:p>
            <a:pPr defTabSz="410766" hangingPunct="0">
              <a:lnSpc>
                <a:spcPct val="150000"/>
              </a:lnSpc>
              <a:defRPr sz="2800">
                <a:solidFill>
                  <a:srgbClr val="253957"/>
                </a:solidFill>
                <a:latin typeface="+mn-lt"/>
                <a:ea typeface="+mn-ea"/>
                <a:cs typeface="+mn-cs"/>
                <a:sym typeface="Arial Narrow"/>
              </a:defRPr>
            </a:pPr>
            <a:r>
              <a:rPr lang="ru-RU" sz="2200" dirty="0">
                <a:solidFill>
                  <a:srgbClr val="253957"/>
                </a:solidFill>
                <a:sym typeface="Arial Narrow"/>
              </a:rPr>
              <a:t>Удовлетворенность (индекс): общее качество работы с волонтерами как приоритет</a:t>
            </a:r>
          </a:p>
          <a:p>
            <a:pPr defTabSz="410766" hangingPunct="0">
              <a:lnSpc>
                <a:spcPct val="150000"/>
              </a:lnSpc>
              <a:defRPr sz="2800">
                <a:solidFill>
                  <a:srgbClr val="253957"/>
                </a:solidFill>
                <a:latin typeface="+mn-lt"/>
                <a:ea typeface="+mn-ea"/>
                <a:cs typeface="+mn-cs"/>
                <a:sym typeface="Arial Narrow"/>
              </a:defRPr>
            </a:pPr>
            <a:r>
              <a:rPr lang="ru-RU" sz="2200" dirty="0">
                <a:solidFill>
                  <a:srgbClr val="253957"/>
                </a:solidFill>
                <a:sym typeface="Arial Narrow"/>
              </a:rPr>
              <a:t>Намерение будущего участия: </a:t>
            </a:r>
          </a:p>
          <a:p>
            <a:pPr marL="342900" indent="-342900" defTabSz="410766" hangingPunct="0">
              <a:lnSpc>
                <a:spcPct val="150000"/>
              </a:lnSpc>
              <a:buFont typeface="Системный шрифт"/>
              <a:buChar char="-"/>
              <a:defRPr sz="2800">
                <a:solidFill>
                  <a:srgbClr val="253957"/>
                </a:solidFill>
                <a:latin typeface="+mn-lt"/>
                <a:ea typeface="+mn-ea"/>
                <a:cs typeface="+mn-cs"/>
                <a:sym typeface="Arial Narrow"/>
              </a:defRPr>
            </a:pPr>
            <a:r>
              <a:rPr lang="ru-RU" sz="2000" dirty="0">
                <a:solidFill>
                  <a:srgbClr val="253957"/>
                </a:solidFill>
                <a:sym typeface="Arial Narrow"/>
              </a:rPr>
              <a:t>интерес к мероприятию, а не к конкретной организации, открытость к другим организациям</a:t>
            </a:r>
            <a:endParaRPr lang="en-US" sz="2000" dirty="0">
              <a:solidFill>
                <a:srgbClr val="253957"/>
              </a:solidFill>
              <a:sym typeface="Arial Narrow"/>
            </a:endParaRPr>
          </a:p>
          <a:p>
            <a:pPr marL="342900" indent="-342900" defTabSz="410766" hangingPunct="0">
              <a:lnSpc>
                <a:spcPct val="150000"/>
              </a:lnSpc>
              <a:buFont typeface="Системный шрифт"/>
              <a:buChar char="-"/>
              <a:defRPr sz="2800">
                <a:solidFill>
                  <a:srgbClr val="253957"/>
                </a:solidFill>
                <a:latin typeface="+mn-lt"/>
                <a:ea typeface="+mn-ea"/>
                <a:cs typeface="+mn-cs"/>
                <a:sym typeface="Arial Narrow"/>
              </a:defRPr>
            </a:pPr>
            <a:r>
              <a:rPr lang="ru-RU" sz="2000" dirty="0">
                <a:solidFill>
                  <a:srgbClr val="253957"/>
                </a:solidFill>
                <a:sym typeface="Arial Narrow"/>
              </a:rPr>
              <a:t>в той же организации: ответы и обучение; принятие другими участниками</a:t>
            </a:r>
          </a:p>
          <a:p>
            <a:pPr marL="342900" indent="-342900" defTabSz="410766" hangingPunct="0">
              <a:lnSpc>
                <a:spcPct val="150000"/>
              </a:lnSpc>
              <a:buFont typeface="Системный шрифт"/>
              <a:buChar char="-"/>
              <a:defRPr sz="2800">
                <a:solidFill>
                  <a:srgbClr val="253957"/>
                </a:solidFill>
                <a:latin typeface="+mn-lt"/>
                <a:ea typeface="+mn-ea"/>
                <a:cs typeface="+mn-cs"/>
                <a:sym typeface="Arial Narrow"/>
              </a:defRPr>
            </a:pPr>
            <a:r>
              <a:rPr lang="ru-RU" sz="2000" dirty="0">
                <a:solidFill>
                  <a:srgbClr val="253957"/>
                </a:solidFill>
                <a:sym typeface="Arial Narrow"/>
              </a:rPr>
              <a:t>в другой организации: возможность обратиться с вопросами – сделать организацию комфортной и понятной для себя. </a:t>
            </a:r>
          </a:p>
          <a:p>
            <a:pPr defTabSz="410766" hangingPunct="0">
              <a:lnSpc>
                <a:spcPct val="150000"/>
              </a:lnSpc>
              <a:defRPr sz="2800">
                <a:solidFill>
                  <a:srgbClr val="253957"/>
                </a:solidFill>
                <a:latin typeface="+mn-lt"/>
                <a:ea typeface="+mn-ea"/>
                <a:cs typeface="+mn-cs"/>
                <a:sym typeface="Arial Narrow"/>
              </a:defRPr>
            </a:pPr>
            <a:r>
              <a:rPr lang="ru-RU" sz="2000" dirty="0">
                <a:solidFill>
                  <a:srgbClr val="253957"/>
                </a:solidFill>
                <a:sym typeface="Arial Narrow"/>
              </a:rPr>
              <a:t> </a:t>
            </a:r>
            <a:endParaRPr lang="en-US" sz="2200" dirty="0">
              <a:solidFill>
                <a:srgbClr val="253957"/>
              </a:solidFill>
              <a:sym typeface="Arial Narrow"/>
            </a:endParaRPr>
          </a:p>
        </p:txBody>
      </p:sp>
      <p:pic>
        <p:nvPicPr>
          <p:cNvPr id="63" name="Изображение" descr="Изображение"/>
          <p:cNvPicPr>
            <a:picLocks noChangeAspect="1"/>
          </p:cNvPicPr>
          <p:nvPr/>
        </p:nvPicPr>
        <p:blipFill>
          <a:blip r:embed="rId2"/>
          <a:stretch>
            <a:fillRect/>
          </a:stretch>
        </p:blipFill>
        <p:spPr>
          <a:xfrm>
            <a:off x="613303" y="293090"/>
            <a:ext cx="599790" cy="599790"/>
          </a:xfrm>
          <a:prstGeom prst="rect">
            <a:avLst/>
          </a:prstGeom>
          <a:ln w="12700">
            <a:miter lim="400000"/>
          </a:ln>
        </p:spPr>
      </p:pic>
      <p:sp>
        <p:nvSpPr>
          <p:cNvPr id="2" name="Номер слайда 1">
            <a:extLst>
              <a:ext uri="{FF2B5EF4-FFF2-40B4-BE49-F238E27FC236}">
                <a16:creationId xmlns:a16="http://schemas.microsoft.com/office/drawing/2014/main" id="{3E50D5ED-33AD-6A44-993F-3D67A3F5A257}"/>
              </a:ext>
            </a:extLst>
          </p:cNvPr>
          <p:cNvSpPr>
            <a:spLocks noGrp="1"/>
          </p:cNvSpPr>
          <p:nvPr>
            <p:ph type="sldNum" sz="quarter" idx="2"/>
          </p:nvPr>
        </p:nvSpPr>
        <p:spPr/>
        <p:txBody>
          <a:bodyPr/>
          <a:lstStyle/>
          <a:p>
            <a:fld id="{86CB4B4D-7CA3-9044-876B-883B54F8677D}" type="slidenum">
              <a:rPr lang="ru-RU" smtClean="0"/>
              <a:t>34</a:t>
            </a:fld>
            <a:endParaRPr lang="ru-RU"/>
          </a:p>
        </p:txBody>
      </p:sp>
    </p:spTree>
    <p:extLst>
      <p:ext uri="{BB962C8B-B14F-4D97-AF65-F5344CB8AC3E}">
        <p14:creationId xmlns:p14="http://schemas.microsoft.com/office/powerpoint/2010/main" val="775306206"/>
      </p:ext>
    </p:extLst>
  </p:cSld>
  <p:clrMapOvr>
    <a:masterClrMapping/>
  </p:clrMapOvr>
  <p:transition spd="med"/>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Линия"/>
          <p:cNvSpPr/>
          <p:nvPr/>
        </p:nvSpPr>
        <p:spPr>
          <a:xfrm>
            <a:off x="613303" y="1160370"/>
            <a:ext cx="10753187" cy="1"/>
          </a:xfrm>
          <a:prstGeom prst="line">
            <a:avLst/>
          </a:prstGeom>
          <a:ln w="12700">
            <a:solidFill>
              <a:srgbClr val="253957"/>
            </a:solidFill>
            <a:miter lim="400000"/>
          </a:ln>
        </p:spPr>
        <p:txBody>
          <a:bodyPr lIns="35719" tIns="35719" rIns="35719" bIns="35719" anchor="ctr"/>
          <a:lstStyle/>
          <a:p>
            <a:pPr algn="ctr" defTabSz="410766" hangingPunct="0">
              <a:defRPr sz="3200"/>
            </a:pPr>
            <a:endParaRPr sz="1600" kern="0">
              <a:solidFill>
                <a:srgbClr val="000000"/>
              </a:solidFill>
              <a:latin typeface="Helvetica Light"/>
              <a:sym typeface="Helvetica Light"/>
            </a:endParaRPr>
          </a:p>
        </p:txBody>
      </p:sp>
      <p:sp>
        <p:nvSpPr>
          <p:cNvPr id="59" name="Очень крутой заголовок…"/>
          <p:cNvSpPr txBox="1"/>
          <p:nvPr/>
        </p:nvSpPr>
        <p:spPr>
          <a:xfrm>
            <a:off x="1748469" y="3023078"/>
            <a:ext cx="4752344" cy="81184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35719" tIns="35719" rIns="35719" bIns="35719"/>
          <a:lstStyle/>
          <a:p>
            <a:pPr defTabSz="410766" hangingPunct="0">
              <a:defRPr sz="7000" b="1" cap="all">
                <a:solidFill>
                  <a:srgbClr val="253957"/>
                </a:solidFill>
                <a:latin typeface="+mn-lt"/>
                <a:ea typeface="+mn-ea"/>
                <a:cs typeface="+mn-cs"/>
                <a:sym typeface="Arial Narrow"/>
              </a:defRPr>
            </a:pPr>
            <a:r>
              <a:rPr lang="ru-RU" sz="2400" kern="0" cap="all" dirty="0">
                <a:solidFill>
                  <a:srgbClr val="253957"/>
                </a:solidFill>
                <a:latin typeface="Arial Narrow"/>
                <a:sym typeface="Arial Narrow"/>
              </a:rPr>
              <a:t>Ирина Краснопольская </a:t>
            </a:r>
          </a:p>
          <a:p>
            <a:pPr defTabSz="410766" hangingPunct="0">
              <a:defRPr sz="7000" b="1" cap="all">
                <a:solidFill>
                  <a:srgbClr val="253957"/>
                </a:solidFill>
                <a:latin typeface="+mn-lt"/>
                <a:ea typeface="+mn-ea"/>
                <a:cs typeface="+mn-cs"/>
                <a:sym typeface="Arial Narrow"/>
              </a:defRPr>
            </a:pPr>
            <a:r>
              <a:rPr lang="en-US" sz="2000" kern="0" cap="all" dirty="0">
                <a:solidFill>
                  <a:srgbClr val="253957"/>
                </a:solidFill>
                <a:latin typeface="Arial Narrow"/>
                <a:sym typeface="Arial Narrow"/>
                <a:hlinkClick r:id="rId2"/>
              </a:rPr>
              <a:t>ikrasnopolskaya@hse.ru</a:t>
            </a:r>
            <a:r>
              <a:rPr lang="en-US" sz="2000" kern="0" cap="all" dirty="0">
                <a:solidFill>
                  <a:srgbClr val="253957"/>
                </a:solidFill>
                <a:latin typeface="Arial Narrow"/>
                <a:sym typeface="Arial Narrow"/>
              </a:rPr>
              <a:t> </a:t>
            </a:r>
          </a:p>
          <a:p>
            <a:pPr defTabSz="410766" hangingPunct="0">
              <a:defRPr sz="7000" b="1" cap="all">
                <a:solidFill>
                  <a:srgbClr val="253957"/>
                </a:solidFill>
                <a:latin typeface="+mn-lt"/>
                <a:ea typeface="+mn-ea"/>
                <a:cs typeface="+mn-cs"/>
                <a:sym typeface="Arial Narrow"/>
              </a:defRPr>
            </a:pPr>
            <a:endParaRPr lang="ru-RU" sz="2400" kern="0" cap="all" dirty="0">
              <a:solidFill>
                <a:srgbClr val="253957"/>
              </a:solidFill>
              <a:latin typeface="Arial Narrow"/>
              <a:sym typeface="Arial Narrow"/>
            </a:endParaRPr>
          </a:p>
          <a:p>
            <a:pPr defTabSz="410766" hangingPunct="0">
              <a:defRPr sz="7000" b="1" cap="all">
                <a:solidFill>
                  <a:srgbClr val="253957"/>
                </a:solidFill>
                <a:latin typeface="+mn-lt"/>
                <a:ea typeface="+mn-ea"/>
                <a:cs typeface="+mn-cs"/>
                <a:sym typeface="Arial Narrow"/>
              </a:defRPr>
            </a:pPr>
            <a:r>
              <a:rPr lang="ru-RU" sz="2400" kern="0" cap="all" dirty="0">
                <a:solidFill>
                  <a:srgbClr val="253957"/>
                </a:solidFill>
                <a:latin typeface="Arial Narrow"/>
                <a:sym typeface="Arial Narrow"/>
              </a:rPr>
              <a:t>Полина </a:t>
            </a:r>
            <a:r>
              <a:rPr lang="ru-RU" sz="2400" kern="0" cap="all" dirty="0" err="1">
                <a:solidFill>
                  <a:srgbClr val="253957"/>
                </a:solidFill>
                <a:latin typeface="Arial Narrow"/>
                <a:sym typeface="Arial Narrow"/>
              </a:rPr>
              <a:t>гусева</a:t>
            </a:r>
            <a:endParaRPr lang="en-US" sz="2400" kern="0" cap="all" dirty="0">
              <a:solidFill>
                <a:srgbClr val="253957"/>
              </a:solidFill>
              <a:latin typeface="Arial Narrow"/>
              <a:sym typeface="Arial Narrow"/>
            </a:endParaRPr>
          </a:p>
          <a:p>
            <a:pPr defTabSz="410766" hangingPunct="0">
              <a:defRPr sz="7000" b="1" cap="all">
                <a:solidFill>
                  <a:srgbClr val="253957"/>
                </a:solidFill>
                <a:latin typeface="+mn-lt"/>
                <a:ea typeface="+mn-ea"/>
                <a:cs typeface="+mn-cs"/>
                <a:sym typeface="Arial Narrow"/>
              </a:defRPr>
            </a:pPr>
            <a:r>
              <a:rPr lang="de-AT" sz="2000" kern="0" dirty="0">
                <a:solidFill>
                  <a:srgbClr val="253957"/>
                </a:solidFill>
                <a:sym typeface="Arial Narrow"/>
                <a:hlinkClick r:id="rId3"/>
              </a:rPr>
              <a:t>pdguseva@edu.hse.ru</a:t>
            </a:r>
            <a:endParaRPr lang="de-AT" sz="2000" kern="0" dirty="0">
              <a:solidFill>
                <a:srgbClr val="253957"/>
              </a:solidFill>
              <a:sym typeface="Arial Narrow"/>
            </a:endParaRPr>
          </a:p>
          <a:p>
            <a:pPr defTabSz="410766" hangingPunct="0">
              <a:defRPr sz="7000" b="1" cap="all">
                <a:solidFill>
                  <a:srgbClr val="253957"/>
                </a:solidFill>
                <a:latin typeface="+mn-lt"/>
                <a:ea typeface="+mn-ea"/>
                <a:cs typeface="+mn-cs"/>
                <a:sym typeface="Arial Narrow"/>
              </a:defRPr>
            </a:pPr>
            <a:endParaRPr lang="ru-RU" sz="2400" kern="0" dirty="0">
              <a:solidFill>
                <a:srgbClr val="253957"/>
              </a:solidFill>
              <a:latin typeface="Arial Narrow"/>
              <a:sym typeface="Arial Narrow"/>
            </a:endParaRPr>
          </a:p>
          <a:p>
            <a:pPr defTabSz="410766" hangingPunct="0">
              <a:defRPr sz="7000" b="1" cap="all">
                <a:solidFill>
                  <a:srgbClr val="253957"/>
                </a:solidFill>
                <a:latin typeface="+mn-lt"/>
                <a:ea typeface="+mn-ea"/>
                <a:cs typeface="+mn-cs"/>
                <a:sym typeface="Arial Narrow"/>
              </a:defRPr>
            </a:pPr>
            <a:endParaRPr sz="2800" b="1" kern="0" cap="all" dirty="0">
              <a:solidFill>
                <a:srgbClr val="253957"/>
              </a:solidFill>
              <a:latin typeface="Arial Narrow"/>
              <a:sym typeface="Arial Narrow"/>
            </a:endParaRPr>
          </a:p>
        </p:txBody>
      </p:sp>
      <p:pic>
        <p:nvPicPr>
          <p:cNvPr id="63" name="Изображение" descr="Изображение"/>
          <p:cNvPicPr>
            <a:picLocks noChangeAspect="1"/>
          </p:cNvPicPr>
          <p:nvPr/>
        </p:nvPicPr>
        <p:blipFill>
          <a:blip r:embed="rId4"/>
          <a:stretch>
            <a:fillRect/>
          </a:stretch>
        </p:blipFill>
        <p:spPr>
          <a:xfrm>
            <a:off x="613303" y="293090"/>
            <a:ext cx="599790" cy="599790"/>
          </a:xfrm>
          <a:prstGeom prst="rect">
            <a:avLst/>
          </a:prstGeom>
          <a:ln w="12700">
            <a:miter lim="400000"/>
          </a:ln>
        </p:spPr>
      </p:pic>
      <p:sp>
        <p:nvSpPr>
          <p:cNvPr id="2" name="Номер слайда 1">
            <a:extLst>
              <a:ext uri="{FF2B5EF4-FFF2-40B4-BE49-F238E27FC236}">
                <a16:creationId xmlns:a16="http://schemas.microsoft.com/office/drawing/2014/main" id="{208B04D3-1DA8-FD4A-9AF5-EF9685754100}"/>
              </a:ext>
            </a:extLst>
          </p:cNvPr>
          <p:cNvSpPr>
            <a:spLocks noGrp="1"/>
          </p:cNvSpPr>
          <p:nvPr>
            <p:ph type="sldNum" sz="quarter" idx="2"/>
          </p:nvPr>
        </p:nvSpPr>
        <p:spPr/>
        <p:txBody>
          <a:bodyPr/>
          <a:lstStyle/>
          <a:p>
            <a:fld id="{86CB4B4D-7CA3-9044-876B-883B54F8677D}" type="slidenum">
              <a:rPr lang="ru-RU" smtClean="0"/>
              <a:t>35</a:t>
            </a:fld>
            <a:endParaRPr lang="ru-RU"/>
          </a:p>
        </p:txBody>
      </p:sp>
    </p:spTree>
    <p:extLst>
      <p:ext uri="{BB962C8B-B14F-4D97-AF65-F5344CB8AC3E}">
        <p14:creationId xmlns:p14="http://schemas.microsoft.com/office/powerpoint/2010/main" val="4158186400"/>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Линия"/>
          <p:cNvSpPr/>
          <p:nvPr/>
        </p:nvSpPr>
        <p:spPr>
          <a:xfrm>
            <a:off x="613303" y="1160370"/>
            <a:ext cx="10753187" cy="1"/>
          </a:xfrm>
          <a:prstGeom prst="line">
            <a:avLst/>
          </a:prstGeom>
          <a:ln w="12700">
            <a:solidFill>
              <a:srgbClr val="253957"/>
            </a:solidFill>
            <a:miter lim="400000"/>
          </a:ln>
        </p:spPr>
        <p:txBody>
          <a:bodyPr lIns="35719" tIns="35719" rIns="35719" bIns="35719" anchor="ctr"/>
          <a:lstStyle/>
          <a:p>
            <a:pPr algn="ctr" defTabSz="410766" hangingPunct="0">
              <a:defRPr sz="3200"/>
            </a:pPr>
            <a:endParaRPr sz="1600" kern="0">
              <a:solidFill>
                <a:srgbClr val="000000"/>
              </a:solidFill>
              <a:latin typeface="Helvetica Light"/>
              <a:sym typeface="Helvetica Light"/>
            </a:endParaRPr>
          </a:p>
        </p:txBody>
      </p:sp>
      <p:sp>
        <p:nvSpPr>
          <p:cNvPr id="59" name="Очень крутой заголовок…"/>
          <p:cNvSpPr txBox="1"/>
          <p:nvPr/>
        </p:nvSpPr>
        <p:spPr>
          <a:xfrm>
            <a:off x="1523492" y="284632"/>
            <a:ext cx="9830228" cy="81184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5719" tIns="35719" rIns="35719" bIns="35719"/>
          <a:lstStyle/>
          <a:p>
            <a:pPr defTabSz="410766" hangingPunct="0">
              <a:defRPr sz="7000" b="1" cap="all">
                <a:solidFill>
                  <a:srgbClr val="253957"/>
                </a:solidFill>
                <a:latin typeface="+mn-lt"/>
                <a:ea typeface="+mn-ea"/>
                <a:cs typeface="+mn-cs"/>
                <a:sym typeface="Arial Narrow"/>
              </a:defRPr>
            </a:pPr>
            <a:r>
              <a:rPr lang="ru-RU" sz="2800" b="1" kern="0" cap="all" dirty="0">
                <a:solidFill>
                  <a:srgbClr val="253957"/>
                </a:solidFill>
                <a:sym typeface="Arial Narrow"/>
              </a:rPr>
              <a:t>Проблема: “неполноценное” </a:t>
            </a:r>
            <a:r>
              <a:rPr lang="ru-RU" sz="2800" b="1" kern="0" cap="all" dirty="0" err="1">
                <a:solidFill>
                  <a:srgbClr val="253957"/>
                </a:solidFill>
                <a:sym typeface="Arial Narrow"/>
              </a:rPr>
              <a:t>волонтёрство</a:t>
            </a:r>
            <a:endParaRPr lang="ru-RU" sz="2800" b="1" kern="0" cap="all" dirty="0">
              <a:solidFill>
                <a:srgbClr val="253957"/>
              </a:solidFill>
              <a:sym typeface="Arial Narrow"/>
            </a:endParaRPr>
          </a:p>
        </p:txBody>
      </p:sp>
      <p:pic>
        <p:nvPicPr>
          <p:cNvPr id="63" name="Изображение" descr="Изображение"/>
          <p:cNvPicPr>
            <a:picLocks noChangeAspect="1"/>
          </p:cNvPicPr>
          <p:nvPr/>
        </p:nvPicPr>
        <p:blipFill>
          <a:blip r:embed="rId2"/>
          <a:stretch>
            <a:fillRect/>
          </a:stretch>
        </p:blipFill>
        <p:spPr>
          <a:xfrm>
            <a:off x="613303" y="293090"/>
            <a:ext cx="599790" cy="599790"/>
          </a:xfrm>
          <a:prstGeom prst="rect">
            <a:avLst/>
          </a:prstGeom>
          <a:ln w="12700">
            <a:miter lim="400000"/>
          </a:ln>
        </p:spPr>
      </p:pic>
      <p:sp>
        <p:nvSpPr>
          <p:cNvPr id="7" name="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a:extLst>
              <a:ext uri="{FF2B5EF4-FFF2-40B4-BE49-F238E27FC236}">
                <a16:creationId xmlns:a16="http://schemas.microsoft.com/office/drawing/2014/main" id="{2EEAC1F9-BBD3-8D40-B54F-9B37F855584C}"/>
              </a:ext>
            </a:extLst>
          </p:cNvPr>
          <p:cNvSpPr txBox="1"/>
          <p:nvPr/>
        </p:nvSpPr>
        <p:spPr>
          <a:xfrm>
            <a:off x="600533" y="1224265"/>
            <a:ext cx="10753187" cy="503753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5719" tIns="35719" rIns="35719" bIns="35719"/>
          <a:lstStyle/>
          <a:p>
            <a:pPr defTabSz="410766" hangingPunct="0">
              <a:defRPr sz="2800">
                <a:solidFill>
                  <a:srgbClr val="253957"/>
                </a:solidFill>
                <a:latin typeface="+mn-lt"/>
                <a:ea typeface="+mn-ea"/>
                <a:cs typeface="+mn-cs"/>
                <a:sym typeface="Arial Narrow"/>
              </a:defRPr>
            </a:pPr>
            <a:r>
              <a:rPr lang="ru-RU" sz="2400" dirty="0" err="1">
                <a:sym typeface="Arial Narrow"/>
              </a:rPr>
              <a:t>Единоразовая</a:t>
            </a:r>
            <a:r>
              <a:rPr lang="ru-RU" sz="2400" dirty="0">
                <a:sym typeface="Arial Narrow"/>
              </a:rPr>
              <a:t> и обычно кратковременная волонтёрская деятельность. Волонтёры не являются основными организаторами мероприятия, но выполняют отдельное задание. Обычно эпизодическое волонтёрство не подразумевает дальнейшего вовлечения в деятельность организатора мероприятия (</a:t>
            </a:r>
            <a:r>
              <a:rPr lang="de-AT" sz="2400" dirty="0">
                <a:sym typeface="Arial Narrow"/>
              </a:rPr>
              <a:t>Handy, </a:t>
            </a:r>
            <a:r>
              <a:rPr lang="de-AT" sz="2400" dirty="0" err="1">
                <a:sym typeface="Arial Narrow"/>
              </a:rPr>
              <a:t>Brodeur</a:t>
            </a:r>
            <a:r>
              <a:rPr lang="de-AT" sz="2400" dirty="0">
                <a:sym typeface="Arial Narrow"/>
              </a:rPr>
              <a:t>, &amp; </a:t>
            </a:r>
            <a:r>
              <a:rPr lang="de-AT" sz="2400" dirty="0" err="1">
                <a:sym typeface="Arial Narrow"/>
              </a:rPr>
              <a:t>Cnaan</a:t>
            </a:r>
            <a:r>
              <a:rPr lang="de-AT" sz="2400" dirty="0">
                <a:sym typeface="Arial Narrow"/>
              </a:rPr>
              <a:t>, 2006; </a:t>
            </a:r>
            <a:r>
              <a:rPr lang="de-AT" sz="2400" dirty="0" err="1">
                <a:sym typeface="Arial Narrow"/>
              </a:rPr>
              <a:t>MacDuff</a:t>
            </a:r>
            <a:r>
              <a:rPr lang="de-AT" sz="2400" dirty="0">
                <a:sym typeface="Arial Narrow"/>
              </a:rPr>
              <a:t>, 2004</a:t>
            </a:r>
            <a:r>
              <a:rPr lang="ru-RU" sz="2400" dirty="0">
                <a:sym typeface="Arial Narrow"/>
              </a:rPr>
              <a:t>). </a:t>
            </a:r>
          </a:p>
          <a:p>
            <a:pPr defTabSz="410766" hangingPunct="0">
              <a:defRPr sz="2800">
                <a:solidFill>
                  <a:srgbClr val="253957"/>
                </a:solidFill>
                <a:latin typeface="+mn-lt"/>
                <a:ea typeface="+mn-ea"/>
                <a:cs typeface="+mn-cs"/>
                <a:sym typeface="Arial Narrow"/>
              </a:defRPr>
            </a:pPr>
            <a:endParaRPr lang="ru-RU" sz="2400" dirty="0">
              <a:sym typeface="Arial Narrow"/>
            </a:endParaRPr>
          </a:p>
          <a:p>
            <a:pPr defTabSz="410766" hangingPunct="0">
              <a:defRPr sz="2800">
                <a:solidFill>
                  <a:srgbClr val="253957"/>
                </a:solidFill>
                <a:latin typeface="+mn-lt"/>
                <a:ea typeface="+mn-ea"/>
                <a:cs typeface="+mn-cs"/>
                <a:sym typeface="Arial Narrow"/>
              </a:defRPr>
            </a:pPr>
            <a:r>
              <a:rPr lang="ru-RU" sz="2400" kern="0" dirty="0">
                <a:solidFill>
                  <a:srgbClr val="253957"/>
                </a:solidFill>
                <a:sym typeface="Arial Narrow"/>
              </a:rPr>
              <a:t>Эпизодическое </a:t>
            </a:r>
            <a:r>
              <a:rPr lang="ru-RU" sz="2400" kern="0" dirty="0" err="1">
                <a:solidFill>
                  <a:srgbClr val="253957"/>
                </a:solidFill>
                <a:sym typeface="Arial Narrow"/>
              </a:rPr>
              <a:t>волонтёрство</a:t>
            </a:r>
            <a:r>
              <a:rPr lang="ru-RU" sz="2400" kern="0" dirty="0">
                <a:solidFill>
                  <a:srgbClr val="253957"/>
                </a:solidFill>
                <a:sym typeface="Arial Narrow"/>
              </a:rPr>
              <a:t> – это </a:t>
            </a:r>
            <a:r>
              <a:rPr lang="ru-RU" sz="2400" kern="0" dirty="0" err="1">
                <a:solidFill>
                  <a:srgbClr val="253957"/>
                </a:solidFill>
                <a:sym typeface="Arial Narrow"/>
              </a:rPr>
              <a:t>волонтёрство</a:t>
            </a:r>
            <a:r>
              <a:rPr lang="ru-RU" sz="2400" kern="0" dirty="0">
                <a:solidFill>
                  <a:srgbClr val="253957"/>
                </a:solidFill>
                <a:sym typeface="Arial Narrow"/>
              </a:rPr>
              <a:t> с низкими издержками и низкой ценностью (качеством)</a:t>
            </a:r>
            <a:r>
              <a:rPr lang="en-US" sz="2400" kern="0" dirty="0">
                <a:solidFill>
                  <a:srgbClr val="253957"/>
                </a:solidFill>
                <a:sym typeface="Arial Narrow"/>
              </a:rPr>
              <a:t> (</a:t>
            </a:r>
            <a:r>
              <a:rPr lang="en-US" sz="2400" kern="0" dirty="0" err="1">
                <a:solidFill>
                  <a:srgbClr val="253957"/>
                </a:solidFill>
                <a:sym typeface="Arial Narrow"/>
              </a:rPr>
              <a:t>Haski</a:t>
            </a:r>
            <a:r>
              <a:rPr lang="en-US" sz="2400" kern="0" dirty="0">
                <a:solidFill>
                  <a:srgbClr val="253957"/>
                </a:solidFill>
                <a:sym typeface="Arial Narrow"/>
              </a:rPr>
              <a:t>-Leventhal &amp; </a:t>
            </a:r>
            <a:r>
              <a:rPr lang="en-US" sz="2400" kern="0" dirty="0" err="1">
                <a:solidFill>
                  <a:srgbClr val="253957"/>
                </a:solidFill>
                <a:sym typeface="Arial Narrow"/>
              </a:rPr>
              <a:t>Meijs</a:t>
            </a:r>
            <a:r>
              <a:rPr lang="en-US" sz="2400" kern="0" dirty="0">
                <a:solidFill>
                  <a:srgbClr val="253957"/>
                </a:solidFill>
                <a:sym typeface="Arial Narrow"/>
              </a:rPr>
              <a:t>, 2010)</a:t>
            </a:r>
            <a:r>
              <a:rPr lang="ru-RU" sz="2400" kern="0" dirty="0">
                <a:solidFill>
                  <a:srgbClr val="253957"/>
                </a:solidFill>
                <a:sym typeface="Arial Narrow"/>
              </a:rPr>
              <a:t>. </a:t>
            </a:r>
          </a:p>
          <a:p>
            <a:pPr lvl="1" defTabSz="410766" hangingPunct="0">
              <a:defRPr sz="2800">
                <a:solidFill>
                  <a:srgbClr val="253957"/>
                </a:solidFill>
                <a:latin typeface="+mn-lt"/>
                <a:ea typeface="+mn-ea"/>
                <a:cs typeface="+mn-cs"/>
                <a:sym typeface="Arial Narrow"/>
              </a:defRPr>
            </a:pPr>
            <a:r>
              <a:rPr lang="ru-RU" sz="2000" kern="0" dirty="0">
                <a:solidFill>
                  <a:srgbClr val="253957"/>
                </a:solidFill>
                <a:sym typeface="Arial Narrow"/>
              </a:rPr>
              <a:t>Волонтёры не получают положительных эффектов по сравнению с </a:t>
            </a:r>
            <a:r>
              <a:rPr lang="en-US" sz="2000" kern="0" dirty="0">
                <a:solidFill>
                  <a:srgbClr val="253957"/>
                </a:solidFill>
                <a:sym typeface="Arial Narrow"/>
              </a:rPr>
              <a:t>’</a:t>
            </a:r>
            <a:r>
              <a:rPr lang="ru-RU" sz="2000" kern="0" dirty="0">
                <a:solidFill>
                  <a:srgbClr val="253957"/>
                </a:solidFill>
                <a:sym typeface="Arial Narrow"/>
              </a:rPr>
              <a:t>обычными</a:t>
            </a:r>
            <a:r>
              <a:rPr lang="en-US" sz="2000" kern="0" dirty="0">
                <a:solidFill>
                  <a:srgbClr val="253957"/>
                </a:solidFill>
                <a:sym typeface="Arial Narrow"/>
              </a:rPr>
              <a:t>’</a:t>
            </a:r>
            <a:r>
              <a:rPr lang="ru-RU" sz="2000" kern="0" dirty="0">
                <a:solidFill>
                  <a:srgbClr val="253957"/>
                </a:solidFill>
                <a:sym typeface="Arial Narrow"/>
              </a:rPr>
              <a:t> волонтёрами (чувство принадлежности, социальные поощрения и связи, воспринимаемый вклад в решение проблемы и т.д.)</a:t>
            </a:r>
            <a:r>
              <a:rPr lang="en-US" sz="2000" kern="0" dirty="0">
                <a:solidFill>
                  <a:srgbClr val="253957"/>
                </a:solidFill>
                <a:sym typeface="Arial Narrow"/>
              </a:rPr>
              <a:t> </a:t>
            </a:r>
            <a:r>
              <a:rPr lang="ru-RU" sz="2000" kern="0" dirty="0">
                <a:solidFill>
                  <a:srgbClr val="253957"/>
                </a:solidFill>
                <a:sym typeface="Arial Narrow"/>
              </a:rPr>
              <a:t>главным образом из-за краткосрочного характера мероприятия. </a:t>
            </a:r>
          </a:p>
          <a:p>
            <a:pPr defTabSz="410766" hangingPunct="0">
              <a:defRPr sz="2800">
                <a:solidFill>
                  <a:srgbClr val="253957"/>
                </a:solidFill>
                <a:latin typeface="+mn-lt"/>
                <a:ea typeface="+mn-ea"/>
                <a:cs typeface="+mn-cs"/>
                <a:sym typeface="Arial Narrow"/>
              </a:defRPr>
            </a:pPr>
            <a:endParaRPr lang="ru-RU" sz="2000" dirty="0">
              <a:sym typeface="Arial Narrow"/>
            </a:endParaRPr>
          </a:p>
          <a:p>
            <a:pPr defTabSz="410766" hangingPunct="0">
              <a:defRPr sz="2800">
                <a:solidFill>
                  <a:srgbClr val="253957"/>
                </a:solidFill>
                <a:latin typeface="+mn-lt"/>
                <a:ea typeface="+mn-ea"/>
                <a:cs typeface="+mn-cs"/>
                <a:sym typeface="Arial Narrow"/>
              </a:defRPr>
            </a:pPr>
            <a:endParaRPr lang="ru-RU" sz="2400" kern="0" dirty="0">
              <a:solidFill>
                <a:srgbClr val="253957"/>
              </a:solidFill>
              <a:sym typeface="Arial Narrow"/>
            </a:endParaRPr>
          </a:p>
          <a:p>
            <a:pPr defTabSz="410766" hangingPunct="0">
              <a:defRPr sz="2800">
                <a:solidFill>
                  <a:srgbClr val="253957"/>
                </a:solidFill>
                <a:latin typeface="+mn-lt"/>
                <a:ea typeface="+mn-ea"/>
                <a:cs typeface="+mn-cs"/>
                <a:sym typeface="Arial Narrow"/>
              </a:defRPr>
            </a:pPr>
            <a:endParaRPr lang="en-US" sz="1400" kern="0" dirty="0">
              <a:solidFill>
                <a:srgbClr val="253957"/>
              </a:solidFill>
              <a:latin typeface="Arial Narrow"/>
              <a:sym typeface="Arial Narrow"/>
            </a:endParaRPr>
          </a:p>
        </p:txBody>
      </p:sp>
      <p:sp>
        <p:nvSpPr>
          <p:cNvPr id="3" name="Номер слайда 2">
            <a:extLst>
              <a:ext uri="{FF2B5EF4-FFF2-40B4-BE49-F238E27FC236}">
                <a16:creationId xmlns:a16="http://schemas.microsoft.com/office/drawing/2014/main" id="{CCA36CEE-6EB9-1844-ABF7-9C3AFB791285}"/>
              </a:ext>
            </a:extLst>
          </p:cNvPr>
          <p:cNvSpPr>
            <a:spLocks noGrp="1"/>
          </p:cNvSpPr>
          <p:nvPr>
            <p:ph type="sldNum" sz="quarter" idx="2"/>
          </p:nvPr>
        </p:nvSpPr>
        <p:spPr/>
        <p:txBody>
          <a:bodyPr/>
          <a:lstStyle/>
          <a:p>
            <a:fld id="{86CB4B4D-7CA3-9044-876B-883B54F8677D}" type="slidenum">
              <a:rPr lang="ru-RU" smtClean="0"/>
              <a:t>4</a:t>
            </a:fld>
            <a:endParaRPr lang="ru-RU"/>
          </a:p>
        </p:txBody>
      </p:sp>
    </p:spTree>
    <p:extLst>
      <p:ext uri="{BB962C8B-B14F-4D97-AF65-F5344CB8AC3E}">
        <p14:creationId xmlns:p14="http://schemas.microsoft.com/office/powerpoint/2010/main" val="2114021809"/>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Линия"/>
          <p:cNvSpPr/>
          <p:nvPr/>
        </p:nvSpPr>
        <p:spPr>
          <a:xfrm>
            <a:off x="613303" y="1160370"/>
            <a:ext cx="10753187" cy="1"/>
          </a:xfrm>
          <a:prstGeom prst="line">
            <a:avLst/>
          </a:prstGeom>
          <a:ln w="12700">
            <a:solidFill>
              <a:srgbClr val="253957"/>
            </a:solidFill>
            <a:miter lim="400000"/>
          </a:ln>
        </p:spPr>
        <p:txBody>
          <a:bodyPr lIns="35719" tIns="35719" rIns="35719" bIns="35719" anchor="ctr"/>
          <a:lstStyle/>
          <a:p>
            <a:pPr algn="ctr" defTabSz="410766" hangingPunct="0">
              <a:defRPr sz="3200"/>
            </a:pPr>
            <a:endParaRPr sz="1600" kern="0">
              <a:solidFill>
                <a:srgbClr val="000000"/>
              </a:solidFill>
              <a:latin typeface="Helvetica Light"/>
              <a:sym typeface="Helvetica Light"/>
            </a:endParaRPr>
          </a:p>
        </p:txBody>
      </p:sp>
      <p:sp>
        <p:nvSpPr>
          <p:cNvPr id="59" name="Очень крутой заголовок…"/>
          <p:cNvSpPr txBox="1"/>
          <p:nvPr/>
        </p:nvSpPr>
        <p:spPr>
          <a:xfrm>
            <a:off x="1523492" y="284632"/>
            <a:ext cx="9830228" cy="81184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5719" tIns="35719" rIns="35719" bIns="35719"/>
          <a:lstStyle/>
          <a:p>
            <a:pPr defTabSz="410766" hangingPunct="0">
              <a:defRPr sz="7000" b="1" cap="all">
                <a:solidFill>
                  <a:srgbClr val="253957"/>
                </a:solidFill>
                <a:latin typeface="+mn-lt"/>
                <a:ea typeface="+mn-ea"/>
                <a:cs typeface="+mn-cs"/>
                <a:sym typeface="Arial Narrow"/>
              </a:defRPr>
            </a:pPr>
            <a:r>
              <a:rPr lang="ru-RU" sz="2800" b="1" kern="0" cap="all" dirty="0">
                <a:solidFill>
                  <a:srgbClr val="253957"/>
                </a:solidFill>
                <a:latin typeface="Arial Narrow"/>
                <a:sym typeface="Arial Narrow"/>
              </a:rPr>
              <a:t>Исследовательский вопрос</a:t>
            </a:r>
            <a:endParaRPr sz="2800" b="1" kern="0" cap="all" dirty="0">
              <a:solidFill>
                <a:srgbClr val="253957"/>
              </a:solidFill>
              <a:latin typeface="Arial Narrow"/>
              <a:sym typeface="Arial Narrow"/>
            </a:endParaRPr>
          </a:p>
        </p:txBody>
      </p:sp>
      <p:pic>
        <p:nvPicPr>
          <p:cNvPr id="63" name="Изображение" descr="Изображение"/>
          <p:cNvPicPr>
            <a:picLocks noChangeAspect="1"/>
          </p:cNvPicPr>
          <p:nvPr/>
        </p:nvPicPr>
        <p:blipFill>
          <a:blip r:embed="rId2"/>
          <a:stretch>
            <a:fillRect/>
          </a:stretch>
        </p:blipFill>
        <p:spPr>
          <a:xfrm>
            <a:off x="613303" y="293090"/>
            <a:ext cx="599790" cy="599790"/>
          </a:xfrm>
          <a:prstGeom prst="rect">
            <a:avLst/>
          </a:prstGeom>
          <a:ln w="12700">
            <a:miter lim="400000"/>
          </a:ln>
        </p:spPr>
      </p:pic>
      <p:sp>
        <p:nvSpPr>
          <p:cNvPr id="7" name="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a:extLst>
              <a:ext uri="{FF2B5EF4-FFF2-40B4-BE49-F238E27FC236}">
                <a16:creationId xmlns:a16="http://schemas.microsoft.com/office/drawing/2014/main" id="{92124444-015D-FC4B-B406-8292EAE867E9}"/>
              </a:ext>
            </a:extLst>
          </p:cNvPr>
          <p:cNvSpPr txBox="1"/>
          <p:nvPr/>
        </p:nvSpPr>
        <p:spPr>
          <a:xfrm>
            <a:off x="613303" y="1224264"/>
            <a:ext cx="10753187" cy="501350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5719" tIns="35719" rIns="35719" bIns="35719"/>
          <a:lstStyle/>
          <a:p>
            <a:pPr defTabSz="410766" hangingPunct="0">
              <a:defRPr sz="2800">
                <a:solidFill>
                  <a:srgbClr val="253957"/>
                </a:solidFill>
                <a:latin typeface="+mn-lt"/>
                <a:ea typeface="+mn-ea"/>
                <a:cs typeface="+mn-cs"/>
                <a:sym typeface="Arial Narrow"/>
              </a:defRPr>
            </a:pPr>
            <a:r>
              <a:rPr lang="ru-RU" kern="0" dirty="0">
                <a:solidFill>
                  <a:srgbClr val="253957"/>
                </a:solidFill>
                <a:sym typeface="Arial Narrow"/>
              </a:rPr>
              <a:t>Анализ волонтёрского опыта с позиции организации мероприятия</a:t>
            </a:r>
          </a:p>
          <a:p>
            <a:pPr lvl="1" defTabSz="410766" hangingPunct="0">
              <a:defRPr sz="2800">
                <a:solidFill>
                  <a:srgbClr val="253957"/>
                </a:solidFill>
                <a:latin typeface="+mn-lt"/>
                <a:ea typeface="+mn-ea"/>
                <a:cs typeface="+mn-cs"/>
                <a:sym typeface="Arial Narrow"/>
              </a:defRPr>
            </a:pPr>
            <a:r>
              <a:rPr lang="ru-RU" sz="2400" kern="0" dirty="0">
                <a:solidFill>
                  <a:srgbClr val="253957"/>
                </a:solidFill>
                <a:sym typeface="Arial Narrow"/>
              </a:rPr>
              <a:t>1 стадия: привлечение волонтёров </a:t>
            </a:r>
          </a:p>
          <a:p>
            <a:pPr lvl="1" defTabSz="410766" hangingPunct="0">
              <a:defRPr sz="2800">
                <a:solidFill>
                  <a:srgbClr val="253957"/>
                </a:solidFill>
                <a:latin typeface="+mn-lt"/>
                <a:ea typeface="+mn-ea"/>
                <a:cs typeface="+mn-cs"/>
                <a:sym typeface="Arial Narrow"/>
              </a:defRPr>
            </a:pPr>
            <a:r>
              <a:rPr lang="ru-RU" sz="2400" kern="0" dirty="0">
                <a:solidFill>
                  <a:srgbClr val="253957"/>
                </a:solidFill>
                <a:sym typeface="Arial Narrow"/>
              </a:rPr>
              <a:t>2 стадия: мероприятие и работа волонтёров</a:t>
            </a:r>
          </a:p>
          <a:p>
            <a:pPr lvl="1" defTabSz="410766" hangingPunct="0">
              <a:defRPr sz="2800">
                <a:solidFill>
                  <a:srgbClr val="253957"/>
                </a:solidFill>
                <a:latin typeface="+mn-lt"/>
                <a:ea typeface="+mn-ea"/>
                <a:cs typeface="+mn-cs"/>
                <a:sym typeface="Arial Narrow"/>
              </a:defRPr>
            </a:pPr>
            <a:r>
              <a:rPr lang="ru-RU" sz="2400" kern="0" dirty="0">
                <a:solidFill>
                  <a:srgbClr val="253957"/>
                </a:solidFill>
                <a:sym typeface="Arial Narrow"/>
              </a:rPr>
              <a:t>3 стадия: завершение и благодарность</a:t>
            </a:r>
            <a:r>
              <a:rPr lang="en-US" sz="2400" kern="0" dirty="0">
                <a:solidFill>
                  <a:srgbClr val="253957"/>
                </a:solidFill>
                <a:sym typeface="Arial Narrow"/>
              </a:rPr>
              <a:t>. </a:t>
            </a:r>
            <a:r>
              <a:rPr lang="ru-RU" sz="2400" kern="0" dirty="0">
                <a:solidFill>
                  <a:srgbClr val="253957"/>
                </a:solidFill>
                <a:sym typeface="Arial Narrow"/>
              </a:rPr>
              <a:t>Построение</a:t>
            </a:r>
            <a:r>
              <a:rPr lang="ru-RU" sz="2400" kern="0" dirty="0">
                <a:solidFill>
                  <a:srgbClr val="253957"/>
                </a:solidFill>
              </a:rPr>
              <a:t> лояльности и психологического  комфорта волонтёра, а не краткосрочное привлечение. </a:t>
            </a:r>
            <a:endParaRPr lang="de-AT" sz="2400" kern="0" dirty="0">
              <a:solidFill>
                <a:srgbClr val="253957"/>
              </a:solidFill>
            </a:endParaRPr>
          </a:p>
          <a:p>
            <a:pPr defTabSz="410766" hangingPunct="0">
              <a:defRPr sz="2800">
                <a:solidFill>
                  <a:srgbClr val="253957"/>
                </a:solidFill>
                <a:latin typeface="+mn-lt"/>
                <a:ea typeface="+mn-ea"/>
                <a:cs typeface="+mn-cs"/>
                <a:sym typeface="Arial Narrow"/>
              </a:defRPr>
            </a:pPr>
            <a:endParaRPr lang="ru-RU" sz="1400" kern="0" dirty="0">
              <a:solidFill>
                <a:srgbClr val="253957"/>
              </a:solidFill>
              <a:latin typeface="Arial Narrow"/>
              <a:sym typeface="Arial Narrow"/>
            </a:endParaRPr>
          </a:p>
          <a:p>
            <a:pPr defTabSz="410766" hangingPunct="0">
              <a:defRPr sz="2800">
                <a:solidFill>
                  <a:srgbClr val="253957"/>
                </a:solidFill>
                <a:latin typeface="+mn-lt"/>
                <a:ea typeface="+mn-ea"/>
                <a:cs typeface="+mn-cs"/>
                <a:sym typeface="Arial Narrow"/>
              </a:defRPr>
            </a:pPr>
            <a:endParaRPr lang="ru-RU" sz="1400" kern="0" dirty="0">
              <a:solidFill>
                <a:srgbClr val="253957"/>
              </a:solidFill>
              <a:latin typeface="Arial Narrow"/>
              <a:sym typeface="Arial Narrow"/>
            </a:endParaRPr>
          </a:p>
          <a:p>
            <a:pPr defTabSz="410766" hangingPunct="0">
              <a:defRPr sz="2800">
                <a:solidFill>
                  <a:srgbClr val="253957"/>
                </a:solidFill>
                <a:latin typeface="+mn-lt"/>
                <a:ea typeface="+mn-ea"/>
                <a:cs typeface="+mn-cs"/>
                <a:sym typeface="Arial Narrow"/>
              </a:defRPr>
            </a:pPr>
            <a:r>
              <a:rPr lang="ru-RU" sz="2800" kern="0" dirty="0">
                <a:solidFill>
                  <a:srgbClr val="253957"/>
                </a:solidFill>
                <a:sym typeface="Arial Narrow"/>
              </a:rPr>
              <a:t>Опыт участия в ЭВ влияет на намерение будущего участия в </a:t>
            </a:r>
            <a:r>
              <a:rPr lang="ru-RU" sz="2800" kern="0" dirty="0" err="1">
                <a:solidFill>
                  <a:srgbClr val="253957"/>
                </a:solidFill>
                <a:sym typeface="Arial Narrow"/>
              </a:rPr>
              <a:t>волонтёрстве</a:t>
            </a:r>
            <a:r>
              <a:rPr lang="ru-RU" sz="2800" kern="0" dirty="0">
                <a:solidFill>
                  <a:srgbClr val="253957"/>
                </a:solidFill>
                <a:sym typeface="Arial Narrow"/>
              </a:rPr>
              <a:t>: </a:t>
            </a:r>
          </a:p>
          <a:p>
            <a:pPr marL="914400" lvl="1" indent="-457200" defTabSz="410766" hangingPunct="0">
              <a:buFont typeface="Системный шрифт"/>
              <a:buChar char="-"/>
              <a:defRPr sz="2800">
                <a:solidFill>
                  <a:srgbClr val="253957"/>
                </a:solidFill>
                <a:latin typeface="+mn-lt"/>
                <a:ea typeface="+mn-ea"/>
                <a:cs typeface="+mn-cs"/>
                <a:sym typeface="Arial Narrow"/>
              </a:defRPr>
            </a:pPr>
            <a:r>
              <a:rPr lang="ru-RU" sz="2400" kern="0" dirty="0">
                <a:solidFill>
                  <a:srgbClr val="253957"/>
                </a:solidFill>
                <a:sym typeface="Arial Narrow"/>
              </a:rPr>
              <a:t>баланс воспринимаемых затрат и получаемых эффектов от участия;</a:t>
            </a:r>
          </a:p>
          <a:p>
            <a:pPr marL="914400" lvl="1" indent="-457200" defTabSz="410766" hangingPunct="0">
              <a:buFont typeface="Системный шрифт"/>
              <a:buChar char="-"/>
              <a:defRPr sz="2800">
                <a:solidFill>
                  <a:srgbClr val="253957"/>
                </a:solidFill>
                <a:latin typeface="+mn-lt"/>
                <a:ea typeface="+mn-ea"/>
                <a:cs typeface="+mn-cs"/>
                <a:sym typeface="Arial Narrow"/>
              </a:defRPr>
            </a:pPr>
            <a:r>
              <a:rPr lang="ru-RU" sz="2400" kern="0" dirty="0" err="1">
                <a:solidFill>
                  <a:srgbClr val="253957"/>
                </a:solidFill>
                <a:sym typeface="Arial Narrow"/>
              </a:rPr>
              <a:t>нетравматичный</a:t>
            </a:r>
            <a:r>
              <a:rPr lang="ru-RU" sz="2400" kern="0" dirty="0">
                <a:solidFill>
                  <a:srgbClr val="253957"/>
                </a:solidFill>
                <a:sym typeface="Arial Narrow"/>
              </a:rPr>
              <a:t> опыт для тех, у кого есть мотивация, но нет времени и уверенности в организации;</a:t>
            </a:r>
          </a:p>
          <a:p>
            <a:pPr marL="914400" lvl="1" indent="-457200" defTabSz="410766" hangingPunct="0">
              <a:buFont typeface="Системный шрифт"/>
              <a:buChar char="-"/>
              <a:defRPr sz="2800">
                <a:solidFill>
                  <a:srgbClr val="253957"/>
                </a:solidFill>
                <a:latin typeface="+mn-lt"/>
                <a:ea typeface="+mn-ea"/>
                <a:cs typeface="+mn-cs"/>
                <a:sym typeface="Arial Narrow"/>
              </a:defRPr>
            </a:pPr>
            <a:r>
              <a:rPr lang="ru-RU" sz="2400" kern="0" dirty="0">
                <a:solidFill>
                  <a:srgbClr val="253957"/>
                </a:solidFill>
                <a:sym typeface="Arial Narrow"/>
              </a:rPr>
              <a:t>КВ как положительный опыт участия в условиях низкого уровня</a:t>
            </a:r>
            <a:r>
              <a:rPr lang="en-US" sz="2400" kern="0" dirty="0">
                <a:solidFill>
                  <a:srgbClr val="253957"/>
                </a:solidFill>
                <a:sym typeface="Arial Narrow"/>
              </a:rPr>
              <a:t> </a:t>
            </a:r>
            <a:r>
              <a:rPr lang="ru-RU" sz="2400" kern="0" dirty="0">
                <a:solidFill>
                  <a:srgbClr val="253957"/>
                </a:solidFill>
                <a:sym typeface="Arial Narrow"/>
              </a:rPr>
              <a:t>осведомленности и доверия к НКО (</a:t>
            </a:r>
            <a:r>
              <a:rPr lang="en-US" sz="2400" kern="0" dirty="0">
                <a:solidFill>
                  <a:srgbClr val="253957"/>
                </a:solidFill>
                <a:sym typeface="Arial Narrow"/>
              </a:rPr>
              <a:t>Krasnopolskaya, </a:t>
            </a:r>
            <a:r>
              <a:rPr lang="en-US" sz="2400" kern="0" dirty="0" err="1">
                <a:solidFill>
                  <a:srgbClr val="253957"/>
                </a:solidFill>
                <a:sym typeface="Arial Narrow"/>
              </a:rPr>
              <a:t>Roza</a:t>
            </a:r>
            <a:r>
              <a:rPr lang="en-US" sz="2400" kern="0" dirty="0">
                <a:solidFill>
                  <a:srgbClr val="253957"/>
                </a:solidFill>
                <a:sym typeface="Arial Narrow"/>
              </a:rPr>
              <a:t> and </a:t>
            </a:r>
            <a:r>
              <a:rPr lang="en-US" sz="2400" kern="0" dirty="0" err="1">
                <a:solidFill>
                  <a:srgbClr val="253957"/>
                </a:solidFill>
                <a:sym typeface="Arial Narrow"/>
              </a:rPr>
              <a:t>Meijs</a:t>
            </a:r>
            <a:r>
              <a:rPr lang="en-US" sz="2400" kern="0" dirty="0">
                <a:solidFill>
                  <a:srgbClr val="253957"/>
                </a:solidFill>
                <a:sym typeface="Arial Narrow"/>
              </a:rPr>
              <a:t>, 2015</a:t>
            </a:r>
            <a:r>
              <a:rPr lang="ru-RU" sz="2400" kern="0" dirty="0">
                <a:solidFill>
                  <a:srgbClr val="253957"/>
                </a:solidFill>
                <a:sym typeface="Arial Narrow"/>
              </a:rPr>
              <a:t>).</a:t>
            </a:r>
            <a:endParaRPr lang="en-US" sz="2400" kern="0" dirty="0">
              <a:solidFill>
                <a:srgbClr val="253957"/>
              </a:solidFill>
              <a:sym typeface="Arial Narrow"/>
            </a:endParaRPr>
          </a:p>
        </p:txBody>
      </p:sp>
      <p:sp>
        <p:nvSpPr>
          <p:cNvPr id="3" name="Номер слайда 2">
            <a:extLst>
              <a:ext uri="{FF2B5EF4-FFF2-40B4-BE49-F238E27FC236}">
                <a16:creationId xmlns:a16="http://schemas.microsoft.com/office/drawing/2014/main" id="{36D6BE5E-9B03-8F45-A055-8700DFE121C4}"/>
              </a:ext>
            </a:extLst>
          </p:cNvPr>
          <p:cNvSpPr>
            <a:spLocks noGrp="1"/>
          </p:cNvSpPr>
          <p:nvPr>
            <p:ph type="sldNum" sz="quarter" idx="2"/>
          </p:nvPr>
        </p:nvSpPr>
        <p:spPr/>
        <p:txBody>
          <a:bodyPr/>
          <a:lstStyle/>
          <a:p>
            <a:fld id="{86CB4B4D-7CA3-9044-876B-883B54F8677D}" type="slidenum">
              <a:rPr lang="ru-RU" smtClean="0"/>
              <a:t>5</a:t>
            </a:fld>
            <a:endParaRPr lang="ru-RU"/>
          </a:p>
        </p:txBody>
      </p:sp>
    </p:spTree>
    <p:extLst>
      <p:ext uri="{BB962C8B-B14F-4D97-AF65-F5344CB8AC3E}">
        <p14:creationId xmlns:p14="http://schemas.microsoft.com/office/powerpoint/2010/main" val="3903854695"/>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Линия"/>
          <p:cNvSpPr/>
          <p:nvPr/>
        </p:nvSpPr>
        <p:spPr>
          <a:xfrm>
            <a:off x="613303" y="1160370"/>
            <a:ext cx="10753187" cy="1"/>
          </a:xfrm>
          <a:prstGeom prst="line">
            <a:avLst/>
          </a:prstGeom>
          <a:ln w="12700">
            <a:solidFill>
              <a:srgbClr val="253957"/>
            </a:solidFill>
            <a:miter lim="400000"/>
          </a:ln>
        </p:spPr>
        <p:txBody>
          <a:bodyPr lIns="35719" tIns="35719" rIns="35719" bIns="35719" anchor="ctr"/>
          <a:lstStyle/>
          <a:p>
            <a:pPr algn="ctr" defTabSz="410766" hangingPunct="0">
              <a:defRPr sz="3200"/>
            </a:pPr>
            <a:endParaRPr sz="1600" kern="0">
              <a:solidFill>
                <a:srgbClr val="000000"/>
              </a:solidFill>
              <a:latin typeface="Helvetica Light"/>
              <a:sym typeface="Helvetica Light"/>
            </a:endParaRPr>
          </a:p>
        </p:txBody>
      </p:sp>
      <p:sp>
        <p:nvSpPr>
          <p:cNvPr id="59" name="Очень крутой заголовок…"/>
          <p:cNvSpPr txBox="1"/>
          <p:nvPr/>
        </p:nvSpPr>
        <p:spPr>
          <a:xfrm>
            <a:off x="1523492" y="284632"/>
            <a:ext cx="9830228" cy="81184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5719" tIns="35719" rIns="35719" bIns="35719"/>
          <a:lstStyle/>
          <a:p>
            <a:pPr defTabSz="410766" hangingPunct="0">
              <a:defRPr sz="7000" b="1" cap="all">
                <a:solidFill>
                  <a:srgbClr val="253957"/>
                </a:solidFill>
                <a:latin typeface="+mn-lt"/>
                <a:ea typeface="+mn-ea"/>
                <a:cs typeface="+mn-cs"/>
                <a:sym typeface="Arial Narrow"/>
              </a:defRPr>
            </a:pPr>
            <a:r>
              <a:rPr lang="ru-RU" sz="2800" b="1" kern="0" cap="all" dirty="0">
                <a:solidFill>
                  <a:srgbClr val="253957"/>
                </a:solidFill>
                <a:latin typeface="Arial Narrow"/>
                <a:sym typeface="Arial Narrow"/>
              </a:rPr>
              <a:t>Данные и методы</a:t>
            </a:r>
            <a:endParaRPr sz="2800" b="1" kern="0" cap="all" dirty="0">
              <a:solidFill>
                <a:srgbClr val="253957"/>
              </a:solidFill>
              <a:latin typeface="Arial Narrow"/>
              <a:sym typeface="Arial Narrow"/>
            </a:endParaRPr>
          </a:p>
        </p:txBody>
      </p:sp>
      <p:pic>
        <p:nvPicPr>
          <p:cNvPr id="63" name="Изображение" descr="Изображение"/>
          <p:cNvPicPr>
            <a:picLocks noChangeAspect="1"/>
          </p:cNvPicPr>
          <p:nvPr/>
        </p:nvPicPr>
        <p:blipFill>
          <a:blip r:embed="rId2"/>
          <a:stretch>
            <a:fillRect/>
          </a:stretch>
        </p:blipFill>
        <p:spPr>
          <a:xfrm>
            <a:off x="613303" y="293090"/>
            <a:ext cx="599790" cy="599790"/>
          </a:xfrm>
          <a:prstGeom prst="rect">
            <a:avLst/>
          </a:prstGeom>
          <a:ln w="12700">
            <a:miter lim="400000"/>
          </a:ln>
        </p:spPr>
      </p:pic>
      <p:sp>
        <p:nvSpPr>
          <p:cNvPr id="7" name="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a:extLst>
              <a:ext uri="{FF2B5EF4-FFF2-40B4-BE49-F238E27FC236}">
                <a16:creationId xmlns:a16="http://schemas.microsoft.com/office/drawing/2014/main" id="{8FD5E25D-776F-A240-95C6-6F8DF9B4E004}"/>
              </a:ext>
            </a:extLst>
          </p:cNvPr>
          <p:cNvSpPr txBox="1"/>
          <p:nvPr/>
        </p:nvSpPr>
        <p:spPr>
          <a:xfrm>
            <a:off x="613303" y="1224264"/>
            <a:ext cx="10753187" cy="501351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5719" tIns="35719" rIns="35719" bIns="35719"/>
          <a:lstStyle/>
          <a:p>
            <a:pPr defTabSz="410766" hangingPunct="0">
              <a:defRPr sz="2800">
                <a:solidFill>
                  <a:srgbClr val="253957"/>
                </a:solidFill>
                <a:latin typeface="+mn-lt"/>
                <a:ea typeface="+mn-ea"/>
                <a:cs typeface="+mn-cs"/>
                <a:sym typeface="Arial Narrow"/>
              </a:defRPr>
            </a:pPr>
            <a:r>
              <a:rPr lang="ru-RU" sz="2200" dirty="0">
                <a:solidFill>
                  <a:srgbClr val="253957"/>
                </a:solidFill>
                <a:sym typeface="Arial Narrow"/>
              </a:rPr>
              <a:t>Исследование университета Пенсильвании, США (</a:t>
            </a:r>
            <a:r>
              <a:rPr lang="en-US" sz="2200" dirty="0">
                <a:solidFill>
                  <a:srgbClr val="253957"/>
                </a:solidFill>
                <a:sym typeface="Arial Narrow"/>
              </a:rPr>
              <a:t>Ram </a:t>
            </a:r>
            <a:r>
              <a:rPr lang="en-US" sz="2200" dirty="0" err="1">
                <a:solidFill>
                  <a:srgbClr val="253957"/>
                </a:solidFill>
                <a:sym typeface="Arial Narrow"/>
              </a:rPr>
              <a:t>Cnaan</a:t>
            </a:r>
            <a:r>
              <a:rPr lang="ru-RU" sz="2200" dirty="0">
                <a:solidFill>
                  <a:srgbClr val="253957"/>
                </a:solidFill>
                <a:sym typeface="Arial Narrow"/>
              </a:rPr>
              <a:t>) и </a:t>
            </a:r>
            <a:r>
              <a:rPr lang="ru-RU" sz="2200" dirty="0" err="1">
                <a:solidFill>
                  <a:srgbClr val="253957"/>
                </a:solidFill>
                <a:sym typeface="Arial Narrow"/>
              </a:rPr>
              <a:t>Роттердамской</a:t>
            </a:r>
            <a:r>
              <a:rPr lang="ru-RU" sz="2200" dirty="0">
                <a:solidFill>
                  <a:srgbClr val="253957"/>
                </a:solidFill>
                <a:sym typeface="Arial Narrow"/>
              </a:rPr>
              <a:t> школы менеджмента Университета </a:t>
            </a:r>
            <a:r>
              <a:rPr lang="ru-RU" sz="2200" dirty="0" err="1">
                <a:solidFill>
                  <a:srgbClr val="253957"/>
                </a:solidFill>
                <a:sym typeface="Arial Narrow"/>
              </a:rPr>
              <a:t>Эразмус</a:t>
            </a:r>
            <a:r>
              <a:rPr lang="ru-RU" sz="2200" dirty="0">
                <a:solidFill>
                  <a:srgbClr val="253957"/>
                </a:solidFill>
                <a:sym typeface="Arial Narrow"/>
              </a:rPr>
              <a:t>, Нидерланды</a:t>
            </a:r>
            <a:r>
              <a:rPr lang="en-US" sz="2200" dirty="0">
                <a:solidFill>
                  <a:srgbClr val="253957"/>
                </a:solidFill>
                <a:sym typeface="Arial Narrow"/>
              </a:rPr>
              <a:t> (Lucas </a:t>
            </a:r>
            <a:r>
              <a:rPr lang="en-US" sz="2200" dirty="0" err="1">
                <a:solidFill>
                  <a:srgbClr val="253957"/>
                </a:solidFill>
                <a:sym typeface="Arial Narrow"/>
              </a:rPr>
              <a:t>Meijs</a:t>
            </a:r>
            <a:r>
              <a:rPr lang="en-US" sz="2200" dirty="0">
                <a:solidFill>
                  <a:srgbClr val="253957"/>
                </a:solidFill>
                <a:sym typeface="Arial Narrow"/>
              </a:rPr>
              <a:t>)</a:t>
            </a:r>
            <a:endParaRPr lang="ru-RU" sz="2200" dirty="0">
              <a:solidFill>
                <a:srgbClr val="253957"/>
              </a:solidFill>
              <a:sym typeface="Arial Narrow"/>
            </a:endParaRPr>
          </a:p>
          <a:p>
            <a:pPr defTabSz="410766" hangingPunct="0">
              <a:defRPr sz="2800">
                <a:solidFill>
                  <a:srgbClr val="253957"/>
                </a:solidFill>
                <a:latin typeface="+mn-lt"/>
                <a:ea typeface="+mn-ea"/>
                <a:cs typeface="+mn-cs"/>
                <a:sym typeface="Arial Narrow"/>
              </a:defRPr>
            </a:pPr>
            <a:endParaRPr lang="en-US" sz="2200" dirty="0">
              <a:solidFill>
                <a:srgbClr val="253957"/>
              </a:solidFill>
              <a:sym typeface="Arial Narrow"/>
            </a:endParaRPr>
          </a:p>
          <a:p>
            <a:pPr defTabSz="410766" hangingPunct="0">
              <a:defRPr sz="2800">
                <a:solidFill>
                  <a:srgbClr val="253957"/>
                </a:solidFill>
                <a:latin typeface="+mn-lt"/>
                <a:ea typeface="+mn-ea"/>
                <a:cs typeface="+mn-cs"/>
                <a:sym typeface="Arial Narrow"/>
              </a:defRPr>
            </a:pPr>
            <a:r>
              <a:rPr lang="en-US" sz="2200" dirty="0">
                <a:solidFill>
                  <a:srgbClr val="253957"/>
                </a:solidFill>
                <a:sym typeface="Arial Narrow"/>
              </a:rPr>
              <a:t>22 </a:t>
            </a:r>
            <a:r>
              <a:rPr lang="ru-RU" sz="2200" dirty="0">
                <a:solidFill>
                  <a:srgbClr val="253957"/>
                </a:solidFill>
                <a:sym typeface="Arial Narrow"/>
              </a:rPr>
              <a:t>страны, единый инструментарий</a:t>
            </a:r>
          </a:p>
          <a:p>
            <a:pPr defTabSz="410766" hangingPunct="0">
              <a:defRPr sz="2800">
                <a:solidFill>
                  <a:srgbClr val="253957"/>
                </a:solidFill>
                <a:latin typeface="+mn-lt"/>
                <a:ea typeface="+mn-ea"/>
                <a:cs typeface="+mn-cs"/>
                <a:sym typeface="Arial Narrow"/>
              </a:defRPr>
            </a:pPr>
            <a:r>
              <a:rPr lang="ru-RU" sz="2200" dirty="0">
                <a:solidFill>
                  <a:srgbClr val="253957"/>
                </a:solidFill>
                <a:sym typeface="Arial Narrow"/>
              </a:rPr>
              <a:t>Онлайн опрос тех, кто разово был волонтером на каком-либо событии и не является постоянным волонтером в этой организации</a:t>
            </a:r>
          </a:p>
          <a:p>
            <a:pPr defTabSz="410766" hangingPunct="0">
              <a:defRPr sz="2800">
                <a:solidFill>
                  <a:srgbClr val="253957"/>
                </a:solidFill>
                <a:latin typeface="+mn-lt"/>
                <a:ea typeface="+mn-ea"/>
                <a:cs typeface="+mn-cs"/>
                <a:sym typeface="Arial Narrow"/>
              </a:defRPr>
            </a:pPr>
            <a:endParaRPr lang="ru-RU" sz="2200" dirty="0">
              <a:solidFill>
                <a:srgbClr val="253957"/>
              </a:solidFill>
              <a:sym typeface="Arial Narrow"/>
            </a:endParaRPr>
          </a:p>
          <a:p>
            <a:pPr defTabSz="410766" hangingPunct="0">
              <a:defRPr sz="2800">
                <a:solidFill>
                  <a:srgbClr val="253957"/>
                </a:solidFill>
                <a:latin typeface="+mn-lt"/>
                <a:ea typeface="+mn-ea"/>
                <a:cs typeface="+mn-cs"/>
                <a:sym typeface="Arial Narrow"/>
              </a:defRPr>
            </a:pPr>
            <a:r>
              <a:rPr lang="ru-RU" sz="2200" dirty="0">
                <a:solidFill>
                  <a:srgbClr val="253957"/>
                </a:solidFill>
                <a:sym typeface="Arial Narrow"/>
              </a:rPr>
              <a:t>Россия: адаптация инструментария и сбор данных – Центр исследований гражданского общества и некоммерческого сектора НИУ ВШЭ, осень-зима 2018 года</a:t>
            </a:r>
            <a:endParaRPr lang="en-US" sz="2200" dirty="0">
              <a:solidFill>
                <a:srgbClr val="253957"/>
              </a:solidFill>
              <a:sym typeface="Arial Narrow"/>
            </a:endParaRPr>
          </a:p>
          <a:p>
            <a:pPr defTabSz="410766" hangingPunct="0">
              <a:defRPr sz="2800">
                <a:solidFill>
                  <a:srgbClr val="253957"/>
                </a:solidFill>
                <a:latin typeface="+mn-lt"/>
                <a:ea typeface="+mn-ea"/>
                <a:cs typeface="+mn-cs"/>
                <a:sym typeface="Arial Narrow"/>
              </a:defRPr>
            </a:pPr>
            <a:r>
              <a:rPr lang="en-US" sz="2200" dirty="0">
                <a:solidFill>
                  <a:srgbClr val="253957"/>
                </a:solidFill>
                <a:sym typeface="Arial Narrow"/>
              </a:rPr>
              <a:t>N = 2 539</a:t>
            </a:r>
          </a:p>
          <a:p>
            <a:pPr defTabSz="410766" hangingPunct="0">
              <a:defRPr sz="2800">
                <a:solidFill>
                  <a:srgbClr val="253957"/>
                </a:solidFill>
                <a:latin typeface="+mn-lt"/>
                <a:ea typeface="+mn-ea"/>
                <a:cs typeface="+mn-cs"/>
                <a:sym typeface="Arial Narrow"/>
              </a:defRPr>
            </a:pPr>
            <a:r>
              <a:rPr lang="en-US" sz="2200" dirty="0">
                <a:solidFill>
                  <a:srgbClr val="253957"/>
                </a:solidFill>
                <a:sym typeface="Arial Narrow"/>
              </a:rPr>
              <a:t>N</a:t>
            </a:r>
            <a:r>
              <a:rPr lang="ru-RU" sz="2200" dirty="0">
                <a:solidFill>
                  <a:srgbClr val="253957"/>
                </a:solidFill>
                <a:sym typeface="Arial Narrow"/>
              </a:rPr>
              <a:t> финальное</a:t>
            </a:r>
            <a:r>
              <a:rPr lang="en-US" sz="2200" dirty="0">
                <a:solidFill>
                  <a:srgbClr val="253957"/>
                </a:solidFill>
                <a:sym typeface="Arial Narrow"/>
              </a:rPr>
              <a:t> = 2</a:t>
            </a:r>
            <a:r>
              <a:rPr lang="ru-RU" sz="2200" dirty="0">
                <a:solidFill>
                  <a:srgbClr val="253957"/>
                </a:solidFill>
                <a:sym typeface="Arial Narrow"/>
              </a:rPr>
              <a:t> </a:t>
            </a:r>
            <a:r>
              <a:rPr lang="en-US" sz="2200" dirty="0">
                <a:solidFill>
                  <a:srgbClr val="253957"/>
                </a:solidFill>
                <a:sym typeface="Arial Narrow"/>
              </a:rPr>
              <a:t>494</a:t>
            </a:r>
            <a:r>
              <a:rPr lang="ru-RU" sz="2200" dirty="0">
                <a:solidFill>
                  <a:srgbClr val="253957"/>
                </a:solidFill>
                <a:sym typeface="Arial Narrow"/>
              </a:rPr>
              <a:t> (множественное восстановление данных: метод по медиане)</a:t>
            </a:r>
          </a:p>
          <a:p>
            <a:pPr defTabSz="410766" hangingPunct="0">
              <a:defRPr sz="2800">
                <a:solidFill>
                  <a:srgbClr val="253957"/>
                </a:solidFill>
                <a:latin typeface="+mn-lt"/>
                <a:ea typeface="+mn-ea"/>
                <a:cs typeface="+mn-cs"/>
                <a:sym typeface="Arial Narrow"/>
              </a:defRPr>
            </a:pPr>
            <a:endParaRPr lang="ru-RU" sz="2200" dirty="0">
              <a:solidFill>
                <a:srgbClr val="253957"/>
              </a:solidFill>
              <a:sym typeface="Arial Narrow"/>
            </a:endParaRPr>
          </a:p>
          <a:p>
            <a:pPr defTabSz="410766" hangingPunct="0">
              <a:defRPr sz="2800">
                <a:solidFill>
                  <a:srgbClr val="253957"/>
                </a:solidFill>
                <a:latin typeface="+mn-lt"/>
                <a:ea typeface="+mn-ea"/>
                <a:cs typeface="+mn-cs"/>
                <a:sym typeface="Arial Narrow"/>
              </a:defRPr>
            </a:pPr>
            <a:r>
              <a:rPr lang="ru-RU" sz="2200" dirty="0">
                <a:solidFill>
                  <a:srgbClr val="253957"/>
                </a:solidFill>
                <a:sym typeface="Arial Narrow"/>
              </a:rPr>
              <a:t>Методы анализа данных:</a:t>
            </a:r>
            <a:endParaRPr lang="en-US" sz="2200" dirty="0">
              <a:solidFill>
                <a:srgbClr val="253957"/>
              </a:solidFill>
              <a:sym typeface="Arial Narrow"/>
            </a:endParaRPr>
          </a:p>
          <a:p>
            <a:pPr marL="914400" lvl="1" indent="-457200" defTabSz="410766" hangingPunct="0">
              <a:buFont typeface="Системный шрифт"/>
              <a:buChar char="-"/>
              <a:defRPr sz="2800">
                <a:solidFill>
                  <a:srgbClr val="253957"/>
                </a:solidFill>
                <a:latin typeface="+mn-lt"/>
                <a:ea typeface="+mn-ea"/>
                <a:cs typeface="+mn-cs"/>
                <a:sym typeface="Arial Narrow"/>
              </a:defRPr>
            </a:pPr>
            <a:r>
              <a:rPr lang="ru-RU" sz="2200" dirty="0" err="1">
                <a:solidFill>
                  <a:srgbClr val="253957"/>
                </a:solidFill>
                <a:sym typeface="Arial Narrow"/>
              </a:rPr>
              <a:t>эксплораторный</a:t>
            </a:r>
            <a:r>
              <a:rPr lang="ru-RU" sz="2200" dirty="0">
                <a:solidFill>
                  <a:srgbClr val="253957"/>
                </a:solidFill>
                <a:sym typeface="Arial Narrow"/>
              </a:rPr>
              <a:t> факторный анализ</a:t>
            </a:r>
            <a:endParaRPr lang="en-US" sz="2200" dirty="0">
              <a:solidFill>
                <a:srgbClr val="253957"/>
              </a:solidFill>
              <a:sym typeface="Arial Narrow"/>
            </a:endParaRPr>
          </a:p>
          <a:p>
            <a:pPr marL="914400" lvl="1" indent="-457200" defTabSz="410766" hangingPunct="0">
              <a:buFont typeface="Системный шрифт"/>
              <a:buChar char="-"/>
              <a:defRPr sz="2800">
                <a:solidFill>
                  <a:srgbClr val="253957"/>
                </a:solidFill>
                <a:latin typeface="+mn-lt"/>
                <a:ea typeface="+mn-ea"/>
                <a:cs typeface="+mn-cs"/>
                <a:sym typeface="Arial Narrow"/>
              </a:defRPr>
            </a:pPr>
            <a:r>
              <a:rPr lang="ru-RU" sz="2200" dirty="0">
                <a:solidFill>
                  <a:srgbClr val="253957"/>
                </a:solidFill>
                <a:sym typeface="Arial Narrow"/>
              </a:rPr>
              <a:t>простая линейная регрессия</a:t>
            </a:r>
          </a:p>
        </p:txBody>
      </p:sp>
      <p:sp>
        <p:nvSpPr>
          <p:cNvPr id="3" name="Номер слайда 2">
            <a:extLst>
              <a:ext uri="{FF2B5EF4-FFF2-40B4-BE49-F238E27FC236}">
                <a16:creationId xmlns:a16="http://schemas.microsoft.com/office/drawing/2014/main" id="{1D656176-A934-1D45-A167-93C71609EB37}"/>
              </a:ext>
            </a:extLst>
          </p:cNvPr>
          <p:cNvSpPr>
            <a:spLocks noGrp="1"/>
          </p:cNvSpPr>
          <p:nvPr>
            <p:ph type="sldNum" sz="quarter" idx="2"/>
          </p:nvPr>
        </p:nvSpPr>
        <p:spPr/>
        <p:txBody>
          <a:bodyPr/>
          <a:lstStyle/>
          <a:p>
            <a:fld id="{86CB4B4D-7CA3-9044-876B-883B54F8677D}" type="slidenum">
              <a:rPr lang="ru-RU" smtClean="0"/>
              <a:t>6</a:t>
            </a:fld>
            <a:endParaRPr lang="ru-RU"/>
          </a:p>
        </p:txBody>
      </p:sp>
    </p:spTree>
    <p:extLst>
      <p:ext uri="{BB962C8B-B14F-4D97-AF65-F5344CB8AC3E}">
        <p14:creationId xmlns:p14="http://schemas.microsoft.com/office/powerpoint/2010/main" val="2737999327"/>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Линия"/>
          <p:cNvSpPr/>
          <p:nvPr/>
        </p:nvSpPr>
        <p:spPr>
          <a:xfrm>
            <a:off x="613303" y="1160370"/>
            <a:ext cx="10753187" cy="1"/>
          </a:xfrm>
          <a:prstGeom prst="line">
            <a:avLst/>
          </a:prstGeom>
          <a:ln w="12700">
            <a:solidFill>
              <a:srgbClr val="253957"/>
            </a:solidFill>
            <a:miter lim="400000"/>
          </a:ln>
        </p:spPr>
        <p:txBody>
          <a:bodyPr lIns="35719" tIns="35719" rIns="35719" bIns="35719" anchor="ctr"/>
          <a:lstStyle/>
          <a:p>
            <a:pPr algn="ctr" defTabSz="410766" hangingPunct="0">
              <a:defRPr sz="3200"/>
            </a:pPr>
            <a:endParaRPr sz="1600" kern="0">
              <a:solidFill>
                <a:srgbClr val="000000"/>
              </a:solidFill>
              <a:latin typeface="Helvetica Light"/>
              <a:sym typeface="Helvetica Light"/>
            </a:endParaRPr>
          </a:p>
        </p:txBody>
      </p:sp>
      <p:sp>
        <p:nvSpPr>
          <p:cNvPr id="59" name="Очень крутой заголовок…"/>
          <p:cNvSpPr txBox="1"/>
          <p:nvPr/>
        </p:nvSpPr>
        <p:spPr>
          <a:xfrm>
            <a:off x="1523492" y="284632"/>
            <a:ext cx="9830228" cy="81184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5719" tIns="35719" rIns="35719" bIns="35719"/>
          <a:lstStyle/>
          <a:p>
            <a:pPr defTabSz="410766" hangingPunct="0">
              <a:defRPr sz="7000" b="1" cap="all">
                <a:solidFill>
                  <a:srgbClr val="253957"/>
                </a:solidFill>
                <a:latin typeface="+mn-lt"/>
                <a:ea typeface="+mn-ea"/>
                <a:cs typeface="+mn-cs"/>
                <a:sym typeface="Arial Narrow"/>
              </a:defRPr>
            </a:pPr>
            <a:r>
              <a:rPr lang="ru-RU" sz="2800" b="1" kern="0" cap="all" dirty="0">
                <a:solidFill>
                  <a:srgbClr val="253957"/>
                </a:solidFill>
                <a:latin typeface="Arial Narrow"/>
                <a:sym typeface="Arial Narrow"/>
              </a:rPr>
              <a:t>Структура </a:t>
            </a:r>
            <a:endParaRPr sz="2800" b="1" kern="0" cap="all" dirty="0">
              <a:solidFill>
                <a:srgbClr val="253957"/>
              </a:solidFill>
              <a:latin typeface="Arial Narrow"/>
              <a:sym typeface="Arial Narrow"/>
            </a:endParaRPr>
          </a:p>
        </p:txBody>
      </p:sp>
      <p:pic>
        <p:nvPicPr>
          <p:cNvPr id="63" name="Изображение" descr="Изображение"/>
          <p:cNvPicPr>
            <a:picLocks noChangeAspect="1"/>
          </p:cNvPicPr>
          <p:nvPr/>
        </p:nvPicPr>
        <p:blipFill>
          <a:blip r:embed="rId2"/>
          <a:stretch>
            <a:fillRect/>
          </a:stretch>
        </p:blipFill>
        <p:spPr>
          <a:xfrm>
            <a:off x="613303" y="293090"/>
            <a:ext cx="599790" cy="599790"/>
          </a:xfrm>
          <a:prstGeom prst="rect">
            <a:avLst/>
          </a:prstGeom>
          <a:ln w="12700">
            <a:miter lim="400000"/>
          </a:ln>
        </p:spPr>
      </p:pic>
      <p:sp>
        <p:nvSpPr>
          <p:cNvPr id="7" name="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a:extLst>
              <a:ext uri="{FF2B5EF4-FFF2-40B4-BE49-F238E27FC236}">
                <a16:creationId xmlns:a16="http://schemas.microsoft.com/office/drawing/2014/main" id="{302DE667-FD00-3A4E-B359-0131A5AF7447}"/>
              </a:ext>
            </a:extLst>
          </p:cNvPr>
          <p:cNvSpPr txBox="1"/>
          <p:nvPr/>
        </p:nvSpPr>
        <p:spPr>
          <a:xfrm>
            <a:off x="613303" y="1224265"/>
            <a:ext cx="10765957" cy="514042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5719" tIns="35719" rIns="35719" bIns="35719"/>
          <a:lstStyle/>
          <a:p>
            <a:pPr lvl="0" defTabSz="410766" hangingPunct="0">
              <a:spcBef>
                <a:spcPts val="3000"/>
              </a:spcBef>
              <a:defRPr sz="2800">
                <a:solidFill>
                  <a:srgbClr val="253957"/>
                </a:solidFill>
                <a:latin typeface="+mn-lt"/>
                <a:ea typeface="+mn-ea"/>
                <a:cs typeface="+mn-cs"/>
                <a:sym typeface="Arial Narrow"/>
              </a:defRPr>
            </a:pPr>
            <a:r>
              <a:rPr lang="ru-RU" sz="2800" kern="0" dirty="0">
                <a:solidFill>
                  <a:srgbClr val="253957"/>
                </a:solidFill>
                <a:sym typeface="Arial Narrow"/>
              </a:rPr>
              <a:t>Кто участвует в эпизодическом </a:t>
            </a:r>
            <a:r>
              <a:rPr lang="ru-RU" sz="2800" kern="0" dirty="0" err="1">
                <a:solidFill>
                  <a:srgbClr val="253957"/>
                </a:solidFill>
                <a:sym typeface="Arial Narrow"/>
              </a:rPr>
              <a:t>волонтёрстве</a:t>
            </a:r>
            <a:endParaRPr lang="ru-RU" sz="2800" kern="0" dirty="0">
              <a:solidFill>
                <a:srgbClr val="253957"/>
              </a:solidFill>
              <a:sym typeface="Arial Narrow"/>
            </a:endParaRPr>
          </a:p>
          <a:p>
            <a:pPr lvl="0" defTabSz="410766" hangingPunct="0">
              <a:spcBef>
                <a:spcPts val="3000"/>
              </a:spcBef>
              <a:defRPr sz="2800">
                <a:solidFill>
                  <a:srgbClr val="253957"/>
                </a:solidFill>
                <a:latin typeface="+mn-lt"/>
                <a:ea typeface="+mn-ea"/>
                <a:cs typeface="+mn-cs"/>
                <a:sym typeface="Arial Narrow"/>
              </a:defRPr>
            </a:pPr>
            <a:r>
              <a:rPr lang="ru-RU" sz="2800" kern="0" dirty="0">
                <a:solidFill>
                  <a:schemeClr val="bg1">
                    <a:lumMod val="65000"/>
                  </a:schemeClr>
                </a:solidFill>
                <a:sym typeface="Arial Narrow"/>
              </a:rPr>
              <a:t>Как была организована работа с волонтёрами до, во время и после мероприятия</a:t>
            </a:r>
          </a:p>
          <a:p>
            <a:pPr lvl="0" defTabSz="410766" hangingPunct="0">
              <a:spcBef>
                <a:spcPts val="3000"/>
              </a:spcBef>
              <a:defRPr sz="2800">
                <a:solidFill>
                  <a:srgbClr val="253957"/>
                </a:solidFill>
                <a:latin typeface="+mn-lt"/>
                <a:ea typeface="+mn-ea"/>
                <a:cs typeface="+mn-cs"/>
                <a:sym typeface="Arial Narrow"/>
              </a:defRPr>
            </a:pPr>
            <a:r>
              <a:rPr lang="ru-RU" sz="2800" kern="0" dirty="0">
                <a:solidFill>
                  <a:schemeClr val="bg1">
                    <a:lumMod val="65000"/>
                  </a:schemeClr>
                </a:solidFill>
                <a:sym typeface="Arial Narrow"/>
              </a:rPr>
              <a:t>Индекс удовлетворённости от участия в эпизодическом </a:t>
            </a:r>
            <a:r>
              <a:rPr lang="ru-RU" sz="2800" kern="0" dirty="0" err="1">
                <a:solidFill>
                  <a:schemeClr val="bg1">
                    <a:lumMod val="65000"/>
                  </a:schemeClr>
                </a:solidFill>
                <a:sym typeface="Arial Narrow"/>
              </a:rPr>
              <a:t>волонтёрстве</a:t>
            </a:r>
            <a:endParaRPr lang="ru-RU" sz="2800" kern="0" dirty="0">
              <a:solidFill>
                <a:schemeClr val="bg1">
                  <a:lumMod val="65000"/>
                </a:schemeClr>
              </a:solidFill>
              <a:sym typeface="Arial Narrow"/>
            </a:endParaRPr>
          </a:p>
          <a:p>
            <a:pPr lvl="0" defTabSz="410766" hangingPunct="0">
              <a:spcBef>
                <a:spcPts val="3000"/>
              </a:spcBef>
              <a:defRPr sz="2800">
                <a:solidFill>
                  <a:srgbClr val="253957"/>
                </a:solidFill>
                <a:latin typeface="+mn-lt"/>
                <a:ea typeface="+mn-ea"/>
                <a:cs typeface="+mn-cs"/>
                <a:sym typeface="Arial Narrow"/>
              </a:defRPr>
            </a:pPr>
            <a:r>
              <a:rPr lang="ru-RU" sz="2800" kern="0" dirty="0">
                <a:solidFill>
                  <a:schemeClr val="bg1">
                    <a:lumMod val="65000"/>
                  </a:schemeClr>
                </a:solidFill>
                <a:sym typeface="Arial Narrow"/>
              </a:rPr>
              <a:t>Факторы, определяющие уровень удовлетворённости волонтёров</a:t>
            </a:r>
          </a:p>
          <a:p>
            <a:pPr lvl="0" defTabSz="410766" hangingPunct="0">
              <a:spcBef>
                <a:spcPts val="3000"/>
              </a:spcBef>
              <a:defRPr sz="2800">
                <a:solidFill>
                  <a:srgbClr val="253957"/>
                </a:solidFill>
                <a:latin typeface="+mn-lt"/>
                <a:ea typeface="+mn-ea"/>
                <a:cs typeface="+mn-cs"/>
                <a:sym typeface="Arial Narrow"/>
              </a:defRPr>
            </a:pPr>
            <a:r>
              <a:rPr lang="ru-RU" sz="2800" kern="0" dirty="0">
                <a:solidFill>
                  <a:schemeClr val="bg1">
                    <a:lumMod val="65000"/>
                  </a:schemeClr>
                </a:solidFill>
                <a:sym typeface="Arial Narrow"/>
              </a:rPr>
              <a:t>Намерение будущего участия </a:t>
            </a:r>
          </a:p>
          <a:p>
            <a:pPr lvl="0" defTabSz="410766" hangingPunct="0">
              <a:spcBef>
                <a:spcPts val="3000"/>
              </a:spcBef>
              <a:defRPr sz="2800">
                <a:solidFill>
                  <a:srgbClr val="253957"/>
                </a:solidFill>
                <a:latin typeface="+mn-lt"/>
                <a:ea typeface="+mn-ea"/>
                <a:cs typeface="+mn-cs"/>
                <a:sym typeface="Arial Narrow"/>
              </a:defRPr>
            </a:pPr>
            <a:r>
              <a:rPr lang="ru-RU" sz="2800" kern="0" dirty="0">
                <a:solidFill>
                  <a:schemeClr val="bg1">
                    <a:lumMod val="65000"/>
                  </a:schemeClr>
                </a:solidFill>
                <a:sym typeface="Arial Narrow"/>
              </a:rPr>
              <a:t>Факторы, определяющие намерение будущего участия</a:t>
            </a:r>
          </a:p>
          <a:p>
            <a:pPr lvl="0" defTabSz="410766" hangingPunct="0">
              <a:spcBef>
                <a:spcPts val="1800"/>
              </a:spcBef>
              <a:defRPr sz="2800">
                <a:solidFill>
                  <a:srgbClr val="253957"/>
                </a:solidFill>
                <a:latin typeface="+mn-lt"/>
                <a:ea typeface="+mn-ea"/>
                <a:cs typeface="+mn-cs"/>
                <a:sym typeface="Arial Narrow"/>
              </a:defRPr>
            </a:pPr>
            <a:r>
              <a:rPr lang="ru-RU" sz="1400" kern="0" dirty="0">
                <a:solidFill>
                  <a:srgbClr val="253957"/>
                </a:solidFill>
                <a:sym typeface="Arial Narrow"/>
              </a:rPr>
              <a:t> </a:t>
            </a:r>
          </a:p>
          <a:p>
            <a:pPr lvl="0" defTabSz="410766" hangingPunct="0">
              <a:defRPr sz="2800">
                <a:solidFill>
                  <a:srgbClr val="253957"/>
                </a:solidFill>
                <a:latin typeface="+mn-lt"/>
                <a:ea typeface="+mn-ea"/>
                <a:cs typeface="+mn-cs"/>
                <a:sym typeface="Arial Narrow"/>
              </a:defRPr>
            </a:pPr>
            <a:endParaRPr lang="en-US" sz="1400" kern="0" dirty="0">
              <a:solidFill>
                <a:srgbClr val="253957"/>
              </a:solidFill>
              <a:latin typeface="Arial Narrow"/>
              <a:sym typeface="Arial Narrow"/>
            </a:endParaRPr>
          </a:p>
        </p:txBody>
      </p:sp>
      <p:sp>
        <p:nvSpPr>
          <p:cNvPr id="8" name="Заголовок основного текста">
            <a:extLst>
              <a:ext uri="{FF2B5EF4-FFF2-40B4-BE49-F238E27FC236}">
                <a16:creationId xmlns:a16="http://schemas.microsoft.com/office/drawing/2014/main" id="{9B38F5EA-7C3A-5748-AEF0-E3682563EDA6}"/>
              </a:ext>
            </a:extLst>
          </p:cNvPr>
          <p:cNvSpPr txBox="1"/>
          <p:nvPr/>
        </p:nvSpPr>
        <p:spPr>
          <a:xfrm>
            <a:off x="600533" y="1285955"/>
            <a:ext cx="10765957" cy="66247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5719" tIns="35719" rIns="35719" bIns="35719" anchor="b"/>
          <a:lstStyle>
            <a:lvl1pPr algn="l">
              <a:defRPr sz="4200" b="1">
                <a:solidFill>
                  <a:srgbClr val="253957"/>
                </a:solidFill>
                <a:latin typeface="+mn-lt"/>
                <a:ea typeface="+mn-ea"/>
                <a:cs typeface="+mn-cs"/>
                <a:sym typeface="Arial Narrow"/>
              </a:defRPr>
            </a:lvl1pPr>
          </a:lstStyle>
          <a:p>
            <a:pPr defTabSz="410766" hangingPunct="0"/>
            <a:endParaRPr sz="2100" kern="0" dirty="0">
              <a:latin typeface="Arial Narrow"/>
            </a:endParaRPr>
          </a:p>
        </p:txBody>
      </p:sp>
      <p:sp>
        <p:nvSpPr>
          <p:cNvPr id="3" name="Номер слайда 2">
            <a:extLst>
              <a:ext uri="{FF2B5EF4-FFF2-40B4-BE49-F238E27FC236}">
                <a16:creationId xmlns:a16="http://schemas.microsoft.com/office/drawing/2014/main" id="{26B8A86E-48B9-0044-8F96-4FD18B3ACF20}"/>
              </a:ext>
            </a:extLst>
          </p:cNvPr>
          <p:cNvSpPr>
            <a:spLocks noGrp="1"/>
          </p:cNvSpPr>
          <p:nvPr>
            <p:ph type="sldNum" sz="quarter" idx="2"/>
          </p:nvPr>
        </p:nvSpPr>
        <p:spPr/>
        <p:txBody>
          <a:bodyPr/>
          <a:lstStyle/>
          <a:p>
            <a:fld id="{86CB4B4D-7CA3-9044-876B-883B54F8677D}" type="slidenum">
              <a:rPr lang="ru-RU" smtClean="0"/>
              <a:t>7</a:t>
            </a:fld>
            <a:endParaRPr lang="ru-RU"/>
          </a:p>
        </p:txBody>
      </p:sp>
    </p:spTree>
    <p:extLst>
      <p:ext uri="{BB962C8B-B14F-4D97-AF65-F5344CB8AC3E}">
        <p14:creationId xmlns:p14="http://schemas.microsoft.com/office/powerpoint/2010/main" val="2167782057"/>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Линия"/>
          <p:cNvSpPr/>
          <p:nvPr/>
        </p:nvSpPr>
        <p:spPr>
          <a:xfrm>
            <a:off x="613303" y="1160370"/>
            <a:ext cx="10753187" cy="1"/>
          </a:xfrm>
          <a:prstGeom prst="line">
            <a:avLst/>
          </a:prstGeom>
          <a:ln w="12700">
            <a:solidFill>
              <a:srgbClr val="253957"/>
            </a:solidFill>
            <a:miter lim="400000"/>
          </a:ln>
        </p:spPr>
        <p:txBody>
          <a:bodyPr lIns="35719" tIns="35719" rIns="35719" bIns="35719" anchor="ctr"/>
          <a:lstStyle/>
          <a:p>
            <a:pPr algn="ctr" defTabSz="410766" hangingPunct="0">
              <a:defRPr sz="3200"/>
            </a:pPr>
            <a:endParaRPr sz="1600" kern="0">
              <a:solidFill>
                <a:srgbClr val="000000"/>
              </a:solidFill>
              <a:latin typeface="Helvetica Light"/>
              <a:sym typeface="Helvetica Light"/>
            </a:endParaRPr>
          </a:p>
        </p:txBody>
      </p:sp>
      <p:sp>
        <p:nvSpPr>
          <p:cNvPr id="59" name="Очень крутой заголовок…"/>
          <p:cNvSpPr txBox="1"/>
          <p:nvPr/>
        </p:nvSpPr>
        <p:spPr>
          <a:xfrm>
            <a:off x="1523492" y="284632"/>
            <a:ext cx="9830228" cy="81184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35719" tIns="35719" rIns="35719" bIns="35719"/>
          <a:lstStyle/>
          <a:p>
            <a:pPr defTabSz="410766" hangingPunct="0">
              <a:defRPr sz="7000" b="1" cap="all">
                <a:solidFill>
                  <a:srgbClr val="253957"/>
                </a:solidFill>
                <a:latin typeface="+mn-lt"/>
                <a:ea typeface="+mn-ea"/>
                <a:cs typeface="+mn-cs"/>
                <a:sym typeface="Arial Narrow"/>
              </a:defRPr>
            </a:pPr>
            <a:r>
              <a:rPr lang="ru-RU" sz="2800" b="1" kern="0" cap="all" dirty="0">
                <a:solidFill>
                  <a:srgbClr val="253957"/>
                </a:solidFill>
                <a:latin typeface="Arial Narrow"/>
                <a:sym typeface="Arial Narrow"/>
              </a:rPr>
              <a:t>социально-демографические характеристики</a:t>
            </a:r>
          </a:p>
        </p:txBody>
      </p:sp>
      <p:pic>
        <p:nvPicPr>
          <p:cNvPr id="63" name="Изображение" descr="Изображение"/>
          <p:cNvPicPr>
            <a:picLocks noChangeAspect="1"/>
          </p:cNvPicPr>
          <p:nvPr/>
        </p:nvPicPr>
        <p:blipFill>
          <a:blip r:embed="rId2"/>
          <a:stretch>
            <a:fillRect/>
          </a:stretch>
        </p:blipFill>
        <p:spPr>
          <a:xfrm>
            <a:off x="613303" y="293090"/>
            <a:ext cx="599790" cy="599790"/>
          </a:xfrm>
          <a:prstGeom prst="rect">
            <a:avLst/>
          </a:prstGeom>
          <a:ln w="12700">
            <a:miter lim="400000"/>
          </a:ln>
        </p:spPr>
      </p:pic>
      <p:graphicFrame>
        <p:nvGraphicFramePr>
          <p:cNvPr id="3" name="Диаграмма 2">
            <a:extLst>
              <a:ext uri="{FF2B5EF4-FFF2-40B4-BE49-F238E27FC236}">
                <a16:creationId xmlns:a16="http://schemas.microsoft.com/office/drawing/2014/main" id="{2376B93A-CDD5-BB45-9952-008051918A63}"/>
              </a:ext>
            </a:extLst>
          </p:cNvPr>
          <p:cNvGraphicFramePr/>
          <p:nvPr>
            <p:extLst>
              <p:ext uri="{D42A27DB-BD31-4B8C-83A1-F6EECF244321}">
                <p14:modId xmlns:p14="http://schemas.microsoft.com/office/powerpoint/2010/main" val="320705383"/>
              </p:ext>
            </p:extLst>
          </p:nvPr>
        </p:nvGraphicFramePr>
        <p:xfrm>
          <a:off x="319087" y="1343892"/>
          <a:ext cx="4908544" cy="4892080"/>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3">
            <a:extLst>
              <a:ext uri="{FF2B5EF4-FFF2-40B4-BE49-F238E27FC236}">
                <a16:creationId xmlns:a16="http://schemas.microsoft.com/office/drawing/2014/main" id="{3AC55453-D00D-224D-BF69-A40C1C0FC3A2}"/>
              </a:ext>
            </a:extLst>
          </p:cNvPr>
          <p:cNvSpPr txBox="1"/>
          <p:nvPr/>
        </p:nvSpPr>
        <p:spPr>
          <a:xfrm>
            <a:off x="4194526" y="1128445"/>
            <a:ext cx="1901474" cy="112915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71437" tIns="71437" rIns="71437" bIns="71437" numCol="1" spcCol="38100" rtlCol="0" anchor="ctr">
            <a:spAutoFit/>
          </a:bodyPr>
          <a:lstStyle/>
          <a:p>
            <a:pPr marL="0" marR="0" indent="0" defTabSz="821531" rtl="0" fontAlgn="auto" latinLnBrk="0" hangingPunct="0">
              <a:lnSpc>
                <a:spcPct val="100000"/>
              </a:lnSpc>
              <a:spcBef>
                <a:spcPts val="0"/>
              </a:spcBef>
              <a:spcAft>
                <a:spcPts val="0"/>
              </a:spcAft>
              <a:buClrTx/>
              <a:buSzTx/>
              <a:buFontTx/>
              <a:buNone/>
              <a:tabLst/>
            </a:pPr>
            <a:r>
              <a:rPr lang="ru-RU" sz="1600" dirty="0">
                <a:solidFill>
                  <a:srgbClr val="243A57"/>
                </a:solidFill>
                <a:ea typeface="+mj-ea"/>
                <a:cs typeface="+mj-cs"/>
                <a:sym typeface="Helvetica Light"/>
              </a:rPr>
              <a:t>Возраст</a:t>
            </a:r>
          </a:p>
          <a:p>
            <a:pPr marL="0" marR="0" indent="0" defTabSz="821531" rtl="0" fontAlgn="auto" latinLnBrk="0" hangingPunct="0">
              <a:lnSpc>
                <a:spcPct val="100000"/>
              </a:lnSpc>
              <a:spcBef>
                <a:spcPts val="0"/>
              </a:spcBef>
              <a:spcAft>
                <a:spcPts val="0"/>
              </a:spcAft>
              <a:buClrTx/>
              <a:buSzTx/>
              <a:buFontTx/>
              <a:buNone/>
              <a:tabLst/>
            </a:pPr>
            <a:r>
              <a:rPr lang="ru-RU" sz="1600" dirty="0">
                <a:solidFill>
                  <a:srgbClr val="243A57"/>
                </a:solidFill>
                <a:ea typeface="+mj-ea"/>
                <a:cs typeface="+mj-cs"/>
                <a:sym typeface="Helvetica Light"/>
              </a:rPr>
              <a:t>Среднее значение</a:t>
            </a:r>
            <a:r>
              <a:rPr lang="en-US" sz="1600" dirty="0">
                <a:solidFill>
                  <a:srgbClr val="243A57"/>
                </a:solidFill>
                <a:ea typeface="+mj-ea"/>
                <a:cs typeface="+mj-cs"/>
                <a:sym typeface="Helvetica Light"/>
              </a:rPr>
              <a:t> = 33.4</a:t>
            </a:r>
          </a:p>
          <a:p>
            <a:pPr marL="0" marR="0" indent="0" defTabSz="821531" rtl="0" fontAlgn="auto" latinLnBrk="0" hangingPunct="0">
              <a:lnSpc>
                <a:spcPct val="100000"/>
              </a:lnSpc>
              <a:spcBef>
                <a:spcPts val="0"/>
              </a:spcBef>
              <a:spcAft>
                <a:spcPts val="0"/>
              </a:spcAft>
              <a:buClrTx/>
              <a:buSzTx/>
              <a:buFontTx/>
              <a:buNone/>
              <a:tabLst/>
            </a:pPr>
            <a:r>
              <a:rPr lang="ru-RU" sz="1600" dirty="0">
                <a:solidFill>
                  <a:srgbClr val="243A57"/>
                </a:solidFill>
                <a:ea typeface="+mj-ea"/>
                <a:cs typeface="+mj-cs"/>
                <a:sym typeface="Helvetica Light"/>
              </a:rPr>
              <a:t>Медиана = 31</a:t>
            </a:r>
            <a:endParaRPr kumimoji="0" lang="ru-RU" sz="1600" b="0" i="0" u="none" strike="noStrike" cap="none" spc="0" normalizeH="0" baseline="0" dirty="0">
              <a:ln>
                <a:noFill/>
              </a:ln>
              <a:solidFill>
                <a:srgbClr val="243A57"/>
              </a:solidFill>
              <a:effectLst/>
              <a:uFillTx/>
              <a:ea typeface="+mj-ea"/>
              <a:cs typeface="+mj-cs"/>
              <a:sym typeface="Helvetica Light"/>
            </a:endParaRPr>
          </a:p>
        </p:txBody>
      </p:sp>
      <p:graphicFrame>
        <p:nvGraphicFramePr>
          <p:cNvPr id="13" name="Диаграмма 12">
            <a:extLst>
              <a:ext uri="{FF2B5EF4-FFF2-40B4-BE49-F238E27FC236}">
                <a16:creationId xmlns:a16="http://schemas.microsoft.com/office/drawing/2014/main" id="{B3D6994F-DB50-614F-ABB2-25B0D82B5553}"/>
              </a:ext>
            </a:extLst>
          </p:cNvPr>
          <p:cNvGraphicFramePr/>
          <p:nvPr>
            <p:extLst>
              <p:ext uri="{D42A27DB-BD31-4B8C-83A1-F6EECF244321}">
                <p14:modId xmlns:p14="http://schemas.microsoft.com/office/powerpoint/2010/main" val="2248042777"/>
              </p:ext>
            </p:extLst>
          </p:nvPr>
        </p:nvGraphicFramePr>
        <p:xfrm>
          <a:off x="5833791" y="1343891"/>
          <a:ext cx="5853384" cy="2352424"/>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4" name="Диаграмма 13">
            <a:extLst>
              <a:ext uri="{FF2B5EF4-FFF2-40B4-BE49-F238E27FC236}">
                <a16:creationId xmlns:a16="http://schemas.microsoft.com/office/drawing/2014/main" id="{29889DC6-2830-0F4C-B5E5-10B729C71D87}"/>
              </a:ext>
            </a:extLst>
          </p:cNvPr>
          <p:cNvGraphicFramePr/>
          <p:nvPr>
            <p:extLst>
              <p:ext uri="{D42A27DB-BD31-4B8C-83A1-F6EECF244321}">
                <p14:modId xmlns:p14="http://schemas.microsoft.com/office/powerpoint/2010/main" val="338494173"/>
              </p:ext>
            </p:extLst>
          </p:nvPr>
        </p:nvGraphicFramePr>
        <p:xfrm>
          <a:off x="5846560" y="3883542"/>
          <a:ext cx="6026353" cy="2352430"/>
        </p:xfrm>
        <a:graphic>
          <a:graphicData uri="http://schemas.openxmlformats.org/drawingml/2006/chart">
            <c:chart xmlns:c="http://schemas.openxmlformats.org/drawingml/2006/chart" xmlns:r="http://schemas.openxmlformats.org/officeDocument/2006/relationships" r:id="rId5"/>
          </a:graphicData>
        </a:graphic>
      </p:graphicFrame>
      <p:sp>
        <p:nvSpPr>
          <p:cNvPr id="15" name="TextBox 14">
            <a:extLst>
              <a:ext uri="{FF2B5EF4-FFF2-40B4-BE49-F238E27FC236}">
                <a16:creationId xmlns:a16="http://schemas.microsoft.com/office/drawing/2014/main" id="{7D68E084-34EE-E449-AF79-5373774D164E}"/>
              </a:ext>
            </a:extLst>
          </p:cNvPr>
          <p:cNvSpPr txBox="1"/>
          <p:nvPr/>
        </p:nvSpPr>
        <p:spPr>
          <a:xfrm>
            <a:off x="613303" y="6235975"/>
            <a:ext cx="779562" cy="32893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71437" tIns="71437" rIns="71437" bIns="71437" numCol="1" spcCol="38100" rtlCol="0" anchor="ctr">
            <a:spAutoFit/>
          </a:bodyPr>
          <a:lstStyle/>
          <a:p>
            <a:pPr marL="0" marR="0" indent="0" defTabSz="821531" rtl="0" fontAlgn="auto" latinLnBrk="0" hangingPunct="0">
              <a:lnSpc>
                <a:spcPct val="100000"/>
              </a:lnSpc>
              <a:spcBef>
                <a:spcPts val="0"/>
              </a:spcBef>
              <a:spcAft>
                <a:spcPts val="0"/>
              </a:spcAft>
              <a:buClrTx/>
              <a:buSzTx/>
              <a:buFontTx/>
              <a:buNone/>
              <a:tabLst/>
            </a:pPr>
            <a:r>
              <a:rPr kumimoji="0" lang="en-US" sz="1200" b="0" i="0" u="none" strike="noStrike" cap="none" spc="0" normalizeH="0" baseline="0" dirty="0">
                <a:ln>
                  <a:noFill/>
                </a:ln>
                <a:solidFill>
                  <a:srgbClr val="243A57"/>
                </a:solidFill>
                <a:effectLst/>
                <a:uFillTx/>
                <a:ea typeface="+mj-ea"/>
                <a:cs typeface="+mj-cs"/>
                <a:sym typeface="Helvetica Light"/>
              </a:rPr>
              <a:t>N = 2</a:t>
            </a:r>
            <a:r>
              <a:rPr kumimoji="0" lang="ru-RU" sz="1200" b="0" i="0" u="none" strike="noStrike" cap="none" spc="0" normalizeH="0" baseline="0" dirty="0">
                <a:ln>
                  <a:noFill/>
                </a:ln>
                <a:solidFill>
                  <a:srgbClr val="243A57"/>
                </a:solidFill>
                <a:effectLst/>
                <a:uFillTx/>
                <a:ea typeface="+mj-ea"/>
                <a:cs typeface="+mj-cs"/>
                <a:sym typeface="Helvetica Light"/>
              </a:rPr>
              <a:t> </a:t>
            </a:r>
            <a:r>
              <a:rPr kumimoji="0" lang="en-US" sz="1200" b="0" i="0" u="none" strike="noStrike" cap="none" spc="0" normalizeH="0" baseline="0" dirty="0">
                <a:ln>
                  <a:noFill/>
                </a:ln>
                <a:solidFill>
                  <a:srgbClr val="243A57"/>
                </a:solidFill>
                <a:effectLst/>
                <a:uFillTx/>
                <a:ea typeface="+mj-ea"/>
                <a:cs typeface="+mj-cs"/>
                <a:sym typeface="Helvetica Light"/>
              </a:rPr>
              <a:t>494</a:t>
            </a:r>
            <a:endParaRPr kumimoji="0" lang="ru-RU" sz="1200" b="0" i="0" u="none" strike="noStrike" cap="none" spc="0" normalizeH="0" baseline="0" dirty="0">
              <a:ln>
                <a:noFill/>
              </a:ln>
              <a:solidFill>
                <a:srgbClr val="243A57"/>
              </a:solidFill>
              <a:effectLst/>
              <a:uFillTx/>
              <a:ea typeface="+mj-ea"/>
              <a:cs typeface="+mj-cs"/>
              <a:sym typeface="Helvetica Light"/>
            </a:endParaRPr>
          </a:p>
        </p:txBody>
      </p:sp>
      <p:sp>
        <p:nvSpPr>
          <p:cNvPr id="10" name="TextBox 9">
            <a:extLst>
              <a:ext uri="{FF2B5EF4-FFF2-40B4-BE49-F238E27FC236}">
                <a16:creationId xmlns:a16="http://schemas.microsoft.com/office/drawing/2014/main" id="{D38A753C-88BD-DF44-95FD-FF5E739EE9B0}"/>
              </a:ext>
            </a:extLst>
          </p:cNvPr>
          <p:cNvSpPr txBox="1"/>
          <p:nvPr/>
        </p:nvSpPr>
        <p:spPr>
          <a:xfrm>
            <a:off x="-206678" y="4876627"/>
            <a:ext cx="2260883" cy="88293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71437" tIns="71437" rIns="71437" bIns="71437" numCol="1" spcCol="38100" rtlCol="0" anchor="ctr">
            <a:spAutoFit/>
          </a:bodyPr>
          <a:lstStyle/>
          <a:p>
            <a:pPr marL="0" marR="0" indent="0" algn="r" defTabSz="821531" rtl="0" fontAlgn="auto" latinLnBrk="0" hangingPunct="0">
              <a:lnSpc>
                <a:spcPct val="100000"/>
              </a:lnSpc>
              <a:spcBef>
                <a:spcPts val="0"/>
              </a:spcBef>
              <a:spcAft>
                <a:spcPts val="0"/>
              </a:spcAft>
              <a:buClrTx/>
              <a:buSzTx/>
              <a:buFontTx/>
              <a:buNone/>
              <a:tabLst/>
            </a:pPr>
            <a:r>
              <a:rPr lang="ru-RU" sz="1600" dirty="0">
                <a:solidFill>
                  <a:srgbClr val="243A57"/>
                </a:solidFill>
                <a:ea typeface="+mj-ea"/>
                <a:cs typeface="+mj-cs"/>
                <a:sym typeface="Helvetica Light"/>
              </a:rPr>
              <a:t>Возраст</a:t>
            </a:r>
          </a:p>
          <a:p>
            <a:pPr marL="0" marR="0" indent="0" algn="r" defTabSz="821531" rtl="0" fontAlgn="auto" latinLnBrk="0" hangingPunct="0">
              <a:lnSpc>
                <a:spcPct val="100000"/>
              </a:lnSpc>
              <a:spcBef>
                <a:spcPts val="0"/>
              </a:spcBef>
              <a:spcAft>
                <a:spcPts val="0"/>
              </a:spcAft>
              <a:buClrTx/>
              <a:buSzTx/>
              <a:buFontTx/>
              <a:buNone/>
              <a:tabLst/>
            </a:pPr>
            <a:r>
              <a:rPr lang="ru-RU" sz="1600" dirty="0">
                <a:solidFill>
                  <a:srgbClr val="243A57"/>
                </a:solidFill>
                <a:ea typeface="+mj-ea"/>
                <a:cs typeface="+mj-cs"/>
                <a:sym typeface="Helvetica Light"/>
              </a:rPr>
              <a:t>Среднее значение = 32.8</a:t>
            </a:r>
          </a:p>
          <a:p>
            <a:pPr marL="0" marR="0" indent="0" algn="r" defTabSz="821531" rtl="0" fontAlgn="auto" latinLnBrk="0" hangingPunct="0">
              <a:lnSpc>
                <a:spcPct val="100000"/>
              </a:lnSpc>
              <a:spcBef>
                <a:spcPts val="0"/>
              </a:spcBef>
              <a:spcAft>
                <a:spcPts val="0"/>
              </a:spcAft>
              <a:buClrTx/>
              <a:buSzTx/>
              <a:buFontTx/>
              <a:buNone/>
              <a:tabLst/>
            </a:pPr>
            <a:r>
              <a:rPr kumimoji="0" lang="ru-RU" sz="1600" b="0" i="0" u="none" strike="noStrike" cap="none" spc="0" normalizeH="0" baseline="0" dirty="0">
                <a:ln>
                  <a:noFill/>
                </a:ln>
                <a:solidFill>
                  <a:srgbClr val="243A57"/>
                </a:solidFill>
                <a:effectLst/>
                <a:uFillTx/>
                <a:ea typeface="+mj-ea"/>
                <a:cs typeface="+mj-cs"/>
                <a:sym typeface="Helvetica Light"/>
              </a:rPr>
              <a:t>Медиана = 3</a:t>
            </a:r>
            <a:r>
              <a:rPr kumimoji="0" lang="en-US" sz="1600" b="0" i="0" u="none" strike="noStrike" cap="none" spc="0" normalizeH="0" baseline="0" dirty="0">
                <a:ln>
                  <a:noFill/>
                </a:ln>
                <a:solidFill>
                  <a:srgbClr val="243A57"/>
                </a:solidFill>
                <a:effectLst/>
                <a:uFillTx/>
                <a:ea typeface="+mj-ea"/>
                <a:cs typeface="+mj-cs"/>
                <a:sym typeface="Helvetica Light"/>
              </a:rPr>
              <a:t>1</a:t>
            </a:r>
            <a:endParaRPr kumimoji="0" lang="ru-RU" sz="1600" b="0" i="0" u="none" strike="noStrike" cap="none" spc="0" normalizeH="0" baseline="0" dirty="0">
              <a:ln>
                <a:noFill/>
              </a:ln>
              <a:solidFill>
                <a:srgbClr val="243A57"/>
              </a:solidFill>
              <a:effectLst/>
              <a:uFillTx/>
              <a:ea typeface="+mj-ea"/>
              <a:cs typeface="+mj-cs"/>
              <a:sym typeface="Helvetica Light"/>
            </a:endParaRPr>
          </a:p>
        </p:txBody>
      </p:sp>
      <p:pic>
        <p:nvPicPr>
          <p:cNvPr id="5" name="Рисунок 4">
            <a:extLst>
              <a:ext uri="{FF2B5EF4-FFF2-40B4-BE49-F238E27FC236}">
                <a16:creationId xmlns:a16="http://schemas.microsoft.com/office/drawing/2014/main" id="{7FEAB7D0-F435-0A43-955A-21A89801C0C9}"/>
              </a:ext>
            </a:extLst>
          </p:cNvPr>
          <p:cNvPicPr>
            <a:picLocks noChangeAspect="1"/>
          </p:cNvPicPr>
          <p:nvPr/>
        </p:nvPicPr>
        <p:blipFill>
          <a:blip r:embed="rId6">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2332518" y="5217904"/>
            <a:ext cx="541656" cy="541656"/>
          </a:xfrm>
          <a:prstGeom prst="rect">
            <a:avLst/>
          </a:prstGeom>
        </p:spPr>
      </p:pic>
      <p:pic>
        <p:nvPicPr>
          <p:cNvPr id="8" name="Рисунок 7">
            <a:extLst>
              <a:ext uri="{FF2B5EF4-FFF2-40B4-BE49-F238E27FC236}">
                <a16:creationId xmlns:a16="http://schemas.microsoft.com/office/drawing/2014/main" id="{F1DF30EF-9FCD-2249-B3B4-B7D95A3B48ED}"/>
              </a:ext>
            </a:extLst>
          </p:cNvPr>
          <p:cNvPicPr>
            <a:picLocks noChangeAspect="1"/>
          </p:cNvPicPr>
          <p:nvPr/>
        </p:nvPicPr>
        <p:blipFill>
          <a:blip r:embed="rId7">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3652870" y="1422194"/>
            <a:ext cx="541656" cy="541656"/>
          </a:xfrm>
          <a:prstGeom prst="rect">
            <a:avLst/>
          </a:prstGeom>
        </p:spPr>
      </p:pic>
      <p:sp>
        <p:nvSpPr>
          <p:cNvPr id="2" name="Номер слайда 1">
            <a:extLst>
              <a:ext uri="{FF2B5EF4-FFF2-40B4-BE49-F238E27FC236}">
                <a16:creationId xmlns:a16="http://schemas.microsoft.com/office/drawing/2014/main" id="{E5BEE308-F4FF-D645-853B-D1EFD44FEEDD}"/>
              </a:ext>
            </a:extLst>
          </p:cNvPr>
          <p:cNvSpPr>
            <a:spLocks noGrp="1"/>
          </p:cNvSpPr>
          <p:nvPr>
            <p:ph type="sldNum" sz="quarter" idx="2"/>
          </p:nvPr>
        </p:nvSpPr>
        <p:spPr/>
        <p:txBody>
          <a:bodyPr/>
          <a:lstStyle/>
          <a:p>
            <a:fld id="{86CB4B4D-7CA3-9044-876B-883B54F8677D}" type="slidenum">
              <a:rPr lang="ru-RU" smtClean="0"/>
              <a:t>8</a:t>
            </a:fld>
            <a:endParaRPr lang="ru-RU"/>
          </a:p>
        </p:txBody>
      </p:sp>
    </p:spTree>
    <p:extLst>
      <p:ext uri="{BB962C8B-B14F-4D97-AF65-F5344CB8AC3E}">
        <p14:creationId xmlns:p14="http://schemas.microsoft.com/office/powerpoint/2010/main" val="3574701434"/>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Линия"/>
          <p:cNvSpPr/>
          <p:nvPr/>
        </p:nvSpPr>
        <p:spPr>
          <a:xfrm>
            <a:off x="613303" y="1160370"/>
            <a:ext cx="10753187" cy="1"/>
          </a:xfrm>
          <a:prstGeom prst="line">
            <a:avLst/>
          </a:prstGeom>
          <a:ln w="12700">
            <a:solidFill>
              <a:srgbClr val="253957"/>
            </a:solidFill>
            <a:miter lim="400000"/>
          </a:ln>
        </p:spPr>
        <p:txBody>
          <a:bodyPr lIns="35719" tIns="35719" rIns="35719" bIns="35719" anchor="ctr"/>
          <a:lstStyle/>
          <a:p>
            <a:pPr algn="ctr" defTabSz="410766" hangingPunct="0">
              <a:defRPr sz="3200"/>
            </a:pPr>
            <a:endParaRPr sz="1600" kern="0">
              <a:solidFill>
                <a:srgbClr val="000000"/>
              </a:solidFill>
              <a:latin typeface="Helvetica Light"/>
              <a:sym typeface="Helvetica Light"/>
            </a:endParaRPr>
          </a:p>
        </p:txBody>
      </p:sp>
      <p:sp>
        <p:nvSpPr>
          <p:cNvPr id="59" name="Очень крутой заголовок…"/>
          <p:cNvSpPr txBox="1"/>
          <p:nvPr/>
        </p:nvSpPr>
        <p:spPr>
          <a:xfrm>
            <a:off x="1523492" y="284632"/>
            <a:ext cx="9830228" cy="81184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35719" tIns="35719" rIns="35719" bIns="35719"/>
          <a:lstStyle/>
          <a:p>
            <a:pPr defTabSz="410766" hangingPunct="0">
              <a:defRPr sz="7000" b="1" cap="all">
                <a:solidFill>
                  <a:srgbClr val="253957"/>
                </a:solidFill>
                <a:latin typeface="+mn-lt"/>
                <a:ea typeface="+mn-ea"/>
                <a:cs typeface="+mn-cs"/>
                <a:sym typeface="Arial Narrow"/>
              </a:defRPr>
            </a:pPr>
            <a:r>
              <a:rPr lang="ru-RU" sz="2800" b="1" kern="0" cap="all" dirty="0">
                <a:solidFill>
                  <a:srgbClr val="253957"/>
                </a:solidFill>
                <a:latin typeface="Arial Narrow"/>
                <a:sym typeface="Arial Narrow"/>
              </a:rPr>
              <a:t>социально-демографические характеристики</a:t>
            </a:r>
            <a:endParaRPr sz="2800" b="1" kern="0" cap="all" dirty="0">
              <a:solidFill>
                <a:srgbClr val="253957"/>
              </a:solidFill>
              <a:latin typeface="Arial Narrow"/>
              <a:sym typeface="Arial Narrow"/>
            </a:endParaRPr>
          </a:p>
        </p:txBody>
      </p:sp>
      <p:pic>
        <p:nvPicPr>
          <p:cNvPr id="63" name="Изображение" descr="Изображение"/>
          <p:cNvPicPr>
            <a:picLocks noChangeAspect="1"/>
          </p:cNvPicPr>
          <p:nvPr/>
        </p:nvPicPr>
        <p:blipFill>
          <a:blip r:embed="rId2"/>
          <a:stretch>
            <a:fillRect/>
          </a:stretch>
        </p:blipFill>
        <p:spPr>
          <a:xfrm>
            <a:off x="613303" y="293090"/>
            <a:ext cx="599790" cy="599790"/>
          </a:xfrm>
          <a:prstGeom prst="rect">
            <a:avLst/>
          </a:prstGeom>
          <a:ln w="12700">
            <a:miter lim="400000"/>
          </a:ln>
        </p:spPr>
      </p:pic>
      <p:graphicFrame>
        <p:nvGraphicFramePr>
          <p:cNvPr id="9" name="Диаграмма 8">
            <a:extLst>
              <a:ext uri="{FF2B5EF4-FFF2-40B4-BE49-F238E27FC236}">
                <a16:creationId xmlns:a16="http://schemas.microsoft.com/office/drawing/2014/main" id="{EB89D533-D8CA-9044-879D-6B48A33401E2}"/>
              </a:ext>
            </a:extLst>
          </p:cNvPr>
          <p:cNvGraphicFramePr/>
          <p:nvPr>
            <p:extLst>
              <p:ext uri="{D42A27DB-BD31-4B8C-83A1-F6EECF244321}">
                <p14:modId xmlns:p14="http://schemas.microsoft.com/office/powerpoint/2010/main" val="3675534904"/>
              </p:ext>
            </p:extLst>
          </p:nvPr>
        </p:nvGraphicFramePr>
        <p:xfrm>
          <a:off x="5871024" y="1344064"/>
          <a:ext cx="5924548" cy="238697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Диаграмма 9">
            <a:extLst>
              <a:ext uri="{FF2B5EF4-FFF2-40B4-BE49-F238E27FC236}">
                <a16:creationId xmlns:a16="http://schemas.microsoft.com/office/drawing/2014/main" id="{7D4B7583-E84B-B244-B904-F9B76A165CDD}"/>
              </a:ext>
            </a:extLst>
          </p:cNvPr>
          <p:cNvGraphicFramePr/>
          <p:nvPr>
            <p:extLst>
              <p:ext uri="{D42A27DB-BD31-4B8C-83A1-F6EECF244321}">
                <p14:modId xmlns:p14="http://schemas.microsoft.com/office/powerpoint/2010/main" val="1935724680"/>
              </p:ext>
            </p:extLst>
          </p:nvPr>
        </p:nvGraphicFramePr>
        <p:xfrm>
          <a:off x="5871023" y="3731036"/>
          <a:ext cx="6149527" cy="2842332"/>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2" name="Диаграмма 11">
            <a:extLst>
              <a:ext uri="{FF2B5EF4-FFF2-40B4-BE49-F238E27FC236}">
                <a16:creationId xmlns:a16="http://schemas.microsoft.com/office/drawing/2014/main" id="{05EC26AF-D1A4-2549-A88E-A3B5429732B8}"/>
              </a:ext>
            </a:extLst>
          </p:cNvPr>
          <p:cNvGraphicFramePr/>
          <p:nvPr>
            <p:extLst>
              <p:ext uri="{D42A27DB-BD31-4B8C-83A1-F6EECF244321}">
                <p14:modId xmlns:p14="http://schemas.microsoft.com/office/powerpoint/2010/main" val="2825735873"/>
              </p:ext>
            </p:extLst>
          </p:nvPr>
        </p:nvGraphicFramePr>
        <p:xfrm>
          <a:off x="171450" y="1339089"/>
          <a:ext cx="5699573" cy="4957630"/>
        </p:xfrm>
        <a:graphic>
          <a:graphicData uri="http://schemas.openxmlformats.org/drawingml/2006/chart">
            <c:chart xmlns:c="http://schemas.openxmlformats.org/drawingml/2006/chart" xmlns:r="http://schemas.openxmlformats.org/officeDocument/2006/relationships" r:id="rId5"/>
          </a:graphicData>
        </a:graphic>
      </p:graphicFrame>
      <p:sp>
        <p:nvSpPr>
          <p:cNvPr id="11" name="TextBox 10">
            <a:extLst>
              <a:ext uri="{FF2B5EF4-FFF2-40B4-BE49-F238E27FC236}">
                <a16:creationId xmlns:a16="http://schemas.microsoft.com/office/drawing/2014/main" id="{56ACA245-76AC-F64B-8DAA-42A6F78AFE17}"/>
              </a:ext>
            </a:extLst>
          </p:cNvPr>
          <p:cNvSpPr txBox="1"/>
          <p:nvPr/>
        </p:nvSpPr>
        <p:spPr>
          <a:xfrm>
            <a:off x="613303" y="6235975"/>
            <a:ext cx="779562" cy="32893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71437" tIns="71437" rIns="71437" bIns="71437" numCol="1" spcCol="38100" rtlCol="0" anchor="ctr">
            <a:spAutoFit/>
          </a:bodyPr>
          <a:lstStyle/>
          <a:p>
            <a:pPr marL="0" marR="0" indent="0" defTabSz="821531" rtl="0" fontAlgn="auto" latinLnBrk="0" hangingPunct="0">
              <a:lnSpc>
                <a:spcPct val="100000"/>
              </a:lnSpc>
              <a:spcBef>
                <a:spcPts val="0"/>
              </a:spcBef>
              <a:spcAft>
                <a:spcPts val="0"/>
              </a:spcAft>
              <a:buClrTx/>
              <a:buSzTx/>
              <a:buFontTx/>
              <a:buNone/>
              <a:tabLst/>
            </a:pPr>
            <a:r>
              <a:rPr kumimoji="0" lang="en-US" sz="1200" b="0" i="0" u="none" strike="noStrike" cap="none" spc="0" normalizeH="0" baseline="0" dirty="0">
                <a:ln>
                  <a:noFill/>
                </a:ln>
                <a:solidFill>
                  <a:srgbClr val="243A57"/>
                </a:solidFill>
                <a:effectLst/>
                <a:uFillTx/>
                <a:ea typeface="+mj-ea"/>
                <a:cs typeface="+mj-cs"/>
                <a:sym typeface="Helvetica Light"/>
              </a:rPr>
              <a:t>N = 2</a:t>
            </a:r>
            <a:r>
              <a:rPr kumimoji="0" lang="ru-RU" sz="1200" b="0" i="0" u="none" strike="noStrike" cap="none" spc="0" normalizeH="0" baseline="0" dirty="0">
                <a:ln>
                  <a:noFill/>
                </a:ln>
                <a:solidFill>
                  <a:srgbClr val="243A57"/>
                </a:solidFill>
                <a:effectLst/>
                <a:uFillTx/>
                <a:ea typeface="+mj-ea"/>
                <a:cs typeface="+mj-cs"/>
                <a:sym typeface="Helvetica Light"/>
              </a:rPr>
              <a:t> </a:t>
            </a:r>
            <a:r>
              <a:rPr kumimoji="0" lang="en-US" sz="1200" b="0" i="0" u="none" strike="noStrike" cap="none" spc="0" normalizeH="0" baseline="0" dirty="0">
                <a:ln>
                  <a:noFill/>
                </a:ln>
                <a:solidFill>
                  <a:srgbClr val="243A57"/>
                </a:solidFill>
                <a:effectLst/>
                <a:uFillTx/>
                <a:ea typeface="+mj-ea"/>
                <a:cs typeface="+mj-cs"/>
                <a:sym typeface="Helvetica Light"/>
              </a:rPr>
              <a:t>494</a:t>
            </a:r>
            <a:endParaRPr kumimoji="0" lang="ru-RU" sz="1200" b="0" i="0" u="none" strike="noStrike" cap="none" spc="0" normalizeH="0" baseline="0" dirty="0">
              <a:ln>
                <a:noFill/>
              </a:ln>
              <a:solidFill>
                <a:srgbClr val="243A57"/>
              </a:solidFill>
              <a:effectLst/>
              <a:uFillTx/>
              <a:ea typeface="+mj-ea"/>
              <a:cs typeface="+mj-cs"/>
              <a:sym typeface="Helvetica Light"/>
            </a:endParaRPr>
          </a:p>
        </p:txBody>
      </p:sp>
      <p:sp>
        <p:nvSpPr>
          <p:cNvPr id="2" name="Номер слайда 1">
            <a:extLst>
              <a:ext uri="{FF2B5EF4-FFF2-40B4-BE49-F238E27FC236}">
                <a16:creationId xmlns:a16="http://schemas.microsoft.com/office/drawing/2014/main" id="{4502DB6F-6CE6-1A45-A15B-116F80E6AA02}"/>
              </a:ext>
            </a:extLst>
          </p:cNvPr>
          <p:cNvSpPr>
            <a:spLocks noGrp="1"/>
          </p:cNvSpPr>
          <p:nvPr>
            <p:ph type="sldNum" sz="quarter" idx="2"/>
          </p:nvPr>
        </p:nvSpPr>
        <p:spPr/>
        <p:txBody>
          <a:bodyPr/>
          <a:lstStyle/>
          <a:p>
            <a:fld id="{86CB4B4D-7CA3-9044-876B-883B54F8677D}" type="slidenum">
              <a:rPr lang="ru-RU" smtClean="0"/>
              <a:t>9</a:t>
            </a:fld>
            <a:endParaRPr lang="ru-RU"/>
          </a:p>
        </p:txBody>
      </p:sp>
    </p:spTree>
    <p:extLst>
      <p:ext uri="{BB962C8B-B14F-4D97-AF65-F5344CB8AC3E}">
        <p14:creationId xmlns:p14="http://schemas.microsoft.com/office/powerpoint/2010/main" val="4057531153"/>
      </p:ext>
    </p:extLst>
  </p:cSld>
  <p:clrMapOvr>
    <a:masterClrMapping/>
  </p:clrMapOvr>
  <p:transition spd="med"/>
</p:sld>
</file>

<file path=ppt/theme/_rels/theme1.xml.rels><?xml version="1.0" encoding="UTF-8" standalone="yes"?>
<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Arial Narrow"/>
        <a:ea typeface="Arial Narrow"/>
        <a:cs typeface="Arial Narrow"/>
      </a:minorFont>
    </a:fontScheme>
    <a:fmtScheme name="White">
      <a:fillStyleLst>
        <a:solidFill>
          <a:srgbClr val="FFFFFF"/>
        </a:solidFill>
        <a:solidFill>
          <a:srgbClr val="FFFFFF"/>
        </a:solidFill>
        <a:solidFill>
          <a:srgbClr val="FFFFFF"/>
        </a:solidFill>
      </a:fillStyleLst>
      <a:lnStyleLst>
        <a:ln>
          <a:solidFill>
            <a:srgbClr val="000000"/>
          </a:solidFill>
        </a:ln>
        <a:ln>
          <a:solidFill>
            <a:srgbClr val="000000"/>
          </a:solidFill>
        </a:ln>
        <a:ln>
          <a:solidFill>
            <a:srgbClr val="000000"/>
          </a:solidFill>
        </a:ln>
      </a:lnStyleLst>
      <a:effectStyleLst>
        <a:effectStyle>
          <a:effectLst>
            <a:outerShdw blurRad="50800" dist="25400" dir="5400000" rotWithShape="0">
              <a:srgbClr val="000000">
                <a:alpha val="50000"/>
              </a:srgbClr>
            </a:outerShdw>
          </a:effectLst>
        </a:effectStyle>
        <a:effectStyle>
          <a:effectLst>
            <a:outerShdw blurRad="63500" dist="12700" rotWithShape="0">
              <a:srgbClr val="000000">
                <a:alpha val="50000"/>
              </a:srgbClr>
            </a:outerShdw>
          </a:effectLst>
        </a:effectStyle>
        <a:effectStyle>
          <a:effectLst>
            <a:outerShdw blurRad="50800" dist="25400" dir="5400000" rotWithShape="0">
              <a:srgbClr val="000000">
                <a:alpha val="50000"/>
              </a:srgbClr>
            </a:outerShdw>
          </a:effectLst>
        </a:effectStyle>
      </a:effectStyleLst>
      <a:bgFillStyleLst>
        <a:solidFill>
          <a:srgbClr val="FFFFFF"/>
        </a:solidFill>
        <a:solidFill>
          <a:srgbClr val="FFFFFF"/>
        </a:solidFill>
        <a:solidFill>
          <a:srgbClr val="FFFFFF"/>
        </a:soli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50800" dist="25400" dir="5400000" rotWithShape="0">
            <a:srgbClr val="000000">
              <a:alpha val="50000"/>
            </a:srgbClr>
          </a:outerShdw>
        </a:effectLst>
        <a:sp3d/>
      </a:spPr>
      <a:bodyPr rot="0" spcFirstLastPara="1" vertOverflow="overflow" horzOverflow="overflow" vert="horz" wrap="square" lIns="71437" tIns="71437" rIns="71437" bIns="71437" numCol="1" spcCol="38100" rtlCol="0" anchor="ctr">
        <a:spAutoFit/>
      </a:bodyPr>
      <a:lstStyle>
        <a:defPPr marL="0" marR="0" indent="0" algn="ctr" defTabSz="821531"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j-lt"/>
            <a:ea typeface="+mj-ea"/>
            <a:cs typeface="+mj-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71437" tIns="71437" rIns="71437" bIns="71437" numCol="1" spcCol="38100" rtlCol="0" anchor="ctr">
        <a:spAutoFit/>
      </a:bodyPr>
      <a:lstStyle>
        <a:defPPr marL="0" marR="0" indent="0" algn="ctr" defTabSz="821531"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j-lt"/>
            <a:ea typeface="+mj-ea"/>
            <a:cs typeface="+mj-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3396</TotalTime>
  <Words>2463</Words>
  <Application>Microsoft Macintosh PowerPoint</Application>
  <PresentationFormat>Широкоэкранный</PresentationFormat>
  <Paragraphs>486</Paragraphs>
  <Slides>35</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35</vt:i4>
      </vt:variant>
    </vt:vector>
  </HeadingPairs>
  <TitlesOfParts>
    <vt:vector size="42" baseType="lpstr">
      <vt:lpstr>Системный шрифт</vt:lpstr>
      <vt:lpstr>Arial</vt:lpstr>
      <vt:lpstr>Arial Narrow</vt:lpstr>
      <vt:lpstr>Calibri</vt:lpstr>
      <vt:lpstr>Helvetica</vt:lpstr>
      <vt:lpstr>Helvetica Light</vt:lpstr>
      <vt:lpstr>White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Мария Рыбникова</dc:creator>
  <cp:lastModifiedBy>Irina Krasnopolskaya</cp:lastModifiedBy>
  <cp:revision>150</cp:revision>
  <cp:lastPrinted>2019-09-17T10:24:54Z</cp:lastPrinted>
  <dcterms:created xsi:type="dcterms:W3CDTF">2019-07-28T13:48:06Z</dcterms:created>
  <dcterms:modified xsi:type="dcterms:W3CDTF">2019-09-19T06:48:22Z</dcterms:modified>
</cp:coreProperties>
</file>