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ppt/notesSlides/notesSlide17.xml" ContentType="application/vnd.openxmlformats-officedocument.presentationml.notesSlide+xml"/>
  <Override PartName="/ppt/charts/chart15.xml" ContentType="application/vnd.openxmlformats-officedocument.drawingml.chart+xml"/>
  <Override PartName="/ppt/notesSlides/notesSlide18.xml" ContentType="application/vnd.openxmlformats-officedocument.presentationml.notesSlide+xml"/>
  <Override PartName="/ppt/charts/chart16.xml" ContentType="application/vnd.openxmlformats-officedocument.drawingml.chart+xml"/>
  <Override PartName="/ppt/notesSlides/notesSlide19.xml" ContentType="application/vnd.openxmlformats-officedocument.presentationml.notesSlide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380" r:id="rId3"/>
    <p:sldId id="266" r:id="rId4"/>
    <p:sldId id="276" r:id="rId5"/>
    <p:sldId id="314" r:id="rId6"/>
    <p:sldId id="308" r:id="rId7"/>
    <p:sldId id="331" r:id="rId8"/>
    <p:sldId id="374" r:id="rId9"/>
    <p:sldId id="332" r:id="rId10"/>
    <p:sldId id="375" r:id="rId11"/>
    <p:sldId id="381" r:id="rId12"/>
    <p:sldId id="292" r:id="rId13"/>
    <p:sldId id="322" r:id="rId14"/>
    <p:sldId id="382" r:id="rId15"/>
    <p:sldId id="384" r:id="rId16"/>
    <p:sldId id="293" r:id="rId17"/>
    <p:sldId id="298" r:id="rId18"/>
    <p:sldId id="299" r:id="rId19"/>
    <p:sldId id="378" r:id="rId20"/>
    <p:sldId id="301" r:id="rId21"/>
    <p:sldId id="263" r:id="rId22"/>
  </p:sldIdLst>
  <p:sldSz cx="17340263" cy="9753600"/>
  <p:notesSz cx="6858000" cy="9144000"/>
  <p:defaultTextStyle>
    <a:defPPr marL="0" marR="0" indent="0" algn="l" defTabSz="76798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191998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383995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575992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767989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959987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151985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343981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535978" algn="ctr" defTabSz="4906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72" userDrawn="1">
          <p15:clr>
            <a:srgbClr val="A4A3A4"/>
          </p15:clr>
        </p15:guide>
        <p15:guide id="4" pos="5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957"/>
    <a:srgbClr val="3341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/>
    <p:restoredTop sz="94688"/>
  </p:normalViewPr>
  <p:slideViewPr>
    <p:cSldViewPr snapToGrid="0" snapToObjects="1">
      <p:cViewPr>
        <p:scale>
          <a:sx n="55" d="100"/>
          <a:sy n="55" d="100"/>
        </p:scale>
        <p:origin x="-384" y="234"/>
      </p:cViewPr>
      <p:guideLst>
        <p:guide orient="horz" pos="1620"/>
        <p:guide orient="horz" pos="3072"/>
        <p:guide pos="3840"/>
        <p:guide pos="54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50122513755705E-2"/>
          <c:y val="7.0563234907958586E-2"/>
          <c:w val="0.95568664382068524"/>
          <c:h val="0.817348944020436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делали пожертвования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2014</c:v>
                </c:pt>
                <c:pt idx="5">
                  <c:v>2015</c:v>
                </c:pt>
                <c:pt idx="6">
                  <c:v>2017</c:v>
                </c:pt>
                <c:pt idx="7">
                  <c:v>2019</c:v>
                </c:pt>
              </c:numCache>
            </c:numRef>
          </c:cat>
          <c:val>
            <c:numRef>
              <c:f>Лист1!$B$2:$B$9</c:f>
              <c:numCache>
                <c:formatCode>####</c:formatCode>
                <c:ptCount val="8"/>
                <c:pt idx="0" formatCode="General">
                  <c:v>44</c:v>
                </c:pt>
                <c:pt idx="1">
                  <c:v>51.289156626506028</c:v>
                </c:pt>
                <c:pt idx="2">
                  <c:v>51.195161657822297</c:v>
                </c:pt>
                <c:pt idx="3">
                  <c:v>46.083081884560144</c:v>
                </c:pt>
                <c:pt idx="4">
                  <c:v>56.95</c:v>
                </c:pt>
                <c:pt idx="5">
                  <c:v>53.06666666666667</c:v>
                </c:pt>
                <c:pt idx="6">
                  <c:v>57.1</c:v>
                </c:pt>
                <c:pt idx="7" formatCode="General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54-4860-9382-45EBBE09F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447232"/>
        <c:axId val="89818240"/>
      </c:barChart>
      <c:catAx>
        <c:axId val="3644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818240"/>
        <c:crosses val="autoZero"/>
        <c:auto val="1"/>
        <c:lblAlgn val="ctr"/>
        <c:lblOffset val="100"/>
        <c:noMultiLvlLbl val="0"/>
      </c:catAx>
      <c:valAx>
        <c:axId val="89818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6447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787822792762442"/>
          <c:y val="0"/>
          <c:w val="0.4044767065797603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через сбор средств друзьями, знакомыми</c:v>
                </c:pt>
                <c:pt idx="1">
                  <c:v>через религиозные, приходские общины, церковные организации</c:v>
                </c:pt>
                <c:pt idx="2">
                  <c:v>через сбор средств по месту работы</c:v>
                </c:pt>
                <c:pt idx="3">
                  <c:v>через ящик-копилку для сбора средств</c:v>
                </c:pt>
                <c:pt idx="4">
                  <c:v>через мобильную связь (SMS)</c:v>
                </c:pt>
                <c:pt idx="5">
                  <c:v>нуждающимся лично в руки, кроме милостыни</c:v>
                </c:pt>
                <c:pt idx="6">
                  <c:v>милостыня, подаяние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0">
                  <c:v>4</c:v>
                </c:pt>
                <c:pt idx="1">
                  <c:v>2</c:v>
                </c:pt>
                <c:pt idx="2" formatCode="0">
                  <c:v>5</c:v>
                </c:pt>
                <c:pt idx="3" formatCode="0">
                  <c:v>12</c:v>
                </c:pt>
                <c:pt idx="4" formatCode="0">
                  <c:v>13</c:v>
                </c:pt>
                <c:pt idx="5" formatCode="0">
                  <c:v>21</c:v>
                </c:pt>
                <c:pt idx="6" formatCode="0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0C8-41FF-8762-75F66B6C38E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через сбор средств друзьями, знакомыми</c:v>
                </c:pt>
                <c:pt idx="1">
                  <c:v>через религиозные, приходские общины, церковные организации</c:v>
                </c:pt>
                <c:pt idx="2">
                  <c:v>через сбор средств по месту работы</c:v>
                </c:pt>
                <c:pt idx="3">
                  <c:v>через ящик-копилку для сбора средств</c:v>
                </c:pt>
                <c:pt idx="4">
                  <c:v>через мобильную связь (SMS)</c:v>
                </c:pt>
                <c:pt idx="5">
                  <c:v>нуждающимся лично в руки, кроме милостыни</c:v>
                </c:pt>
                <c:pt idx="6">
                  <c:v>милостыня, подаяние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0</c:v>
                </c:pt>
                <c:pt idx="1">
                  <c:v>3</c:v>
                </c:pt>
                <c:pt idx="2">
                  <c:v>6.5</c:v>
                </c:pt>
                <c:pt idx="3">
                  <c:v>13.4</c:v>
                </c:pt>
                <c:pt idx="4">
                  <c:v>14.899999999999999</c:v>
                </c:pt>
                <c:pt idx="5">
                  <c:v>16.7</c:v>
                </c:pt>
                <c:pt idx="6">
                  <c:v>35.9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0C8-41FF-8762-75F66B6C38E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через сбор средств друзьями, знакомыми</c:v>
                </c:pt>
                <c:pt idx="1">
                  <c:v>через религиозные, приходские общины, церковные организации</c:v>
                </c:pt>
                <c:pt idx="2">
                  <c:v>через сбор средств по месту работы</c:v>
                </c:pt>
                <c:pt idx="3">
                  <c:v>через ящик-копилку для сбора средств</c:v>
                </c:pt>
                <c:pt idx="4">
                  <c:v>через мобильную связь (SMS)</c:v>
                </c:pt>
                <c:pt idx="5">
                  <c:v>нуждающимся лично в руки, кроме милостыни</c:v>
                </c:pt>
                <c:pt idx="6">
                  <c:v>милостыня, подаяние</c:v>
                </c:pt>
              </c:strCache>
            </c:strRef>
          </c:cat>
          <c:val>
            <c:numRef>
              <c:f>Лист1!$D$2:$D$8</c:f>
              <c:numCache>
                <c:formatCode>0</c:formatCode>
                <c:ptCount val="7"/>
                <c:pt idx="0">
                  <c:v>4</c:v>
                </c:pt>
                <c:pt idx="1">
                  <c:v>5</c:v>
                </c:pt>
                <c:pt idx="2">
                  <c:v>7.95</c:v>
                </c:pt>
                <c:pt idx="3">
                  <c:v>9.3000000000000007</c:v>
                </c:pt>
                <c:pt idx="4">
                  <c:v>11.25</c:v>
                </c:pt>
                <c:pt idx="5">
                  <c:v>18.55</c:v>
                </c:pt>
                <c:pt idx="6">
                  <c:v>37.450000000000003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0C8-41FF-8762-75F66B6C38E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через сбор средств друзьями, знакомыми</c:v>
                </c:pt>
                <c:pt idx="1">
                  <c:v>через религиозные, приходские общины, церковные организации</c:v>
                </c:pt>
                <c:pt idx="2">
                  <c:v>через сбор средств по месту работы</c:v>
                </c:pt>
                <c:pt idx="3">
                  <c:v>через ящик-копилку для сбора средств</c:v>
                </c:pt>
                <c:pt idx="4">
                  <c:v>через мобильную связь (SMS)</c:v>
                </c:pt>
                <c:pt idx="5">
                  <c:v>нуждающимся лично в руки, кроме милостыни</c:v>
                </c:pt>
                <c:pt idx="6">
                  <c:v>милостыня, подаяние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 formatCode="0">
                  <c:v>4</c:v>
                </c:pt>
                <c:pt idx="2" formatCode="0">
                  <c:v>5.1510541204810503</c:v>
                </c:pt>
                <c:pt idx="3" formatCode="0">
                  <c:v>11.1522681156604</c:v>
                </c:pt>
                <c:pt idx="4" formatCode="0">
                  <c:v>0.620588840963746</c:v>
                </c:pt>
                <c:pt idx="5" formatCode="0">
                  <c:v>15.66261257831</c:v>
                </c:pt>
                <c:pt idx="6" formatCode="0">
                  <c:v>37.831010674691797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0C8-41FF-8762-75F66B6C38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6032512"/>
        <c:axId val="37817728"/>
      </c:barChart>
      <c:catAx>
        <c:axId val="760325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4999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ru-RU"/>
          </a:p>
        </c:txPr>
        <c:crossAx val="37817728"/>
        <c:crosses val="autoZero"/>
        <c:auto val="1"/>
        <c:lblAlgn val="ctr"/>
        <c:lblOffset val="100"/>
        <c:noMultiLvlLbl val="0"/>
      </c:catAx>
      <c:valAx>
        <c:axId val="3781772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one"/>
        <c:crossAx val="7603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655109418094757"/>
          <c:y val="0.70744793919206916"/>
          <c:w val="9.1988815587712491E-2"/>
          <c:h val="0.241922216339276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8869270329432"/>
          <c:y val="2.6834560082163644E-2"/>
          <c:w val="0.64113072967056806"/>
          <c:h val="0.971853241341987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Общение в социальных сетях типа «Одноклассники», «ВКонтакте», «Фейсбук» и др. </c:v>
                </c:pt>
                <c:pt idx="1">
                  <c:v>Поиск информации для учёбы или работы</c:v>
                </c:pt>
                <c:pt idx="2">
                  <c:v>Чтение новостей, газет, журналов онлайн</c:v>
                </c:pt>
                <c:pt idx="3">
                  <c:v>Выражение своего мнения по общественным и политическим проблемам</c:v>
                </c:pt>
                <c:pt idx="4">
                  <c:v>Получение информации на сайтах государственных органов, учреждений</c:v>
                </c:pt>
                <c:pt idx="5">
                  <c:v>Перевод денег незнакомым нуждающимся людям, денежные пожертвования</c:v>
                </c:pt>
                <c:pt idx="6">
                  <c:v>Ничего из перечисленного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40</c:v>
                </c:pt>
                <c:pt idx="1">
                  <c:v>33</c:v>
                </c:pt>
                <c:pt idx="2">
                  <c:v>27</c:v>
                </c:pt>
                <c:pt idx="3">
                  <c:v>5</c:v>
                </c:pt>
                <c:pt idx="4">
                  <c:v>10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C2-4135-9F79-83F1E4A21A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Общение в социальных сетях типа «Одноклассники», «ВКонтакте», «Фейсбук» и др. </c:v>
                </c:pt>
                <c:pt idx="1">
                  <c:v>Поиск информации для учёбы или работы</c:v>
                </c:pt>
                <c:pt idx="2">
                  <c:v>Чтение новостей, газет, журналов онлайн</c:v>
                </c:pt>
                <c:pt idx="3">
                  <c:v>Выражение своего мнения по общественным и политическим проблемам</c:v>
                </c:pt>
                <c:pt idx="4">
                  <c:v>Получение информации на сайтах государственных органов, учреждений</c:v>
                </c:pt>
                <c:pt idx="5">
                  <c:v>Перевод денег незнакомым нуждающимся людям, денежные пожертвования</c:v>
                </c:pt>
                <c:pt idx="6">
                  <c:v>Ничего из перечисленного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48</c:v>
                </c:pt>
                <c:pt idx="1">
                  <c:v>36</c:v>
                </c:pt>
                <c:pt idx="2">
                  <c:v>33</c:v>
                </c:pt>
                <c:pt idx="3">
                  <c:v>7</c:v>
                </c:pt>
                <c:pt idx="4">
                  <c:v>13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C2-4135-9F79-83F1E4A21A7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Общение в социальных сетях типа «Одноклассники», «ВКонтакте», «Фейсбук» и др. </c:v>
                </c:pt>
                <c:pt idx="1">
                  <c:v>Поиск информации для учёбы или работы</c:v>
                </c:pt>
                <c:pt idx="2">
                  <c:v>Чтение новостей, газет, журналов онлайн</c:v>
                </c:pt>
                <c:pt idx="3">
                  <c:v>Выражение своего мнения по общественным и политическим проблемам</c:v>
                </c:pt>
                <c:pt idx="4">
                  <c:v>Получение информации на сайтах государственных органов, учреждений</c:v>
                </c:pt>
                <c:pt idx="5">
                  <c:v>Перевод денег незнакомым нуждающимся людям, денежные пожертвования</c:v>
                </c:pt>
                <c:pt idx="6">
                  <c:v>Ничего из перечисленного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58</c:v>
                </c:pt>
                <c:pt idx="1">
                  <c:v>45</c:v>
                </c:pt>
                <c:pt idx="2">
                  <c:v>42</c:v>
                </c:pt>
                <c:pt idx="3">
                  <c:v>12</c:v>
                </c:pt>
                <c:pt idx="4">
                  <c:v>18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2AA-489A-8CA3-660EAA0EA8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Общение в социальных сетях типа «Одноклассники», «ВКонтакте», «Фейсбук» и др. </c:v>
                </c:pt>
                <c:pt idx="1">
                  <c:v>Поиск информации для учёбы или работы</c:v>
                </c:pt>
                <c:pt idx="2">
                  <c:v>Чтение новостей, газет, журналов онлайн</c:v>
                </c:pt>
                <c:pt idx="3">
                  <c:v>Выражение своего мнения по общественным и политическим проблемам</c:v>
                </c:pt>
                <c:pt idx="4">
                  <c:v>Получение информации на сайтах государственных органов, учреждений</c:v>
                </c:pt>
                <c:pt idx="5">
                  <c:v>Перевод денег незнакомым нуждающимся людям, денежные пожертвования</c:v>
                </c:pt>
                <c:pt idx="6">
                  <c:v>Ничего из перечисленного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55</c:v>
                </c:pt>
                <c:pt idx="1">
                  <c:v>39</c:v>
                </c:pt>
                <c:pt idx="2">
                  <c:v>44</c:v>
                </c:pt>
                <c:pt idx="3">
                  <c:v>6</c:v>
                </c:pt>
                <c:pt idx="4">
                  <c:v>21</c:v>
                </c:pt>
                <c:pt idx="5">
                  <c:v>11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1D8-45E6-AF28-A7030954C1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6393984"/>
        <c:axId val="37818880"/>
      </c:barChart>
      <c:catAx>
        <c:axId val="76393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7818880"/>
        <c:crosses val="autoZero"/>
        <c:auto val="1"/>
        <c:lblAlgn val="ctr"/>
        <c:lblOffset val="100"/>
        <c:noMultiLvlLbl val="0"/>
      </c:catAx>
      <c:valAx>
        <c:axId val="378188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7639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283659444735107"/>
          <c:y val="0.48128974716031825"/>
          <c:w val="7.9171765973890723E-2"/>
          <c:h val="0.218774885633286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361085384021373E-2"/>
          <c:y val="3.6501118287661422E-2"/>
          <c:w val="0.55712940712594139"/>
          <c:h val="0.847645920364539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готовы помогать организациям, инициативам деньгами, пожертвованиями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8F-44AE-A741-4236AC13D0E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уже помогают организациям, инициативам деньгами, пожертвованиями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 formatCode="0">
                  <c:v>16</c:v>
                </c:pt>
                <c:pt idx="1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78F-44AE-A741-4236AC13D0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819904"/>
        <c:axId val="156005440"/>
      </c:barChart>
      <c:catAx>
        <c:axId val="17381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005440"/>
        <c:crosses val="autoZero"/>
        <c:auto val="1"/>
        <c:lblAlgn val="ctr"/>
        <c:lblOffset val="100"/>
        <c:noMultiLvlLbl val="0"/>
      </c:catAx>
      <c:valAx>
        <c:axId val="156005440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38199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56292290013528"/>
          <c:y val="0.12064185796269726"/>
          <c:w val="0.28898069862849218"/>
          <c:h val="0.659745000926449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17527102733622"/>
          <c:y val="1.3968588151080168E-2"/>
          <c:w val="0.855784438893754"/>
          <c:h val="0.8417215930779997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 1000 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2014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2007</c:v>
                </c:pt>
              </c:numCache>
            </c:numRef>
          </c:cat>
          <c:val>
            <c:numRef>
              <c:f>Лист1!$B$2:$B$8</c:f>
              <c:numCache>
                <c:formatCode>0</c:formatCode>
                <c:ptCount val="7"/>
                <c:pt idx="0" formatCode="General">
                  <c:v>31</c:v>
                </c:pt>
                <c:pt idx="1">
                  <c:v>45.199999999999996</c:v>
                </c:pt>
                <c:pt idx="2">
                  <c:v>71.115013000000005</c:v>
                </c:pt>
                <c:pt idx="3">
                  <c:v>73.034509221279023</c:v>
                </c:pt>
                <c:pt idx="4">
                  <c:v>53.57090739034507</c:v>
                </c:pt>
                <c:pt idx="5">
                  <c:v>52.03993253407485</c:v>
                </c:pt>
                <c:pt idx="6">
                  <c:v>48.790763393189984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31-4877-BA41-07338D396D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1000–2000 ₽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2014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2007</c:v>
                </c:pt>
              </c:numCache>
            </c:numRef>
          </c:cat>
          <c:val>
            <c:numRef>
              <c:f>Лист1!$C$2:$C$8</c:f>
              <c:numCache>
                <c:formatCode>0</c:formatCode>
                <c:ptCount val="7"/>
                <c:pt idx="0" formatCode="General">
                  <c:v>21</c:v>
                </c:pt>
                <c:pt idx="1">
                  <c:v>22.2</c:v>
                </c:pt>
                <c:pt idx="2">
                  <c:v>7.4626869999999998</c:v>
                </c:pt>
                <c:pt idx="3">
                  <c:v>4.9120102172590228</c:v>
                </c:pt>
                <c:pt idx="4">
                  <c:v>2.1287839029203388</c:v>
                </c:pt>
                <c:pt idx="5">
                  <c:v>3.0496421570862013</c:v>
                </c:pt>
                <c:pt idx="6">
                  <c:v>3.2196287745415173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331-4877-BA41-07338D396D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свыше 2000 ₽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2014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2007</c:v>
                </c:pt>
              </c:numCache>
            </c:numRef>
          </c:cat>
          <c:val>
            <c:numRef>
              <c:f>Лист1!$D$2:$D$8</c:f>
              <c:numCache>
                <c:formatCode>0</c:formatCode>
                <c:ptCount val="7"/>
                <c:pt idx="0" formatCode="General">
                  <c:v>21</c:v>
                </c:pt>
                <c:pt idx="1">
                  <c:v>14.3</c:v>
                </c:pt>
                <c:pt idx="2">
                  <c:v>9.6575939999999996</c:v>
                </c:pt>
                <c:pt idx="3">
                  <c:v>7.428250794368239</c:v>
                </c:pt>
                <c:pt idx="4">
                  <c:v>10.272813133599307</c:v>
                </c:pt>
                <c:pt idx="5">
                  <c:v>5.5932898755527187</c:v>
                </c:pt>
                <c:pt idx="6">
                  <c:v>5.8454350611506776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331-4877-BA41-07338D396D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затруднились ответить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2014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2007</c:v>
                </c:pt>
              </c:numCache>
            </c:numRef>
          </c:cat>
          <c:val>
            <c:numRef>
              <c:f>Лист1!$E$2:$E$8</c:f>
              <c:numCache>
                <c:formatCode>0</c:formatCode>
                <c:ptCount val="7"/>
                <c:pt idx="0" formatCode="General">
                  <c:v>27</c:v>
                </c:pt>
                <c:pt idx="1">
                  <c:v>18.399999999999999</c:v>
                </c:pt>
                <c:pt idx="2">
                  <c:v>11.764706</c:v>
                </c:pt>
                <c:pt idx="3">
                  <c:v>14.625229767092016</c:v>
                </c:pt>
                <c:pt idx="4">
                  <c:v>34.027495573135283</c:v>
                </c:pt>
                <c:pt idx="5">
                  <c:v>39.317135433286232</c:v>
                </c:pt>
                <c:pt idx="6">
                  <c:v>42.144172771117816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331-4877-BA41-07338D396D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2014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2007</c:v>
                </c:pt>
              </c:numCache>
            </c:numRef>
          </c:cat>
          <c:val>
            <c:numRef>
              <c:f>Лист1!$F$2:$F$8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331-4877-BA41-07338D396D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2014</c:v>
                </c:pt>
                <c:pt idx="3">
                  <c:v>2011</c:v>
                </c:pt>
                <c:pt idx="4">
                  <c:v>2010</c:v>
                </c:pt>
                <c:pt idx="5">
                  <c:v>2009</c:v>
                </c:pt>
                <c:pt idx="6">
                  <c:v>2007</c:v>
                </c:pt>
              </c:numCache>
            </c:numRef>
          </c:cat>
          <c:val>
            <c:numRef>
              <c:f>Лист1!$G$2:$G$8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331-4877-BA41-07338D396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6508160"/>
        <c:axId val="37821760"/>
      </c:barChart>
      <c:catAx>
        <c:axId val="76508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7821760"/>
        <c:crosses val="autoZero"/>
        <c:auto val="1"/>
        <c:lblAlgn val="ctr"/>
        <c:lblOffset val="100"/>
        <c:noMultiLvlLbl val="0"/>
      </c:catAx>
      <c:valAx>
        <c:axId val="378217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76508160"/>
        <c:crosses val="autoZero"/>
        <c:crossBetween val="between"/>
      </c:valAx>
    </c:plotArea>
    <c:legend>
      <c:legendPos val="b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7.6969133303237167E-2"/>
          <c:y val="0.8660769499936376"/>
          <c:w val="0.88130583234618476"/>
          <c:h val="0.133923050006362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367663501011141"/>
          <c:y val="9.0466907072717928E-3"/>
          <c:w val="0.54632336498988854"/>
          <c:h val="0.968476542120708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2FA-435D-8D9B-C348BE440E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Лист1!$A$2:$A$22</c:f>
              <c:strCache>
                <c:ptCount val="21"/>
                <c:pt idx="0">
                  <c:v>Затрудняюсь ответить</c:v>
                </c:pt>
                <c:pt idx="1">
                  <c:v>Другое</c:v>
                </c:pt>
                <c:pt idx="2">
                  <c:v>На помощь (бывшим) заключенным</c:v>
                </c:pt>
                <c:pt idx="3">
                  <c:v>На политическую деятельность</c:v>
                </c:pt>
                <c:pt idx="4">
                  <c:v>На правозащитную деятельность</c:v>
                </c:pt>
                <c:pt idx="5">
                  <c:v>На помощь химически зависимым людям</c:v>
                </c:pt>
                <c:pt idx="6">
                  <c:v>На помощь мигрантам</c:v>
                </c:pt>
                <c:pt idx="7">
                  <c:v>На науку и образование</c:v>
                </c:pt>
                <c:pt idx="8">
                  <c:v>На культуру и искусство</c:v>
                </c:pt>
                <c:pt idx="9">
                  <c:v>На помощь ВИЧ-инфицированным</c:v>
                </c:pt>
                <c:pt idx="10">
                  <c:v>На помощь взрослым людям (лечение и реабилитация)</c:v>
                </c:pt>
                <c:pt idx="11">
                  <c:v>На помощь религиозным организациям, храмам, церквям</c:v>
                </c:pt>
                <c:pt idx="12">
                  <c:v>На защиту окружающей среды, экологию</c:v>
                </c:pt>
                <c:pt idx="13">
                  <c:v>На помощь людям в сложной жизненной ситуации</c:v>
                </c:pt>
                <c:pt idx="14">
                  <c:v>На помощь бездомным людям</c:v>
                </c:pt>
                <c:pt idx="15">
                  <c:v>На помощь людям с ограниченными возможностями</c:v>
                </c:pt>
                <c:pt idx="16">
                  <c:v>На помощь пострадавшим от стихийных бедствий</c:v>
                </c:pt>
                <c:pt idx="17">
                  <c:v>На помощь пожилым людям</c:v>
                </c:pt>
                <c:pt idx="18">
                  <c:v>На помощь животным</c:v>
                </c:pt>
                <c:pt idx="19">
                  <c:v>На помощь детям-сиротам</c:v>
                </c:pt>
                <c:pt idx="20">
                  <c:v>На помощь больным детям</c:v>
                </c:pt>
              </c:strCache>
            </c:strRef>
          </c:cat>
          <c:val>
            <c:numRef>
              <c:f>Лист1!$B$2:$B$22</c:f>
              <c:numCache>
                <c:formatCode>0</c:formatCode>
                <c:ptCount val="21"/>
                <c:pt idx="0">
                  <c:v>6.0169070114370964</c:v>
                </c:pt>
                <c:pt idx="1">
                  <c:v>1.3426156141223273</c:v>
                </c:pt>
                <c:pt idx="2">
                  <c:v>0.74589756340129287</c:v>
                </c:pt>
                <c:pt idx="3">
                  <c:v>1.093983092988563</c:v>
                </c:pt>
                <c:pt idx="4">
                  <c:v>1.1437095972153157</c:v>
                </c:pt>
                <c:pt idx="5">
                  <c:v>1.3426156141223273</c:v>
                </c:pt>
                <c:pt idx="6">
                  <c:v>2.3371456986573844</c:v>
                </c:pt>
                <c:pt idx="7">
                  <c:v>2.5360517155643958</c:v>
                </c:pt>
                <c:pt idx="8">
                  <c:v>2.5857782197911483</c:v>
                </c:pt>
                <c:pt idx="9">
                  <c:v>3.2322227747389363</c:v>
                </c:pt>
                <c:pt idx="10">
                  <c:v>6.812531079065141</c:v>
                </c:pt>
                <c:pt idx="11">
                  <c:v>7.7076081551466933</c:v>
                </c:pt>
                <c:pt idx="12">
                  <c:v>7.7076081551466933</c:v>
                </c:pt>
                <c:pt idx="13">
                  <c:v>9.6469418199900545</c:v>
                </c:pt>
                <c:pt idx="14">
                  <c:v>9.696668324216807</c:v>
                </c:pt>
                <c:pt idx="15">
                  <c:v>17.155643958229735</c:v>
                </c:pt>
                <c:pt idx="16">
                  <c:v>18.448533068125311</c:v>
                </c:pt>
                <c:pt idx="17">
                  <c:v>18.647439085032321</c:v>
                </c:pt>
                <c:pt idx="18">
                  <c:v>21.979114868224762</c:v>
                </c:pt>
                <c:pt idx="19">
                  <c:v>36.300348085529585</c:v>
                </c:pt>
                <c:pt idx="20">
                  <c:v>74.788662357036301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22-4D55-B7DC-E088B2A68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4803584"/>
        <c:axId val="37840000"/>
      </c:barChart>
      <c:catAx>
        <c:axId val="848035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37840000"/>
        <c:crosses val="autoZero"/>
        <c:auto val="1"/>
        <c:lblAlgn val="ctr"/>
        <c:lblOffset val="100"/>
        <c:noMultiLvlLbl val="0"/>
      </c:catAx>
      <c:valAx>
        <c:axId val="37840000"/>
        <c:scaling>
          <c:orientation val="minMax"/>
          <c:max val="85"/>
          <c:min val="0"/>
        </c:scaling>
        <c:delete val="1"/>
        <c:axPos val="b"/>
        <c:numFmt formatCode="0" sourceLinked="1"/>
        <c:majorTickMark val="out"/>
        <c:minorTickMark val="none"/>
        <c:tickLblPos val="none"/>
        <c:crossAx val="84803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881826750195573"/>
          <c:y val="7.3457288701867683E-3"/>
          <c:w val="0.51083767383182721"/>
          <c:h val="0.98530854225962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E93-4A94-83CE-07B2FFE864B1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7B-4D6A-A108-5ECA6CAC23B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Лист1!$A$2:$A$23</c:f>
              <c:strCache>
                <c:ptCount val="22"/>
                <c:pt idx="0">
                  <c:v>Затрудняюсь ответить</c:v>
                </c:pt>
                <c:pt idx="1">
                  <c:v>Другое</c:v>
                </c:pt>
                <c:pt idx="2">
                  <c:v>На политическую деятельность</c:v>
                </c:pt>
                <c:pt idx="3">
                  <c:v>На помощь ВИЧ-инфицированным</c:v>
                </c:pt>
                <c:pt idx="4">
                  <c:v>На правозащитную деятельность</c:v>
                </c:pt>
                <c:pt idx="5">
                  <c:v>На помощь химически зависимым людям</c:v>
                </c:pt>
                <c:pt idx="6">
                  <c:v>На помощь мигрантам</c:v>
                </c:pt>
                <c:pt idx="7">
                  <c:v>На помощь (бывшим) заключенным</c:v>
                </c:pt>
                <c:pt idx="8">
                  <c:v>На науку и образование</c:v>
                </c:pt>
                <c:pt idx="9">
                  <c:v>На культуру и искусство</c:v>
                </c:pt>
                <c:pt idx="10">
                  <c:v>На защиту окружающей среды, экологию</c:v>
                </c:pt>
                <c:pt idx="11">
                  <c:v>На помощь пострадавшим от стихийных бедствий</c:v>
                </c:pt>
                <c:pt idx="12">
                  <c:v>На помощь религиозным организациям, храмам, церквям</c:v>
                </c:pt>
                <c:pt idx="13">
                  <c:v>На помощь взрослым людям (лечение и реабилитация)</c:v>
                </c:pt>
                <c:pt idx="14">
                  <c:v>На помощь людям в сложной жизненной ситуации</c:v>
                </c:pt>
                <c:pt idx="15">
                  <c:v>На помощь людям с ограниченными возможностями</c:v>
                </c:pt>
                <c:pt idx="16">
                  <c:v>На помощь животным</c:v>
                </c:pt>
                <c:pt idx="17">
                  <c:v>На помощь бездомным людям</c:v>
                </c:pt>
                <c:pt idx="18">
                  <c:v>На помощь детям-сиротам</c:v>
                </c:pt>
                <c:pt idx="19">
                  <c:v>На помощь пожилым людям</c:v>
                </c:pt>
                <c:pt idx="20">
                  <c:v>На помощь больным детям</c:v>
                </c:pt>
                <c:pt idx="21">
                  <c:v>Не делают пожертвования</c:v>
                </c:pt>
              </c:strCache>
            </c:strRef>
          </c:cat>
          <c:val>
            <c:numRef>
              <c:f>Лист1!$B$2:$B$23</c:f>
              <c:numCache>
                <c:formatCode>0</c:formatCode>
                <c:ptCount val="22"/>
                <c:pt idx="0">
                  <c:v>1.3923421183490801</c:v>
                </c:pt>
                <c:pt idx="1">
                  <c:v>1.093983092988563</c:v>
                </c:pt>
                <c:pt idx="2">
                  <c:v>0.29835902536051717</c:v>
                </c:pt>
                <c:pt idx="3">
                  <c:v>0.34808552958727002</c:v>
                </c:pt>
                <c:pt idx="4">
                  <c:v>0.49726504226752855</c:v>
                </c:pt>
                <c:pt idx="5">
                  <c:v>0.79562406762804572</c:v>
                </c:pt>
                <c:pt idx="6">
                  <c:v>0.79562406762804572</c:v>
                </c:pt>
                <c:pt idx="7">
                  <c:v>0.84535057185479867</c:v>
                </c:pt>
                <c:pt idx="8">
                  <c:v>1.1437095972153157</c:v>
                </c:pt>
                <c:pt idx="9">
                  <c:v>1.6409746394828444</c:v>
                </c:pt>
                <c:pt idx="10">
                  <c:v>2.2376926902038785</c:v>
                </c:pt>
                <c:pt idx="11">
                  <c:v>5.5693684733963202</c:v>
                </c:pt>
                <c:pt idx="12">
                  <c:v>5.9174540029835905</c:v>
                </c:pt>
                <c:pt idx="13">
                  <c:v>8.6026852312282447</c:v>
                </c:pt>
                <c:pt idx="14">
                  <c:v>9.9453008453505714</c:v>
                </c:pt>
                <c:pt idx="15">
                  <c:v>10.044753853804078</c:v>
                </c:pt>
                <c:pt idx="16">
                  <c:v>10.691198408751864</c:v>
                </c:pt>
                <c:pt idx="17">
                  <c:v>11.089010442565888</c:v>
                </c:pt>
                <c:pt idx="18">
                  <c:v>12.879164594728989</c:v>
                </c:pt>
                <c:pt idx="19">
                  <c:v>17.255096966683244</c:v>
                </c:pt>
                <c:pt idx="20">
                  <c:v>34.858279462953753</c:v>
                </c:pt>
                <c:pt idx="21">
                  <c:v>36.300348085529585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7B-4D6A-A108-5ECA6CAC2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1604480"/>
        <c:axId val="39270592"/>
      </c:barChart>
      <c:catAx>
        <c:axId val="131604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39270592"/>
        <c:crosses val="autoZero"/>
        <c:auto val="1"/>
        <c:lblAlgn val="ctr"/>
        <c:lblOffset val="100"/>
        <c:noMultiLvlLbl val="0"/>
      </c:catAx>
      <c:valAx>
        <c:axId val="39270592"/>
        <c:scaling>
          <c:orientation val="minMax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31604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36857329209279"/>
          <c:y val="3.2063022544642654E-2"/>
          <c:w val="0.4273542927311203"/>
          <c:h val="0.967072400462331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затрудняюсь ответить</c:v>
                </c:pt>
                <c:pt idx="1">
                  <c:v>другое</c:v>
                </c:pt>
                <c:pt idx="2">
                  <c:v>если я получу льготы по уплате подоходного налога</c:v>
                </c:pt>
                <c:pt idx="3">
                  <c:v>если это улучшит качество жизни в доме, в котором я живу, поможет благоустройству территории</c:v>
                </c:pt>
                <c:pt idx="4">
                  <c:v>ни при каких условиях</c:v>
                </c:pt>
                <c:pt idx="5">
                  <c:v>если люди, нуждающиеся в помощи, будут близки мне по духу</c:v>
                </c:pt>
                <c:pt idx="6">
                  <c:v>если пойму, что мне это приносит моральное удовлетворение</c:v>
                </c:pt>
                <c:pt idx="7">
                  <c:v>если деньги помогут животным</c:v>
                </c:pt>
                <c:pt idx="8">
                  <c:v>если я буду лично знаком с людьми, которым жертвую деньги</c:v>
                </c:pt>
                <c:pt idx="9">
                  <c:v>если я буду уверен, что мои деньги пойдут по назначению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8</c:v>
                </c:pt>
                <c:pt idx="4">
                  <c:v>8</c:v>
                </c:pt>
                <c:pt idx="5">
                  <c:v>11</c:v>
                </c:pt>
                <c:pt idx="6">
                  <c:v>11</c:v>
                </c:pt>
                <c:pt idx="7">
                  <c:v>13</c:v>
                </c:pt>
                <c:pt idx="8">
                  <c:v>19</c:v>
                </c:pt>
                <c:pt idx="9">
                  <c:v>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57-4B5F-9574-EDC13BC723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1717120"/>
        <c:axId val="37840576"/>
      </c:barChart>
      <c:catAx>
        <c:axId val="131717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4999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ru-RU"/>
          </a:p>
        </c:txPr>
        <c:crossAx val="37840576"/>
        <c:crosses val="autoZero"/>
        <c:auto val="1"/>
        <c:lblAlgn val="ctr"/>
        <c:lblOffset val="100"/>
        <c:noMultiLvlLbl val="0"/>
      </c:catAx>
      <c:valAx>
        <c:axId val="37840576"/>
        <c:scaling>
          <c:orientation val="minMax"/>
          <c:max val="80"/>
          <c:min val="0"/>
        </c:scaling>
        <c:delete val="1"/>
        <c:axPos val="b"/>
        <c:numFmt formatCode="General" sourceLinked="1"/>
        <c:majorTickMark val="out"/>
        <c:minorTickMark val="none"/>
        <c:tickLblPos val="none"/>
        <c:crossAx val="1317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236857329209279"/>
          <c:y val="3.2063022544642654E-2"/>
          <c:w val="0.4273542927311203"/>
          <c:h val="0.967072400462331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затрудняюсь ответить</c:v>
                </c:pt>
                <c:pt idx="1">
                  <c:v>другое</c:v>
                </c:pt>
                <c:pt idx="2">
                  <c:v>если я получу льготы по уплате подоходного налога</c:v>
                </c:pt>
                <c:pt idx="3">
                  <c:v>если это улучшит качество жизни в доме, в котором я живу, поможет благоустройству территории</c:v>
                </c:pt>
                <c:pt idx="4">
                  <c:v>ни при каких условиях</c:v>
                </c:pt>
                <c:pt idx="5">
                  <c:v>если люди, нуждающиеся в помощи, будут близки мне по духу</c:v>
                </c:pt>
                <c:pt idx="6">
                  <c:v>если пойму, что мне это приносит моральное удовлетворение</c:v>
                </c:pt>
                <c:pt idx="7">
                  <c:v>если деньги помогут животным</c:v>
                </c:pt>
                <c:pt idx="8">
                  <c:v>если я буду лично знаком с людьми, которым жертвую деньги</c:v>
                </c:pt>
                <c:pt idx="9">
                  <c:v>если я буду уверен, что мои деньги пойдут по назначению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8</c:v>
                </c:pt>
                <c:pt idx="4">
                  <c:v>8</c:v>
                </c:pt>
                <c:pt idx="5">
                  <c:v>11</c:v>
                </c:pt>
                <c:pt idx="6">
                  <c:v>11</c:v>
                </c:pt>
                <c:pt idx="7">
                  <c:v>13</c:v>
                </c:pt>
                <c:pt idx="8">
                  <c:v>19</c:v>
                </c:pt>
                <c:pt idx="9">
                  <c:v>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57-4B5F-9574-EDC13BC7234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затрудняюсь ответить</c:v>
                </c:pt>
                <c:pt idx="1">
                  <c:v>другое</c:v>
                </c:pt>
                <c:pt idx="2">
                  <c:v>если я получу льготы по уплате подоходного налога</c:v>
                </c:pt>
                <c:pt idx="3">
                  <c:v>если это улучшит качество жизни в доме, в котором я живу, поможет благоустройству территории</c:v>
                </c:pt>
                <c:pt idx="4">
                  <c:v>ни при каких условиях</c:v>
                </c:pt>
                <c:pt idx="5">
                  <c:v>если люди, нуждающиеся в помощи, будут близки мне по духу</c:v>
                </c:pt>
                <c:pt idx="6">
                  <c:v>если пойму, что мне это приносит моральное удовлетворение</c:v>
                </c:pt>
                <c:pt idx="7">
                  <c:v>если деньги помогут животным</c:v>
                </c:pt>
                <c:pt idx="8">
                  <c:v>если я буду лично знаком с людьми, которым жертвую деньги</c:v>
                </c:pt>
                <c:pt idx="9">
                  <c:v>если я буду уверен, что мои деньги пойдут по назначению</c:v>
                </c:pt>
              </c:strCache>
            </c:strRef>
          </c:cat>
          <c:val>
            <c:numRef>
              <c:f>Лист1!$C$2:$C$11</c:f>
              <c:numCache>
                <c:formatCode>0</c:formatCode>
                <c:ptCount val="10"/>
                <c:pt idx="0">
                  <c:v>1.9</c:v>
                </c:pt>
                <c:pt idx="1">
                  <c:v>3.2</c:v>
                </c:pt>
                <c:pt idx="2">
                  <c:v>3.1</c:v>
                </c:pt>
                <c:pt idx="3">
                  <c:v>8.9</c:v>
                </c:pt>
                <c:pt idx="4">
                  <c:v>11.600000000000001</c:v>
                </c:pt>
                <c:pt idx="5">
                  <c:v>8.2000000000000011</c:v>
                </c:pt>
                <c:pt idx="6">
                  <c:v>15.5</c:v>
                </c:pt>
                <c:pt idx="7">
                  <c:v>6.6000000000000005</c:v>
                </c:pt>
                <c:pt idx="8">
                  <c:v>21.5</c:v>
                </c:pt>
                <c:pt idx="9">
                  <c:v>68.100000000000009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657-4B5F-9574-EDC13BC7234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4999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затрудняюсь ответить</c:v>
                </c:pt>
                <c:pt idx="1">
                  <c:v>другое</c:v>
                </c:pt>
                <c:pt idx="2">
                  <c:v>если я получу льготы по уплате подоходного налога</c:v>
                </c:pt>
                <c:pt idx="3">
                  <c:v>если это улучшит качество жизни в доме, в котором я живу, поможет благоустройству территории</c:v>
                </c:pt>
                <c:pt idx="4">
                  <c:v>ни при каких условиях</c:v>
                </c:pt>
                <c:pt idx="5">
                  <c:v>если люди, нуждающиеся в помощи, будут близки мне по духу</c:v>
                </c:pt>
                <c:pt idx="6">
                  <c:v>если пойму, что мне это приносит моральное удовлетворение</c:v>
                </c:pt>
                <c:pt idx="7">
                  <c:v>если деньги помогут животным</c:v>
                </c:pt>
                <c:pt idx="8">
                  <c:v>если я буду лично знаком с людьми, которым жертвую деньги</c:v>
                </c:pt>
                <c:pt idx="9">
                  <c:v>если я буду уверен, что мои деньги пойдут по назначению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2</c:v>
                </c:pt>
                <c:pt idx="3">
                  <c:v>7</c:v>
                </c:pt>
                <c:pt idx="4">
                  <c:v>16</c:v>
                </c:pt>
                <c:pt idx="5">
                  <c:v>11</c:v>
                </c:pt>
                <c:pt idx="6">
                  <c:v>10</c:v>
                </c:pt>
                <c:pt idx="7">
                  <c:v>4</c:v>
                </c:pt>
                <c:pt idx="8">
                  <c:v>23</c:v>
                </c:pt>
                <c:pt idx="9">
                  <c:v>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657-4B5F-9574-EDC13BC723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1725312"/>
        <c:axId val="39268864"/>
      </c:barChart>
      <c:catAx>
        <c:axId val="1317253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4999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ru-RU"/>
          </a:p>
        </c:txPr>
        <c:crossAx val="39268864"/>
        <c:crosses val="autoZero"/>
        <c:auto val="1"/>
        <c:lblAlgn val="ctr"/>
        <c:lblOffset val="100"/>
        <c:noMultiLvlLbl val="0"/>
      </c:catAx>
      <c:valAx>
        <c:axId val="39268864"/>
        <c:scaling>
          <c:orientation val="minMax"/>
          <c:max val="80"/>
          <c:min val="0"/>
        </c:scaling>
        <c:delete val="1"/>
        <c:axPos val="b"/>
        <c:numFmt formatCode="General" sourceLinked="1"/>
        <c:majorTickMark val="out"/>
        <c:minorTickMark val="none"/>
        <c:tickLblPos val="none"/>
        <c:crossAx val="13172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796950548372695"/>
          <c:y val="0.66382086571210719"/>
          <c:w val="0.10521444602714528"/>
          <c:h val="0.170448265411946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785457100769539E-2"/>
          <c:y val="0"/>
          <c:w val="0.58402289693835752"/>
          <c:h val="0.978384990992369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часто, много раз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2015</c:v>
                </c:pt>
                <c:pt idx="3">
                  <c:v>2014</c:v>
                </c:pt>
                <c:pt idx="4">
                  <c:v>2011</c:v>
                </c:pt>
                <c:pt idx="5">
                  <c:v>2010</c:v>
                </c:pt>
                <c:pt idx="6">
                  <c:v>2009</c:v>
                </c:pt>
              </c:numCache>
            </c:numRef>
          </c:cat>
          <c:val>
            <c:numRef>
              <c:f>Лист1!$B$2:$B$8</c:f>
              <c:numCache>
                <c:formatCode>0</c:formatCode>
                <c:ptCount val="7"/>
                <c:pt idx="0" formatCode="General">
                  <c:v>15</c:v>
                </c:pt>
                <c:pt idx="1">
                  <c:v>13</c:v>
                </c:pt>
                <c:pt idx="2" formatCode="####">
                  <c:v>11.133333333333333</c:v>
                </c:pt>
                <c:pt idx="3">
                  <c:v>12.6</c:v>
                </c:pt>
                <c:pt idx="4">
                  <c:v>10.8187216327581</c:v>
                </c:pt>
                <c:pt idx="5">
                  <c:v>15.0047033710813</c:v>
                </c:pt>
                <c:pt idx="6" formatCode="####">
                  <c:v>14.178313253012048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C4-4CD4-B834-B57D4C11F29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редко, только несколько раз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2015</c:v>
                </c:pt>
                <c:pt idx="3">
                  <c:v>2014</c:v>
                </c:pt>
                <c:pt idx="4">
                  <c:v>2011</c:v>
                </c:pt>
                <c:pt idx="5">
                  <c:v>2010</c:v>
                </c:pt>
                <c:pt idx="6">
                  <c:v>2009</c:v>
                </c:pt>
              </c:numCache>
            </c:numRef>
          </c:cat>
          <c:val>
            <c:numRef>
              <c:f>Лист1!$C$2:$C$8</c:f>
              <c:numCache>
                <c:formatCode>0</c:formatCode>
                <c:ptCount val="7"/>
                <c:pt idx="0" formatCode="General">
                  <c:v>41</c:v>
                </c:pt>
                <c:pt idx="1">
                  <c:v>37.1</c:v>
                </c:pt>
                <c:pt idx="2" formatCode="####">
                  <c:v>37.466666666666669</c:v>
                </c:pt>
                <c:pt idx="3">
                  <c:v>39.4</c:v>
                </c:pt>
                <c:pt idx="4">
                  <c:v>30.738615564214399</c:v>
                </c:pt>
                <c:pt idx="5">
                  <c:v>32.794958009633199</c:v>
                </c:pt>
                <c:pt idx="6" formatCode="####">
                  <c:v>32.17590361445783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C4-4CD4-B834-B57D4C11F29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только однажды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2015</c:v>
                </c:pt>
                <c:pt idx="3">
                  <c:v>2014</c:v>
                </c:pt>
                <c:pt idx="4">
                  <c:v>2011</c:v>
                </c:pt>
                <c:pt idx="5">
                  <c:v>2010</c:v>
                </c:pt>
                <c:pt idx="6">
                  <c:v>2009</c:v>
                </c:pt>
              </c:numCache>
            </c:numRef>
          </c:cat>
          <c:val>
            <c:numRef>
              <c:f>Лист1!$D$2:$D$8</c:f>
              <c:numCache>
                <c:formatCode>0</c:formatCode>
                <c:ptCount val="7"/>
                <c:pt idx="0" formatCode="General">
                  <c:v>7</c:v>
                </c:pt>
                <c:pt idx="1">
                  <c:v>7.0000000000000009</c:v>
                </c:pt>
                <c:pt idx="2" formatCode="####">
                  <c:v>4.4666666666666668</c:v>
                </c:pt>
                <c:pt idx="3">
                  <c:v>4.95</c:v>
                </c:pt>
                <c:pt idx="4">
                  <c:v>4.5257446875876504</c:v>
                </c:pt>
                <c:pt idx="5">
                  <c:v>3.3955002771078</c:v>
                </c:pt>
                <c:pt idx="6" formatCode="####">
                  <c:v>4.934939759036145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5C4-4CD4-B834-B57D4C11F29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делали вообще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2015</c:v>
                </c:pt>
                <c:pt idx="3">
                  <c:v>2014</c:v>
                </c:pt>
                <c:pt idx="4">
                  <c:v>2011</c:v>
                </c:pt>
                <c:pt idx="5">
                  <c:v>2010</c:v>
                </c:pt>
                <c:pt idx="6">
                  <c:v>2009</c:v>
                </c:pt>
              </c:numCache>
            </c:numRef>
          </c:cat>
          <c:val>
            <c:numRef>
              <c:f>Лист1!$E$2:$E$8</c:f>
              <c:numCache>
                <c:formatCode>0</c:formatCode>
                <c:ptCount val="7"/>
                <c:pt idx="0" formatCode="General">
                  <c:v>36</c:v>
                </c:pt>
                <c:pt idx="1">
                  <c:v>42</c:v>
                </c:pt>
                <c:pt idx="2" formatCode="####">
                  <c:v>43.333333333333336</c:v>
                </c:pt>
                <c:pt idx="3">
                  <c:v>41.45</c:v>
                </c:pt>
                <c:pt idx="4">
                  <c:v>50.7940554239973</c:v>
                </c:pt>
                <c:pt idx="5">
                  <c:v>48.096483110828402</c:v>
                </c:pt>
                <c:pt idx="6" formatCode="####">
                  <c:v>45.831325301204821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5C4-4CD4-B834-B57D4C11F29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2017</c:v>
                </c:pt>
                <c:pt idx="2">
                  <c:v>2015</c:v>
                </c:pt>
                <c:pt idx="3">
                  <c:v>2014</c:v>
                </c:pt>
                <c:pt idx="4">
                  <c:v>2011</c:v>
                </c:pt>
                <c:pt idx="5">
                  <c:v>2010</c:v>
                </c:pt>
                <c:pt idx="6">
                  <c:v>2009</c:v>
                </c:pt>
              </c:numCache>
            </c:numRef>
          </c:cat>
          <c:val>
            <c:numRef>
              <c:f>Лист1!$F$2:$F$8</c:f>
              <c:numCache>
                <c:formatCode>0</c:formatCode>
                <c:ptCount val="7"/>
                <c:pt idx="0" formatCode="General">
                  <c:v>1</c:v>
                </c:pt>
                <c:pt idx="1">
                  <c:v>0.5</c:v>
                </c:pt>
                <c:pt idx="2" formatCode="####">
                  <c:v>3.6</c:v>
                </c:pt>
                <c:pt idx="3">
                  <c:v>1.6</c:v>
                </c:pt>
                <c:pt idx="4">
                  <c:v>3.12286269144521</c:v>
                </c:pt>
                <c:pt idx="5">
                  <c:v>0.70835523132517497</c:v>
                </c:pt>
                <c:pt idx="6" formatCode="####">
                  <c:v>2.8795180722891565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5C4-4CD4-B834-B57D4C11F2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2388864"/>
        <c:axId val="89823424"/>
      </c:barChart>
      <c:catAx>
        <c:axId val="923888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89823424"/>
        <c:crosses val="autoZero"/>
        <c:auto val="1"/>
        <c:lblAlgn val="ctr"/>
        <c:lblOffset val="100"/>
        <c:noMultiLvlLbl val="0"/>
      </c:catAx>
      <c:valAx>
        <c:axId val="8982342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2388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380294949308684"/>
          <c:y val="0.24924198295350708"/>
          <c:w val="0.31619705050691321"/>
          <c:h val="0.46831093509026073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869796793357947"/>
          <c:y val="2.1375870019555807E-2"/>
          <c:w val="0.48232434375230732"/>
          <c:h val="0.950926595261488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часто, много раз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старше 55 лет</c:v>
                </c:pt>
                <c:pt idx="1">
                  <c:v>45–55 лет</c:v>
                </c:pt>
                <c:pt idx="2">
                  <c:v>35–44 лет</c:v>
                </c:pt>
                <c:pt idx="3">
                  <c:v>25–34 лет</c:v>
                </c:pt>
                <c:pt idx="4">
                  <c:v>18–24 лет</c:v>
                </c:pt>
                <c:pt idx="6">
                  <c:v>женский</c:v>
                </c:pt>
                <c:pt idx="7">
                  <c:v>мужской</c:v>
                </c:pt>
                <c:pt idx="9">
                  <c:v>Население в целом</c:v>
                </c:pt>
              </c:strCache>
            </c:strRef>
          </c:cat>
          <c:val>
            <c:numRef>
              <c:f>Лист1!$B$2:$B$11</c:f>
              <c:numCache>
                <c:formatCode>0</c:formatCode>
                <c:ptCount val="10"/>
                <c:pt idx="0">
                  <c:v>14.222873900293257</c:v>
                </c:pt>
                <c:pt idx="1">
                  <c:v>12.096774193548388</c:v>
                </c:pt>
                <c:pt idx="2">
                  <c:v>14.673913043478262</c:v>
                </c:pt>
                <c:pt idx="3">
                  <c:v>16.990291262135923</c:v>
                </c:pt>
                <c:pt idx="4">
                  <c:v>18.07909604519774</c:v>
                </c:pt>
                <c:pt idx="6">
                  <c:v>17.027027027027028</c:v>
                </c:pt>
                <c:pt idx="7">
                  <c:v>12.097669256381797</c:v>
                </c:pt>
                <c:pt idx="9">
                  <c:v>14.818498259572351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A4-48DA-A7A6-FA79E790FE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Редко, только несколько раз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старше 55 лет</c:v>
                </c:pt>
                <c:pt idx="1">
                  <c:v>45–55 лет</c:v>
                </c:pt>
                <c:pt idx="2">
                  <c:v>35–44 лет</c:v>
                </c:pt>
                <c:pt idx="3">
                  <c:v>25–34 лет</c:v>
                </c:pt>
                <c:pt idx="4">
                  <c:v>18–24 лет</c:v>
                </c:pt>
                <c:pt idx="6">
                  <c:v>женский</c:v>
                </c:pt>
                <c:pt idx="7">
                  <c:v>мужской</c:v>
                </c:pt>
                <c:pt idx="9">
                  <c:v>Население в целом</c:v>
                </c:pt>
              </c:strCache>
            </c:strRef>
          </c:cat>
          <c:val>
            <c:numRef>
              <c:f>Лист1!$C$2:$C$11</c:f>
              <c:numCache>
                <c:formatCode>0</c:formatCode>
                <c:ptCount val="10"/>
                <c:pt idx="0">
                  <c:v>35.043988269794724</c:v>
                </c:pt>
                <c:pt idx="1">
                  <c:v>45.161290322580641</c:v>
                </c:pt>
                <c:pt idx="2">
                  <c:v>42.663043478260867</c:v>
                </c:pt>
                <c:pt idx="3">
                  <c:v>45.631067961165051</c:v>
                </c:pt>
                <c:pt idx="4">
                  <c:v>46.327683615819211</c:v>
                </c:pt>
                <c:pt idx="6">
                  <c:v>42.342342342342342</c:v>
                </c:pt>
                <c:pt idx="7">
                  <c:v>40.399556048834626</c:v>
                </c:pt>
                <c:pt idx="9">
                  <c:v>41.471904525111889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A4-48DA-A7A6-FA79E790FE4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Только однажды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старше 55 лет</c:v>
                </c:pt>
                <c:pt idx="1">
                  <c:v>45–55 лет</c:v>
                </c:pt>
                <c:pt idx="2">
                  <c:v>35–44 лет</c:v>
                </c:pt>
                <c:pt idx="3">
                  <c:v>25–34 лет</c:v>
                </c:pt>
                <c:pt idx="4">
                  <c:v>18–24 лет</c:v>
                </c:pt>
                <c:pt idx="6">
                  <c:v>женский</c:v>
                </c:pt>
                <c:pt idx="7">
                  <c:v>мужской</c:v>
                </c:pt>
                <c:pt idx="9">
                  <c:v>Население в целом</c:v>
                </c:pt>
              </c:strCache>
            </c:strRef>
          </c:cat>
          <c:val>
            <c:numRef>
              <c:f>Лист1!$D$2:$D$11</c:f>
              <c:numCache>
                <c:formatCode>0</c:formatCode>
                <c:ptCount val="10"/>
                <c:pt idx="0">
                  <c:v>6.8914956011730197</c:v>
                </c:pt>
                <c:pt idx="1">
                  <c:v>5.376344086021505</c:v>
                </c:pt>
                <c:pt idx="2">
                  <c:v>7.8804347826086962</c:v>
                </c:pt>
                <c:pt idx="3">
                  <c:v>5.825242718446602</c:v>
                </c:pt>
                <c:pt idx="4">
                  <c:v>6.7796610169491522</c:v>
                </c:pt>
                <c:pt idx="6">
                  <c:v>6.2162162162162167</c:v>
                </c:pt>
                <c:pt idx="7">
                  <c:v>6.9922308546059933</c:v>
                </c:pt>
                <c:pt idx="9">
                  <c:v>6.5638985579313776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A4-48DA-A7A6-FA79E790FE4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Нет, практически ни разу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старше 55 лет</c:v>
                </c:pt>
                <c:pt idx="1">
                  <c:v>45–55 лет</c:v>
                </c:pt>
                <c:pt idx="2">
                  <c:v>35–44 лет</c:v>
                </c:pt>
                <c:pt idx="3">
                  <c:v>25–34 лет</c:v>
                </c:pt>
                <c:pt idx="4">
                  <c:v>18–24 лет</c:v>
                </c:pt>
                <c:pt idx="6">
                  <c:v>женский</c:v>
                </c:pt>
                <c:pt idx="7">
                  <c:v>мужской</c:v>
                </c:pt>
                <c:pt idx="9">
                  <c:v>Население в целом</c:v>
                </c:pt>
              </c:strCache>
            </c:strRef>
          </c:cat>
          <c:val>
            <c:numRef>
              <c:f>Лист1!$E$2:$E$11</c:f>
              <c:numCache>
                <c:formatCode>0</c:formatCode>
                <c:ptCount val="10"/>
                <c:pt idx="0">
                  <c:v>42.521994134897362</c:v>
                </c:pt>
                <c:pt idx="1">
                  <c:v>36.55913978494624</c:v>
                </c:pt>
                <c:pt idx="2">
                  <c:v>33.967391304347828</c:v>
                </c:pt>
                <c:pt idx="3">
                  <c:v>31.310679611650489</c:v>
                </c:pt>
                <c:pt idx="4">
                  <c:v>28.248587570621471</c:v>
                </c:pt>
                <c:pt idx="6">
                  <c:v>33.513513513513516</c:v>
                </c:pt>
                <c:pt idx="7">
                  <c:v>39.733629300776911</c:v>
                </c:pt>
                <c:pt idx="9">
                  <c:v>36.300348085529585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A4-48DA-A7A6-FA79E790FE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9163392"/>
        <c:axId val="94061696"/>
      </c:barChart>
      <c:catAx>
        <c:axId val="391633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4061696"/>
        <c:crosses val="autoZero"/>
        <c:auto val="1"/>
        <c:lblAlgn val="ctr"/>
        <c:lblOffset val="100"/>
        <c:noMultiLvlLbl val="0"/>
      </c:catAx>
      <c:valAx>
        <c:axId val="9406169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916339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2850964200948998"/>
          <c:y val="0.28222949160482508"/>
          <c:w val="0.27149035799050997"/>
          <c:h val="0.4508402222068601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2400" b="1" i="0" u="none" strike="noStrike" baseline="0" dirty="0">
                <a:effectLst/>
              </a:rPr>
              <a:t>Образование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137406185027989"/>
          <c:y val="0.11012913400708857"/>
          <c:w val="0.4463617156695997"/>
          <c:h val="0.817539975387893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Очень часто, много раз</c:v>
                </c:pt>
              </c:strCache>
            </c:strRef>
          </c:tx>
          <c:spPr>
            <a:solidFill>
              <a:srgbClr val="00882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неполное среднее или ниже</c:v>
                </c:pt>
                <c:pt idx="3">
                  <c:v>среднее общее (школа)</c:v>
                </c:pt>
                <c:pt idx="4">
                  <c:v>начальное профессиональное </c:v>
                </c:pt>
                <c:pt idx="5">
                  <c:v>среднее специальное</c:v>
                </c:pt>
                <c:pt idx="6">
                  <c:v>незаконченное высшее </c:v>
                </c:pt>
                <c:pt idx="7">
                  <c:v>высшее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 formatCode="0">
                  <c:v>14.818498259572351</c:v>
                </c:pt>
                <c:pt idx="2" formatCode="0">
                  <c:v>12.560386473429952</c:v>
                </c:pt>
                <c:pt idx="3" formatCode="0">
                  <c:v>13.279132791327914</c:v>
                </c:pt>
                <c:pt idx="4" formatCode="0">
                  <c:v>12.365591397849462</c:v>
                </c:pt>
                <c:pt idx="5" formatCode="0">
                  <c:v>16.852146263910971</c:v>
                </c:pt>
                <c:pt idx="6" formatCode="0">
                  <c:v>13.698630136986301</c:v>
                </c:pt>
                <c:pt idx="7" formatCode="0">
                  <c:v>15.384615384615385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E4-4F00-95EB-8CF42607ACC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Редко, только несколько раз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неполное среднее или ниже</c:v>
                </c:pt>
                <c:pt idx="3">
                  <c:v>среднее общее (школа)</c:v>
                </c:pt>
                <c:pt idx="4">
                  <c:v>начальное профессиональное </c:v>
                </c:pt>
                <c:pt idx="5">
                  <c:v>среднее специальное</c:v>
                </c:pt>
                <c:pt idx="6">
                  <c:v>незаконченное высшее </c:v>
                </c:pt>
                <c:pt idx="7">
                  <c:v>высшее</c:v>
                </c:pt>
              </c:strCache>
            </c:strRef>
          </c:cat>
          <c:val>
            <c:numRef>
              <c:f>Лист1!$B$3:$I$3</c:f>
              <c:numCache>
                <c:formatCode>General</c:formatCode>
                <c:ptCount val="8"/>
                <c:pt idx="0" formatCode="0">
                  <c:v>41.471904525111889</c:v>
                </c:pt>
                <c:pt idx="2" formatCode="0">
                  <c:v>34.782608695652172</c:v>
                </c:pt>
                <c:pt idx="3" formatCode="0">
                  <c:v>41.734417344173444</c:v>
                </c:pt>
                <c:pt idx="4" formatCode="0">
                  <c:v>36.021505376344088</c:v>
                </c:pt>
                <c:pt idx="5" formatCode="0">
                  <c:v>44.515103338632748</c:v>
                </c:pt>
                <c:pt idx="6" formatCode="0">
                  <c:v>39.726027397260275</c:v>
                </c:pt>
                <c:pt idx="7" formatCode="0">
                  <c:v>42.307692307692307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E4-4F00-95EB-8CF42607ACC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Только однажды</c:v>
                </c:pt>
              </c:strCache>
            </c:strRef>
          </c:tx>
          <c:spPr>
            <a:solidFill>
              <a:srgbClr val="DCBD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неполное среднее или ниже</c:v>
                </c:pt>
                <c:pt idx="3">
                  <c:v>среднее общее (школа)</c:v>
                </c:pt>
                <c:pt idx="4">
                  <c:v>начальное профессиональное </c:v>
                </c:pt>
                <c:pt idx="5">
                  <c:v>среднее специальное</c:v>
                </c:pt>
                <c:pt idx="6">
                  <c:v>незаконченное высшее </c:v>
                </c:pt>
                <c:pt idx="7">
                  <c:v>высшее</c:v>
                </c:pt>
              </c:strCache>
            </c:strRef>
          </c:cat>
          <c:val>
            <c:numRef>
              <c:f>Лист1!$B$4:$I$4</c:f>
              <c:numCache>
                <c:formatCode>General</c:formatCode>
                <c:ptCount val="8"/>
                <c:pt idx="0" formatCode="0">
                  <c:v>6.5638985579313776</c:v>
                </c:pt>
                <c:pt idx="2" formatCode="0">
                  <c:v>4.3478260869565215</c:v>
                </c:pt>
                <c:pt idx="3" formatCode="0">
                  <c:v>5.4200542005420056</c:v>
                </c:pt>
                <c:pt idx="4" formatCode="0">
                  <c:v>9.1397849462365599</c:v>
                </c:pt>
                <c:pt idx="5" formatCode="0">
                  <c:v>5.246422893481717</c:v>
                </c:pt>
                <c:pt idx="6" formatCode="0">
                  <c:v>8.2191780821917799</c:v>
                </c:pt>
                <c:pt idx="7" formatCode="0">
                  <c:v>8.6080586080586077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E4-4F00-95EB-8CF42607ACC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Нет, практически ни разу</c:v>
                </c:pt>
              </c:strCache>
            </c:strRef>
          </c:tx>
          <c:spPr>
            <a:solidFill>
              <a:srgbClr val="C8250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неполное среднее или ниже</c:v>
                </c:pt>
                <c:pt idx="3">
                  <c:v>среднее общее (школа)</c:v>
                </c:pt>
                <c:pt idx="4">
                  <c:v>начальное профессиональное </c:v>
                </c:pt>
                <c:pt idx="5">
                  <c:v>среднее специальное</c:v>
                </c:pt>
                <c:pt idx="6">
                  <c:v>незаконченное высшее </c:v>
                </c:pt>
                <c:pt idx="7">
                  <c:v>высшее</c:v>
                </c:pt>
              </c:strCache>
            </c:strRef>
          </c:cat>
          <c:val>
            <c:numRef>
              <c:f>Лист1!$B$5:$I$5</c:f>
              <c:numCache>
                <c:formatCode>General</c:formatCode>
                <c:ptCount val="8"/>
                <c:pt idx="0" formatCode="0">
                  <c:v>36.300348085529585</c:v>
                </c:pt>
                <c:pt idx="2" formatCode="0">
                  <c:v>47.342995169082123</c:v>
                </c:pt>
                <c:pt idx="3" formatCode="0">
                  <c:v>39.024390243902438</c:v>
                </c:pt>
                <c:pt idx="4" formatCode="0">
                  <c:v>42.473118279569896</c:v>
                </c:pt>
                <c:pt idx="5" formatCode="0">
                  <c:v>31.955484896661368</c:v>
                </c:pt>
                <c:pt idx="6" formatCode="0">
                  <c:v>38.356164383561641</c:v>
                </c:pt>
                <c:pt idx="7" formatCode="0">
                  <c:v>32.967032967032964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C95-4E33-A936-716B604D4A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39162368"/>
        <c:axId val="84310208"/>
      </c:barChart>
      <c:catAx>
        <c:axId val="39162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84310208"/>
        <c:crosses val="autoZero"/>
        <c:auto val="1"/>
        <c:lblAlgn val="ctr"/>
        <c:lblOffset val="100"/>
        <c:noMultiLvlLbl val="0"/>
      </c:catAx>
      <c:valAx>
        <c:axId val="8431020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9162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039700148588202"/>
          <c:y val="0.32675344387084776"/>
          <c:w val="0.29826658175733539"/>
          <c:h val="0.4376276590324777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000" b="1" i="0" baseline="0" dirty="0">
                <a:effectLst/>
              </a:rPr>
              <a:t>Потребительский статус</a:t>
            </a:r>
            <a:endParaRPr lang="ru-RU" sz="2000" dirty="0">
              <a:effectLst/>
            </a:endParaRPr>
          </a:p>
        </c:rich>
      </c:tx>
      <c:layout>
        <c:manualLayout>
          <c:xMode val="edge"/>
          <c:yMode val="edge"/>
          <c:x val="0.35906372202376646"/>
          <c:y val="3.183835612034514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764134218695238"/>
          <c:y val="0.10055243013368423"/>
          <c:w val="0.41279261620375018"/>
          <c:h val="0.898519554118274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Очень часто, много раз</c:v>
                </c:pt>
              </c:strCache>
            </c:strRef>
          </c:tx>
          <c:spPr>
            <a:solidFill>
              <a:srgbClr val="00882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денег не хватает даже на питание</c:v>
                </c:pt>
                <c:pt idx="3">
                  <c:v>одежду, обувь купить не можем</c:v>
                </c:pt>
                <c:pt idx="4">
                  <c:v>крупную бытовую технику купить не можем</c:v>
                </c:pt>
                <c:pt idx="5">
                  <c:v>автомобиль купить не можем</c:v>
                </c:pt>
                <c:pt idx="6">
                  <c:v>квартиру или дом купить не можем</c:v>
                </c:pt>
                <c:pt idx="7">
                  <c:v>на квартиру или дом денег хватает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 formatCode="0">
                  <c:v>14.818498259572351</c:v>
                </c:pt>
                <c:pt idx="2" formatCode="0">
                  <c:v>14.965986394557824</c:v>
                </c:pt>
                <c:pt idx="3" formatCode="0">
                  <c:v>10.2803738317757</c:v>
                </c:pt>
                <c:pt idx="4" formatCode="0">
                  <c:v>11.096605744125327</c:v>
                </c:pt>
                <c:pt idx="5" formatCode="0">
                  <c:v>18.734793187347933</c:v>
                </c:pt>
                <c:pt idx="6" formatCode="0">
                  <c:v>19.148936170212767</c:v>
                </c:pt>
                <c:pt idx="7" formatCode="0">
                  <c:v>29.523809523809526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E4-4F00-95EB-8CF42607ACC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Редко, только несколько раз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денег не хватает даже на питание</c:v>
                </c:pt>
                <c:pt idx="3">
                  <c:v>одежду, обувь купить не можем</c:v>
                </c:pt>
                <c:pt idx="4">
                  <c:v>крупную бытовую технику купить не можем</c:v>
                </c:pt>
                <c:pt idx="5">
                  <c:v>автомобиль купить не можем</c:v>
                </c:pt>
                <c:pt idx="6">
                  <c:v>квартиру или дом купить не можем</c:v>
                </c:pt>
                <c:pt idx="7">
                  <c:v>на квартиру или дом денег хватает</c:v>
                </c:pt>
              </c:strCache>
            </c:strRef>
          </c:cat>
          <c:val>
            <c:numRef>
              <c:f>Лист1!$B$3:$I$3</c:f>
              <c:numCache>
                <c:formatCode>General</c:formatCode>
                <c:ptCount val="8"/>
                <c:pt idx="0" formatCode="0">
                  <c:v>41.471904525111889</c:v>
                </c:pt>
                <c:pt idx="2" formatCode="0">
                  <c:v>34.013605442176868</c:v>
                </c:pt>
                <c:pt idx="3" formatCode="0">
                  <c:v>37.383177570093459</c:v>
                </c:pt>
                <c:pt idx="4" formatCode="0">
                  <c:v>42.297650130548305</c:v>
                </c:pt>
                <c:pt idx="5" formatCode="0">
                  <c:v>43.552311435523116</c:v>
                </c:pt>
                <c:pt idx="6" formatCode="0">
                  <c:v>43.262411347517734</c:v>
                </c:pt>
                <c:pt idx="7" formatCode="0">
                  <c:v>49.523809523809526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E4-4F00-95EB-8CF42607ACC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Только однажды</c:v>
                </c:pt>
              </c:strCache>
            </c:strRef>
          </c:tx>
          <c:spPr>
            <a:solidFill>
              <a:srgbClr val="DCBD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денег не хватает даже на питание</c:v>
                </c:pt>
                <c:pt idx="3">
                  <c:v>одежду, обувь купить не можем</c:v>
                </c:pt>
                <c:pt idx="4">
                  <c:v>крупную бытовую технику купить не можем</c:v>
                </c:pt>
                <c:pt idx="5">
                  <c:v>автомобиль купить не можем</c:v>
                </c:pt>
                <c:pt idx="6">
                  <c:v>квартиру или дом купить не можем</c:v>
                </c:pt>
                <c:pt idx="7">
                  <c:v>на квартиру или дом денег хватает</c:v>
                </c:pt>
              </c:strCache>
            </c:strRef>
          </c:cat>
          <c:val>
            <c:numRef>
              <c:f>Лист1!$B$4:$I$4</c:f>
              <c:numCache>
                <c:formatCode>General</c:formatCode>
                <c:ptCount val="8"/>
                <c:pt idx="0" formatCode="0">
                  <c:v>6.5638985579313776</c:v>
                </c:pt>
                <c:pt idx="2" formatCode="0">
                  <c:v>3.4013605442176873</c:v>
                </c:pt>
                <c:pt idx="3" formatCode="0">
                  <c:v>7.7881619937694699</c:v>
                </c:pt>
                <c:pt idx="4" formatCode="0">
                  <c:v>7.1801566579634466</c:v>
                </c:pt>
                <c:pt idx="5" formatCode="0">
                  <c:v>6.8126520681265204</c:v>
                </c:pt>
                <c:pt idx="6" formatCode="0">
                  <c:v>4.9645390070921991</c:v>
                </c:pt>
                <c:pt idx="7" formatCode="0">
                  <c:v>4.7619047619047619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E4-4F00-95EB-8CF42607ACC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Нет, практически ни разу</c:v>
                </c:pt>
              </c:strCache>
            </c:strRef>
          </c:tx>
          <c:spPr>
            <a:solidFill>
              <a:srgbClr val="C8250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денег не хватает даже на питание</c:v>
                </c:pt>
                <c:pt idx="3">
                  <c:v>одежду, обувь купить не можем</c:v>
                </c:pt>
                <c:pt idx="4">
                  <c:v>крупную бытовую технику купить не можем</c:v>
                </c:pt>
                <c:pt idx="5">
                  <c:v>автомобиль купить не можем</c:v>
                </c:pt>
                <c:pt idx="6">
                  <c:v>квартиру или дом купить не можем</c:v>
                </c:pt>
                <c:pt idx="7">
                  <c:v>на квартиру или дом денег хватает</c:v>
                </c:pt>
              </c:strCache>
            </c:strRef>
          </c:cat>
          <c:val>
            <c:numRef>
              <c:f>Лист1!$B$5:$I$5</c:f>
              <c:numCache>
                <c:formatCode>General</c:formatCode>
                <c:ptCount val="8"/>
                <c:pt idx="0" formatCode="0">
                  <c:v>36.300348085529585</c:v>
                </c:pt>
                <c:pt idx="2" formatCode="0">
                  <c:v>46.938775510204081</c:v>
                </c:pt>
                <c:pt idx="3" formatCode="0">
                  <c:v>43.925233644859816</c:v>
                </c:pt>
                <c:pt idx="4" formatCode="0">
                  <c:v>38.511749347258487</c:v>
                </c:pt>
                <c:pt idx="5" formatCode="0">
                  <c:v>29.927007299270077</c:v>
                </c:pt>
                <c:pt idx="6" formatCode="0">
                  <c:v>32.62411347517731</c:v>
                </c:pt>
                <c:pt idx="7" formatCode="0">
                  <c:v>15.238095238095239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5A5-4E24-8135-AD571C7834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38794752"/>
        <c:axId val="94066304"/>
      </c:barChart>
      <c:catAx>
        <c:axId val="38794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2000"/>
            </a:pPr>
            <a:endParaRPr lang="ru-RU"/>
          </a:p>
        </c:txPr>
        <c:crossAx val="94066304"/>
        <c:crosses val="autoZero"/>
        <c:auto val="1"/>
        <c:lblAlgn val="ctr"/>
        <c:lblOffset val="100"/>
        <c:noMultiLvlLbl val="0"/>
      </c:catAx>
      <c:valAx>
        <c:axId val="9406630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879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231230149488936"/>
          <c:y val="0.34727580132278579"/>
          <c:w val="0.25680299606223816"/>
          <c:h val="0.3836674754926072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/>
              <a:t>Род занятий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382029813773633"/>
          <c:y val="8.6767021101249384E-2"/>
          <c:w val="0.40620503778793754"/>
          <c:h val="0.886399520365085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Очень часто, много раз</c:v>
                </c:pt>
              </c:strCache>
            </c:strRef>
          </c:tx>
          <c:spPr>
            <a:solidFill>
              <a:srgbClr val="00882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Лист1!$B$1:$L$1</c:f>
              <c:strCache>
                <c:ptCount val="11"/>
                <c:pt idx="0">
                  <c:v>В целом по выборке</c:v>
                </c:pt>
                <c:pt idx="1">
                  <c:v>Бизнесмен, предприниматель, фермер</c:v>
                </c:pt>
                <c:pt idx="2">
                  <c:v>Руководитель высшего звена </c:v>
                </c:pt>
                <c:pt idx="3">
                  <c:v>Руководитель подразделения</c:v>
                </c:pt>
                <c:pt idx="4">
                  <c:v>Специалист</c:v>
                </c:pt>
                <c:pt idx="5">
                  <c:v>Служащий, технический исполнитель</c:v>
                </c:pt>
                <c:pt idx="6">
                  <c:v>Рабочий</c:v>
                </c:pt>
                <c:pt idx="7">
                  <c:v>Неработающий(-ая) пенсионер(-ка)</c:v>
                </c:pt>
                <c:pt idx="8">
                  <c:v>Не работаю и не планирую искать работу</c:v>
                </c:pt>
                <c:pt idx="9">
                  <c:v>Не работаю, но ищу работу</c:v>
                </c:pt>
                <c:pt idx="10">
                  <c:v>Студент(-ка), курсант(-ка) и т.п.</c:v>
                </c:pt>
              </c:strCache>
            </c:strRef>
          </c:cat>
          <c:val>
            <c:numRef>
              <c:f>Лист1!$B$2:$L$2</c:f>
              <c:numCache>
                <c:formatCode>0</c:formatCode>
                <c:ptCount val="11"/>
                <c:pt idx="0">
                  <c:v>14.818498259572351</c:v>
                </c:pt>
                <c:pt idx="1">
                  <c:v>28.378378378378379</c:v>
                </c:pt>
                <c:pt idx="2">
                  <c:v>15.384615384615385</c:v>
                </c:pt>
                <c:pt idx="3">
                  <c:v>23.611111111111111</c:v>
                </c:pt>
                <c:pt idx="4">
                  <c:v>17.042606516290725</c:v>
                </c:pt>
                <c:pt idx="5">
                  <c:v>12.107623318385651</c:v>
                </c:pt>
                <c:pt idx="6">
                  <c:v>13.090128755364807</c:v>
                </c:pt>
                <c:pt idx="7">
                  <c:v>12.896405919661733</c:v>
                </c:pt>
                <c:pt idx="8">
                  <c:v>19.512195121951219</c:v>
                </c:pt>
                <c:pt idx="9">
                  <c:v>10.227272727272728</c:v>
                </c:pt>
                <c:pt idx="10">
                  <c:v>17.105263157894736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E4-4F00-95EB-8CF42607ACC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Редко, только несколько раз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Лист1!$B$1:$L$1</c:f>
              <c:strCache>
                <c:ptCount val="11"/>
                <c:pt idx="0">
                  <c:v>В целом по выборке</c:v>
                </c:pt>
                <c:pt idx="1">
                  <c:v>Бизнесмен, предприниматель, фермер</c:v>
                </c:pt>
                <c:pt idx="2">
                  <c:v>Руководитель высшего звена </c:v>
                </c:pt>
                <c:pt idx="3">
                  <c:v>Руководитель подразделения</c:v>
                </c:pt>
                <c:pt idx="4">
                  <c:v>Специалист</c:v>
                </c:pt>
                <c:pt idx="5">
                  <c:v>Служащий, технический исполнитель</c:v>
                </c:pt>
                <c:pt idx="6">
                  <c:v>Рабочий</c:v>
                </c:pt>
                <c:pt idx="7">
                  <c:v>Неработающий(-ая) пенсионер(-ка)</c:v>
                </c:pt>
                <c:pt idx="8">
                  <c:v>Не работаю и не планирую искать работу</c:v>
                </c:pt>
                <c:pt idx="9">
                  <c:v>Не работаю, но ищу работу</c:v>
                </c:pt>
                <c:pt idx="10">
                  <c:v>Студент(-ка), курсант(-ка) и т.п.</c:v>
                </c:pt>
              </c:strCache>
            </c:strRef>
          </c:cat>
          <c:val>
            <c:numRef>
              <c:f>Лист1!$B$3:$L$3</c:f>
              <c:numCache>
                <c:formatCode>0</c:formatCode>
                <c:ptCount val="11"/>
                <c:pt idx="0">
                  <c:v>41.471904525111889</c:v>
                </c:pt>
                <c:pt idx="1">
                  <c:v>44.594594594594597</c:v>
                </c:pt>
                <c:pt idx="2">
                  <c:v>53.846153846153847</c:v>
                </c:pt>
                <c:pt idx="3">
                  <c:v>41.666666666666671</c:v>
                </c:pt>
                <c:pt idx="4">
                  <c:v>46.365914786967416</c:v>
                </c:pt>
                <c:pt idx="5">
                  <c:v>46.63677130044843</c:v>
                </c:pt>
                <c:pt idx="6">
                  <c:v>42.70386266094421</c:v>
                </c:pt>
                <c:pt idx="7">
                  <c:v>32.76955602536998</c:v>
                </c:pt>
                <c:pt idx="8">
                  <c:v>51.219512195121951</c:v>
                </c:pt>
                <c:pt idx="9">
                  <c:v>38.636363636363633</c:v>
                </c:pt>
                <c:pt idx="10">
                  <c:v>42.105263157894733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E4-4F00-95EB-8CF42607ACC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Только однажды</c:v>
                </c:pt>
              </c:strCache>
            </c:strRef>
          </c:tx>
          <c:spPr>
            <a:solidFill>
              <a:srgbClr val="DCBD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Лист1!$B$1:$L$1</c:f>
              <c:strCache>
                <c:ptCount val="11"/>
                <c:pt idx="0">
                  <c:v>В целом по выборке</c:v>
                </c:pt>
                <c:pt idx="1">
                  <c:v>Бизнесмен, предприниматель, фермер</c:v>
                </c:pt>
                <c:pt idx="2">
                  <c:v>Руководитель высшего звена </c:v>
                </c:pt>
                <c:pt idx="3">
                  <c:v>Руководитель подразделения</c:v>
                </c:pt>
                <c:pt idx="4">
                  <c:v>Специалист</c:v>
                </c:pt>
                <c:pt idx="5">
                  <c:v>Служащий, технический исполнитель</c:v>
                </c:pt>
                <c:pt idx="6">
                  <c:v>Рабочий</c:v>
                </c:pt>
                <c:pt idx="7">
                  <c:v>Неработающий(-ая) пенсионер(-ка)</c:v>
                </c:pt>
                <c:pt idx="8">
                  <c:v>Не работаю и не планирую искать работу</c:v>
                </c:pt>
                <c:pt idx="9">
                  <c:v>Не работаю, но ищу работу</c:v>
                </c:pt>
                <c:pt idx="10">
                  <c:v>Студент(-ка), курсант(-ка) и т.п.</c:v>
                </c:pt>
              </c:strCache>
            </c:strRef>
          </c:cat>
          <c:val>
            <c:numRef>
              <c:f>Лист1!$B$4:$L$4</c:f>
              <c:numCache>
                <c:formatCode>0</c:formatCode>
                <c:ptCount val="11"/>
                <c:pt idx="0">
                  <c:v>6.5638985579313776</c:v>
                </c:pt>
                <c:pt idx="1">
                  <c:v>4.0540540540540544</c:v>
                </c:pt>
                <c:pt idx="2">
                  <c:v>0</c:v>
                </c:pt>
                <c:pt idx="3">
                  <c:v>4.1666666666666661</c:v>
                </c:pt>
                <c:pt idx="4">
                  <c:v>7.2681704260651623</c:v>
                </c:pt>
                <c:pt idx="5">
                  <c:v>5.3811659192825116</c:v>
                </c:pt>
                <c:pt idx="6">
                  <c:v>7.939914163090128</c:v>
                </c:pt>
                <c:pt idx="7">
                  <c:v>6.1310782241014801</c:v>
                </c:pt>
                <c:pt idx="8">
                  <c:v>0</c:v>
                </c:pt>
                <c:pt idx="9">
                  <c:v>10.227272727272728</c:v>
                </c:pt>
                <c:pt idx="10">
                  <c:v>5.2631578947368416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E4-4F00-95EB-8CF42607ACC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Нет, практически ни разу</c:v>
                </c:pt>
              </c:strCache>
            </c:strRef>
          </c:tx>
          <c:spPr>
            <a:solidFill>
              <a:srgbClr val="C8250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Лист1!$B$1:$L$1</c:f>
              <c:strCache>
                <c:ptCount val="11"/>
                <c:pt idx="0">
                  <c:v>В целом по выборке</c:v>
                </c:pt>
                <c:pt idx="1">
                  <c:v>Бизнесмен, предприниматель, фермер</c:v>
                </c:pt>
                <c:pt idx="2">
                  <c:v>Руководитель высшего звена </c:v>
                </c:pt>
                <c:pt idx="3">
                  <c:v>Руководитель подразделения</c:v>
                </c:pt>
                <c:pt idx="4">
                  <c:v>Специалист</c:v>
                </c:pt>
                <c:pt idx="5">
                  <c:v>Служащий, технический исполнитель</c:v>
                </c:pt>
                <c:pt idx="6">
                  <c:v>Рабочий</c:v>
                </c:pt>
                <c:pt idx="7">
                  <c:v>Неработающий(-ая) пенсионер(-ка)</c:v>
                </c:pt>
                <c:pt idx="8">
                  <c:v>Не работаю и не планирую искать работу</c:v>
                </c:pt>
                <c:pt idx="9">
                  <c:v>Не работаю, но ищу работу</c:v>
                </c:pt>
                <c:pt idx="10">
                  <c:v>Студент(-ка), курсант(-ка) и т.п.</c:v>
                </c:pt>
              </c:strCache>
            </c:strRef>
          </c:cat>
          <c:val>
            <c:numRef>
              <c:f>Лист1!$B$5:$L$5</c:f>
              <c:numCache>
                <c:formatCode>0</c:formatCode>
                <c:ptCount val="11"/>
                <c:pt idx="0">
                  <c:v>36.300348085529585</c:v>
                </c:pt>
                <c:pt idx="1">
                  <c:v>21.621621621621621</c:v>
                </c:pt>
                <c:pt idx="2">
                  <c:v>30.76923076923077</c:v>
                </c:pt>
                <c:pt idx="3">
                  <c:v>30.555555555555557</c:v>
                </c:pt>
                <c:pt idx="4">
                  <c:v>28.320802005012531</c:v>
                </c:pt>
                <c:pt idx="5">
                  <c:v>35.426008968609871</c:v>
                </c:pt>
                <c:pt idx="6">
                  <c:v>36.051502145922747</c:v>
                </c:pt>
                <c:pt idx="7">
                  <c:v>47.145877378435522</c:v>
                </c:pt>
                <c:pt idx="8">
                  <c:v>29.268292682926827</c:v>
                </c:pt>
                <c:pt idx="9">
                  <c:v>40.909090909090914</c:v>
                </c:pt>
                <c:pt idx="10">
                  <c:v>32.894736842105267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5A5-4E24-8135-AD571C7834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5575808"/>
        <c:axId val="39280640"/>
      </c:barChart>
      <c:catAx>
        <c:axId val="75575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ru-RU"/>
          </a:p>
        </c:txPr>
        <c:crossAx val="39280640"/>
        <c:crosses val="autoZero"/>
        <c:auto val="1"/>
        <c:lblAlgn val="ctr"/>
        <c:lblOffset val="100"/>
        <c:noMultiLvlLbl val="0"/>
      </c:catAx>
      <c:valAx>
        <c:axId val="3928064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557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788880753961483"/>
          <c:y val="0.30282773340879521"/>
          <c:w val="0.25680297817292935"/>
          <c:h val="0.3467298790186783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000" b="1" i="0" u="none" strike="noStrike" baseline="0" dirty="0">
                <a:effectLst/>
              </a:rPr>
              <a:t>Вероисповедание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203466514952968"/>
          <c:y val="0.11003075663092488"/>
          <c:w val="0.46051694905277285"/>
          <c:h val="0.858460209999688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Очень часто, много раз</c:v>
                </c:pt>
              </c:strCache>
            </c:strRef>
          </c:tx>
          <c:spPr>
            <a:solidFill>
              <a:srgbClr val="00882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Православный</c:v>
                </c:pt>
                <c:pt idx="3">
                  <c:v>Другие христианские конфессии</c:v>
                </c:pt>
                <c:pt idx="4">
                  <c:v>Мусульманин</c:v>
                </c:pt>
                <c:pt idx="5">
                  <c:v>Буддист</c:v>
                </c:pt>
                <c:pt idx="6">
                  <c:v>Иудей</c:v>
                </c:pt>
                <c:pt idx="7">
                  <c:v>Верующим человеком себя не считаю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 formatCode="0">
                  <c:v>14.818498259572351</c:v>
                </c:pt>
                <c:pt idx="2" formatCode="0">
                  <c:v>15.135135135135137</c:v>
                </c:pt>
                <c:pt idx="3" formatCode="0">
                  <c:v>21.212121212121211</c:v>
                </c:pt>
                <c:pt idx="4" formatCode="0">
                  <c:v>26.027397260273972</c:v>
                </c:pt>
                <c:pt idx="5" formatCode="0">
                  <c:v>33.333333333333329</c:v>
                </c:pt>
                <c:pt idx="6" formatCode="0">
                  <c:v>14.285714285714285</c:v>
                </c:pt>
                <c:pt idx="7" formatCode="0">
                  <c:v>10.256410256410255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E4-4F00-95EB-8CF42607ACC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Редко, только несколько раз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Православный</c:v>
                </c:pt>
                <c:pt idx="3">
                  <c:v>Другие христианские конфессии</c:v>
                </c:pt>
                <c:pt idx="4">
                  <c:v>Мусульманин</c:v>
                </c:pt>
                <c:pt idx="5">
                  <c:v>Буддист</c:v>
                </c:pt>
                <c:pt idx="6">
                  <c:v>Иудей</c:v>
                </c:pt>
                <c:pt idx="7">
                  <c:v>Верующим человеком себя не считаю</c:v>
                </c:pt>
              </c:strCache>
            </c:strRef>
          </c:cat>
          <c:val>
            <c:numRef>
              <c:f>Лист1!$B$3:$I$3</c:f>
              <c:numCache>
                <c:formatCode>General</c:formatCode>
                <c:ptCount val="8"/>
                <c:pt idx="0" formatCode="0">
                  <c:v>41.471904525111889</c:v>
                </c:pt>
                <c:pt idx="2" formatCode="0">
                  <c:v>43.397683397683394</c:v>
                </c:pt>
                <c:pt idx="3" formatCode="0">
                  <c:v>51.515151515151516</c:v>
                </c:pt>
                <c:pt idx="4" formatCode="0">
                  <c:v>50.684931506849317</c:v>
                </c:pt>
                <c:pt idx="5" formatCode="0">
                  <c:v>53.333333333333336</c:v>
                </c:pt>
                <c:pt idx="6" formatCode="0">
                  <c:v>57.142857142857139</c:v>
                </c:pt>
                <c:pt idx="7" formatCode="0">
                  <c:v>30.069930069930066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E4-4F00-95EB-8CF42607ACC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Только однажды</c:v>
                </c:pt>
              </c:strCache>
            </c:strRef>
          </c:tx>
          <c:spPr>
            <a:solidFill>
              <a:srgbClr val="DCBD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Православный</c:v>
                </c:pt>
                <c:pt idx="3">
                  <c:v>Другие христианские конфессии</c:v>
                </c:pt>
                <c:pt idx="4">
                  <c:v>Мусульманин</c:v>
                </c:pt>
                <c:pt idx="5">
                  <c:v>Буддист</c:v>
                </c:pt>
                <c:pt idx="6">
                  <c:v>Иудей</c:v>
                </c:pt>
                <c:pt idx="7">
                  <c:v>Верующим человеком себя не считаю</c:v>
                </c:pt>
              </c:strCache>
            </c:strRef>
          </c:cat>
          <c:val>
            <c:numRef>
              <c:f>Лист1!$B$4:$I$4</c:f>
              <c:numCache>
                <c:formatCode>General</c:formatCode>
                <c:ptCount val="8"/>
                <c:pt idx="0" formatCode="0">
                  <c:v>6.5638985579313776</c:v>
                </c:pt>
                <c:pt idx="2" formatCode="0">
                  <c:v>6.9498069498069501</c:v>
                </c:pt>
                <c:pt idx="3" formatCode="0">
                  <c:v>9.0909090909090917</c:v>
                </c:pt>
                <c:pt idx="4" formatCode="0">
                  <c:v>2.7397260273972601</c:v>
                </c:pt>
                <c:pt idx="5" formatCode="0">
                  <c:v>6.666666666666667</c:v>
                </c:pt>
                <c:pt idx="6" formatCode="0">
                  <c:v>14.285714285714285</c:v>
                </c:pt>
                <c:pt idx="7" formatCode="0">
                  <c:v>6.5268065268065261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E4-4F00-95EB-8CF42607ACC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Нет, практически ни разу</c:v>
                </c:pt>
              </c:strCache>
            </c:strRef>
          </c:tx>
          <c:spPr>
            <a:solidFill>
              <a:srgbClr val="C8250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В целом по выборке</c:v>
                </c:pt>
                <c:pt idx="1">
                  <c:v> </c:v>
                </c:pt>
                <c:pt idx="2">
                  <c:v>Православный</c:v>
                </c:pt>
                <c:pt idx="3">
                  <c:v>Другие христианские конфессии</c:v>
                </c:pt>
                <c:pt idx="4">
                  <c:v>Мусульманин</c:v>
                </c:pt>
                <c:pt idx="5">
                  <c:v>Буддист</c:v>
                </c:pt>
                <c:pt idx="6">
                  <c:v>Иудей</c:v>
                </c:pt>
                <c:pt idx="7">
                  <c:v>Верующим человеком себя не считаю</c:v>
                </c:pt>
              </c:strCache>
            </c:strRef>
          </c:cat>
          <c:val>
            <c:numRef>
              <c:f>Лист1!$B$5:$I$5</c:f>
              <c:numCache>
                <c:formatCode>General</c:formatCode>
                <c:ptCount val="8"/>
                <c:pt idx="0" formatCode="0">
                  <c:v>36.300348085529585</c:v>
                </c:pt>
                <c:pt idx="2" formatCode="0">
                  <c:v>33.513513513513516</c:v>
                </c:pt>
                <c:pt idx="3" formatCode="0">
                  <c:v>18.181818181818183</c:v>
                </c:pt>
                <c:pt idx="4" formatCode="0">
                  <c:v>19.863013698630137</c:v>
                </c:pt>
                <c:pt idx="5" formatCode="0">
                  <c:v>6.666666666666667</c:v>
                </c:pt>
                <c:pt idx="6" formatCode="0">
                  <c:v>14.285714285714285</c:v>
                </c:pt>
                <c:pt idx="7" formatCode="0">
                  <c:v>52.913752913752909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5A5-4E24-8135-AD571C7834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5921408"/>
        <c:axId val="39284672"/>
      </c:barChart>
      <c:catAx>
        <c:axId val="75921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2000"/>
            </a:pPr>
            <a:endParaRPr lang="ru-RU"/>
          </a:p>
        </c:txPr>
        <c:crossAx val="39284672"/>
        <c:crosses val="autoZero"/>
        <c:auto val="1"/>
        <c:lblAlgn val="ctr"/>
        <c:lblOffset val="100"/>
        <c:noMultiLvlLbl val="0"/>
      </c:catAx>
      <c:valAx>
        <c:axId val="3928467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592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59216122984505"/>
          <c:y val="0.31965920275590559"/>
          <c:w val="0.26376316613130557"/>
          <c:h val="0.4026754429133858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400" b="1" i="0" baseline="0" dirty="0">
                <a:effectLst/>
              </a:rPr>
              <a:t>Религиозные практики</a:t>
            </a:r>
            <a:endParaRPr lang="ru-RU" sz="2400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4909199581194433"/>
          <c:y val="9.2109128666821555E-2"/>
          <c:w val="0.37451332661331055"/>
          <c:h val="0.8267631658161717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Очень часто, много раз</c:v>
                </c:pt>
              </c:strCache>
            </c:strRef>
          </c:tx>
          <c:spPr>
            <a:solidFill>
              <a:srgbClr val="00882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Лист1!$B$1:$G$1</c:f>
              <c:strCache>
                <c:ptCount val="6"/>
                <c:pt idx="0">
                  <c:v>в целом по выборке</c:v>
                </c:pt>
                <c:pt idx="1">
                  <c:v> </c:v>
                </c:pt>
                <c:pt idx="2">
                  <c:v>по возможности выполняю религиозные предписания</c:v>
                </c:pt>
                <c:pt idx="3">
                  <c:v>изредка участвую в богослужениях</c:v>
                </c:pt>
                <c:pt idx="4">
                  <c:v>регулярно участвую в богослужениях</c:v>
                </c:pt>
                <c:pt idx="5">
                  <c:v>активно участвую в жизни прихода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 formatCode="0">
                  <c:v>14.818498259572351</c:v>
                </c:pt>
                <c:pt idx="2" formatCode="0">
                  <c:v>12.414733969986358</c:v>
                </c:pt>
                <c:pt idx="3" formatCode="0">
                  <c:v>19.114219114219114</c:v>
                </c:pt>
                <c:pt idx="4" formatCode="0">
                  <c:v>23.200000000000003</c:v>
                </c:pt>
                <c:pt idx="5" formatCode="0">
                  <c:v>36.363636363636367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E4-4F00-95EB-8CF42607ACC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Редко, только несколько раз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Лист1!$B$1:$G$1</c:f>
              <c:strCache>
                <c:ptCount val="6"/>
                <c:pt idx="0">
                  <c:v>в целом по выборке</c:v>
                </c:pt>
                <c:pt idx="1">
                  <c:v> </c:v>
                </c:pt>
                <c:pt idx="2">
                  <c:v>по возможности выполняю религиозные предписания</c:v>
                </c:pt>
                <c:pt idx="3">
                  <c:v>изредка участвую в богослужениях</c:v>
                </c:pt>
                <c:pt idx="4">
                  <c:v>регулярно участвую в богослужениях</c:v>
                </c:pt>
                <c:pt idx="5">
                  <c:v>активно участвую в жизни прихода</c:v>
                </c:pt>
              </c:strCache>
            </c:strRef>
          </c:cat>
          <c:val>
            <c:numRef>
              <c:f>Лист1!$B$3:$G$3</c:f>
              <c:numCache>
                <c:formatCode>General</c:formatCode>
                <c:ptCount val="6"/>
                <c:pt idx="0" formatCode="0">
                  <c:v>41.471904525111889</c:v>
                </c:pt>
                <c:pt idx="2" formatCode="0">
                  <c:v>44.884038199181447</c:v>
                </c:pt>
                <c:pt idx="3" formatCode="0">
                  <c:v>47.785547785547784</c:v>
                </c:pt>
                <c:pt idx="4" formatCode="0">
                  <c:v>42.4</c:v>
                </c:pt>
                <c:pt idx="5" formatCode="0">
                  <c:v>34.848484848484851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E4-4F00-95EB-8CF42607ACC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Только однажды</c:v>
                </c:pt>
              </c:strCache>
            </c:strRef>
          </c:tx>
          <c:spPr>
            <a:solidFill>
              <a:srgbClr val="DCBD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Лист1!$B$1:$G$1</c:f>
              <c:strCache>
                <c:ptCount val="6"/>
                <c:pt idx="0">
                  <c:v>в целом по выборке</c:v>
                </c:pt>
                <c:pt idx="1">
                  <c:v> </c:v>
                </c:pt>
                <c:pt idx="2">
                  <c:v>по возможности выполняю религиозные предписания</c:v>
                </c:pt>
                <c:pt idx="3">
                  <c:v>изредка участвую в богослужениях</c:v>
                </c:pt>
                <c:pt idx="4">
                  <c:v>регулярно участвую в богослужениях</c:v>
                </c:pt>
                <c:pt idx="5">
                  <c:v>активно участвую в жизни прихода</c:v>
                </c:pt>
              </c:strCache>
            </c:strRef>
          </c:cat>
          <c:val>
            <c:numRef>
              <c:f>Лист1!$B$4:$G$4</c:f>
              <c:numCache>
                <c:formatCode>General</c:formatCode>
                <c:ptCount val="6"/>
                <c:pt idx="0" formatCode="0">
                  <c:v>6.5638985579313776</c:v>
                </c:pt>
                <c:pt idx="2" formatCode="0">
                  <c:v>7.5034106412005457</c:v>
                </c:pt>
                <c:pt idx="3" formatCode="0">
                  <c:v>5.5944055944055942</c:v>
                </c:pt>
                <c:pt idx="4" formatCode="0">
                  <c:v>4</c:v>
                </c:pt>
                <c:pt idx="5" formatCode="0">
                  <c:v>7.5757575757575761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E4-4F00-95EB-8CF42607ACC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Нет, практически ни разу</c:v>
                </c:pt>
              </c:strCache>
            </c:strRef>
          </c:tx>
          <c:spPr>
            <a:solidFill>
              <a:srgbClr val="C8250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Лист1!$B$1:$G$1</c:f>
              <c:strCache>
                <c:ptCount val="6"/>
                <c:pt idx="0">
                  <c:v>в целом по выборке</c:v>
                </c:pt>
                <c:pt idx="1">
                  <c:v> </c:v>
                </c:pt>
                <c:pt idx="2">
                  <c:v>по возможности выполняю религиозные предписания</c:v>
                </c:pt>
                <c:pt idx="3">
                  <c:v>изредка участвую в богослужениях</c:v>
                </c:pt>
                <c:pt idx="4">
                  <c:v>регулярно участвую в богослужениях</c:v>
                </c:pt>
                <c:pt idx="5">
                  <c:v>активно участвую в жизни прихода</c:v>
                </c:pt>
              </c:strCache>
            </c:strRef>
          </c:cat>
          <c:val>
            <c:numRef>
              <c:f>Лист1!$B$5:$G$5</c:f>
              <c:numCache>
                <c:formatCode>General</c:formatCode>
                <c:ptCount val="6"/>
                <c:pt idx="0" formatCode="0">
                  <c:v>36.300348085529585</c:v>
                </c:pt>
                <c:pt idx="2" formatCode="0">
                  <c:v>34.65211459754434</c:v>
                </c:pt>
                <c:pt idx="3" formatCode="0">
                  <c:v>26.340326340326342</c:v>
                </c:pt>
                <c:pt idx="4" formatCode="0">
                  <c:v>29.599999999999998</c:v>
                </c:pt>
                <c:pt idx="5" formatCode="0">
                  <c:v>19.696969696969695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5A5-4E24-8135-AD571C7834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5929088"/>
        <c:axId val="89818816"/>
      </c:barChart>
      <c:catAx>
        <c:axId val="75929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2000"/>
            </a:pPr>
            <a:endParaRPr lang="ru-RU"/>
          </a:p>
        </c:txPr>
        <c:crossAx val="89818816"/>
        <c:crosses val="autoZero"/>
        <c:auto val="1"/>
        <c:lblAlgn val="ctr"/>
        <c:lblOffset val="100"/>
        <c:noMultiLvlLbl val="0"/>
      </c:catAx>
      <c:valAx>
        <c:axId val="8981881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592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682536044655877"/>
          <c:y val="0.38787038936594376"/>
          <c:w val="0.27185768691427648"/>
          <c:h val="0.3636942147931556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864951243994028"/>
          <c:y val="0"/>
          <c:w val="0.55135048756005967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365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8250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FE1-4FAC-BEF3-957A45442600}"/>
              </c:ext>
            </c:extLst>
          </c:dPt>
          <c:dPt>
            <c:idx val="19"/>
            <c:invertIfNegative val="0"/>
            <c:bubble3D val="0"/>
            <c:spPr>
              <a:solidFill>
                <a:srgbClr val="DCDEE0">
                  <a:lumMod val="9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FE1-4FAC-BEF3-957A454426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Не осуществляли</c:v>
                </c:pt>
                <c:pt idx="1">
                  <c:v>Милостыня, подаяние</c:v>
                </c:pt>
                <c:pt idx="2">
                  <c:v>Нуждающимся лично в руки, кроме милостыни</c:v>
                </c:pt>
                <c:pt idx="3">
                  <c:v>Через мобильную связь (sms)</c:v>
                </c:pt>
                <c:pt idx="4">
                  <c:v>Через ящик-копилку для сбора средств</c:v>
                </c:pt>
                <c:pt idx="5">
                  <c:v>Через родных и близких нуждающихся</c:v>
                </c:pt>
                <c:pt idx="6">
                  <c:v>Через счет в банке, с помощью банковской карты</c:v>
                </c:pt>
                <c:pt idx="7">
                  <c:v>Через сбор средств по месту работы</c:v>
                </c:pt>
                <c:pt idx="8">
                  <c:v>Через интернет, с помощью веб-кошелька</c:v>
                </c:pt>
                <c:pt idx="9">
                  <c:v>Через сбор средств друзьями, знакомыми</c:v>
                </c:pt>
                <c:pt idx="10">
                  <c:v>Через религиозные, приходские общины, церковные организации</c:v>
                </c:pt>
                <c:pt idx="11">
                  <c:v>Через сбор средств организациями по месту жительства</c:v>
                </c:pt>
                <c:pt idx="12">
                  <c:v>Через сбор средств по месту учебы</c:v>
                </c:pt>
                <c:pt idx="13">
                  <c:v>Через местные благотворительные организации, фонды</c:v>
                </c:pt>
                <c:pt idx="14">
                  <c:v>Через платежный терминал-стойку</c:v>
                </c:pt>
                <c:pt idx="15">
                  <c:v>Через инициативные гражданские группы, движения</c:v>
                </c:pt>
                <c:pt idx="16">
                  <c:v>Через государственные учреждения, социальные службы</c:v>
                </c:pt>
                <c:pt idx="17">
                  <c:v>Через ежемесячные отчисления средств зарплаты</c:v>
                </c:pt>
                <c:pt idx="18">
                  <c:v>Через объединения людей, имеющих личный, семейный опыт подобных проблем</c:v>
                </c:pt>
                <c:pt idx="19">
                  <c:v>Затрудняюсь ответить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>
                  <c:v>36.300348085529585</c:v>
                </c:pt>
                <c:pt idx="1">
                  <c:v>36.449527598209848</c:v>
                </c:pt>
                <c:pt idx="2">
                  <c:v>20.636499254102436</c:v>
                </c:pt>
                <c:pt idx="3">
                  <c:v>13.276976628543014</c:v>
                </c:pt>
                <c:pt idx="4">
                  <c:v>11.536548980606662</c:v>
                </c:pt>
                <c:pt idx="5">
                  <c:v>8.0556936847339635</c:v>
                </c:pt>
                <c:pt idx="6">
                  <c:v>5.8180009945300846</c:v>
                </c:pt>
                <c:pt idx="7">
                  <c:v>4.6245648930880154</c:v>
                </c:pt>
                <c:pt idx="8">
                  <c:v>4.4256588761810045</c:v>
                </c:pt>
                <c:pt idx="9">
                  <c:v>3.6797613127797115</c:v>
                </c:pt>
                <c:pt idx="10">
                  <c:v>2.4863252113376428</c:v>
                </c:pt>
                <c:pt idx="11">
                  <c:v>2.187966185977126</c:v>
                </c:pt>
                <c:pt idx="12">
                  <c:v>2.0387866732968671</c:v>
                </c:pt>
                <c:pt idx="13">
                  <c:v>1.7404276479363501</c:v>
                </c:pt>
                <c:pt idx="14">
                  <c:v>1.6409746394828444</c:v>
                </c:pt>
                <c:pt idx="15">
                  <c:v>0.74589756340129287</c:v>
                </c:pt>
                <c:pt idx="16">
                  <c:v>0.69617105917454003</c:v>
                </c:pt>
                <c:pt idx="17">
                  <c:v>0.64644455494778708</c:v>
                </c:pt>
                <c:pt idx="18">
                  <c:v>0.59671805072103434</c:v>
                </c:pt>
                <c:pt idx="19">
                  <c:v>0.84535057185479867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C2-4135-9F79-83F1E4A21A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0093568"/>
        <c:axId val="39266560"/>
      </c:barChart>
      <c:catAx>
        <c:axId val="13009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266560"/>
        <c:crosses val="autoZero"/>
        <c:auto val="1"/>
        <c:lblAlgn val="ctr"/>
        <c:lblOffset val="100"/>
        <c:noMultiLvlLbl val="0"/>
      </c:catAx>
      <c:valAx>
        <c:axId val="39266560"/>
        <c:scaling>
          <c:orientation val="minMax"/>
        </c:scaling>
        <c:delete val="1"/>
        <c:axPos val="t"/>
        <c:numFmt formatCode="0" sourceLinked="1"/>
        <c:majorTickMark val="none"/>
        <c:minorTickMark val="none"/>
        <c:tickLblPos val="nextTo"/>
        <c:crossAx val="13009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077169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1pPr>
    <a:lvl2pPr indent="191998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2pPr>
    <a:lvl3pPr indent="383995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3pPr>
    <a:lvl4pPr indent="575992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4pPr>
    <a:lvl5pPr indent="767989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5pPr>
    <a:lvl6pPr indent="959987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6pPr>
    <a:lvl7pPr indent="1151985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7pPr>
    <a:lvl8pPr indent="1343981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8pPr>
    <a:lvl9pPr indent="1535978" defTabSz="383995" latinLnBrk="0">
      <a:lnSpc>
        <a:spcPct val="117999"/>
      </a:lnSpc>
      <a:defRPr sz="18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816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88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705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104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13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486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14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42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767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940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445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2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206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58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01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879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98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462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799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/>
          <p:nvPr/>
        </p:nvSpPr>
        <p:spPr>
          <a:xfrm flipH="1">
            <a:off x="0" y="-135186"/>
            <a:ext cx="5415988" cy="10023972"/>
          </a:xfrm>
          <a:prstGeom prst="rect">
            <a:avLst/>
          </a:prstGeom>
          <a:solidFill>
            <a:srgbClr val="253957"/>
          </a:solidFill>
          <a:ln w="12700">
            <a:miter lim="400000"/>
          </a:ln>
        </p:spPr>
        <p:txBody>
          <a:bodyPr lIns="56893" tIns="56893" rIns="56893" bIns="56893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2700" dirty="0"/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pic>
        <p:nvPicPr>
          <p:cNvPr id="4" name="Изображение" descr="Изображение">
            <a:extLst>
              <a:ext uri="{FF2B5EF4-FFF2-40B4-BE49-F238E27FC236}">
                <a16:creationId xmlns="" xmlns:a16="http://schemas.microsoft.com/office/drawing/2014/main" id="{79A84CDD-22DA-40F8-A962-6A9C44DF47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90947" y="1390389"/>
            <a:ext cx="2234093" cy="21601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693387" y="6362703"/>
            <a:ext cx="13953494" cy="578907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693387" y="4197474"/>
            <a:ext cx="13953494" cy="82525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301"/>
            </a:lvl1pPr>
          </a:lstStyle>
          <a:p>
            <a:r>
              <a:t>«Место ввода цитаты».</a:t>
            </a:r>
          </a:p>
        </p:txBody>
      </p:sp>
      <p:sp>
        <p:nvSpPr>
          <p:cNvPr id="9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7340263" cy="9753600"/>
          </a:xfrm>
          <a:prstGeom prst="rect">
            <a:avLst/>
          </a:prstGeom>
        </p:spPr>
        <p:txBody>
          <a:bodyPr lIns="145644" tIns="72821" rIns="145644" bIns="72821" anchor="t">
            <a:noAutofit/>
          </a:bodyPr>
          <a:lstStyle/>
          <a:p>
            <a:endParaRPr/>
          </a:p>
        </p:txBody>
      </p:sp>
      <p:sp>
        <p:nvSpPr>
          <p:cNvPr id="1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6127040" y="8925438"/>
            <a:ext cx="475993" cy="47118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53957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3" name="Изображение" descr="Изображение">
            <a:extLst>
              <a:ext uri="{FF2B5EF4-FFF2-40B4-BE49-F238E27FC236}">
                <a16:creationId xmlns="" xmlns:a16="http://schemas.microsoft.com/office/drawing/2014/main" id="{66BF74A8-F555-4210-9A93-43B45D2F56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7228" y="294227"/>
            <a:ext cx="972000" cy="972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Линия">
            <a:extLst>
              <a:ext uri="{FF2B5EF4-FFF2-40B4-BE49-F238E27FC236}">
                <a16:creationId xmlns="" xmlns:a16="http://schemas.microsoft.com/office/drawing/2014/main" id="{938E9E9A-2064-47BA-B701-0F90857FBA34}"/>
              </a:ext>
            </a:extLst>
          </p:cNvPr>
          <p:cNvSpPr/>
          <p:nvPr userDrawn="1"/>
        </p:nvSpPr>
        <p:spPr>
          <a:xfrm>
            <a:off x="737228" y="1547581"/>
            <a:ext cx="15865805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6893" tIns="56893" rIns="56893" bIns="56893" anchor="ctr"/>
          <a:lstStyle/>
          <a:p>
            <a:pPr>
              <a:defRPr sz="2400"/>
            </a:pPr>
            <a:endParaRPr sz="2700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203B3B17-7C13-41A9-937A-68607580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586" y="294227"/>
            <a:ext cx="14600677" cy="970085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2539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19FFA088-3D5A-4E50-9667-E43247CBDE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5264" y="1668968"/>
            <a:ext cx="14355110" cy="532740"/>
          </a:xfr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 spd="med"/>
  <p:extLst>
    <p:ext uri="{DCECCB84-F9BA-43D5-87BE-67443E8EF086}">
      <p15:sldGuideLst xmlns="" xmlns:p15="http://schemas.microsoft.com/office/powerpoint/2012/main">
        <p15:guide id="1" orient="horz" pos="3072" userDrawn="1">
          <p15:clr>
            <a:srgbClr val="FBAE40"/>
          </p15:clr>
        </p15:guide>
        <p15:guide id="2" pos="546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Изображение"/>
          <p:cNvSpPr>
            <a:spLocks noGrp="1"/>
          </p:cNvSpPr>
          <p:nvPr>
            <p:ph type="pic" idx="13"/>
          </p:nvPr>
        </p:nvSpPr>
        <p:spPr>
          <a:xfrm>
            <a:off x="2142135" y="635000"/>
            <a:ext cx="13039064" cy="5918200"/>
          </a:xfrm>
          <a:prstGeom prst="rect">
            <a:avLst/>
          </a:prstGeom>
        </p:spPr>
        <p:txBody>
          <a:bodyPr lIns="145644" tIns="72821" rIns="145644" bIns="72821" anchor="t">
            <a:noAutofit/>
          </a:bodyPr>
          <a:lstStyle/>
          <a:p>
            <a:endParaRPr/>
          </a:p>
        </p:txBody>
      </p:sp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693387" y="6718299"/>
            <a:ext cx="13953494" cy="14224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693387" y="8191503"/>
            <a:ext cx="13953494" cy="113030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56022" algn="ctr">
              <a:spcBef>
                <a:spcPts val="0"/>
              </a:spcBef>
              <a:buSzTx/>
              <a:buNone/>
              <a:defRPr sz="3600"/>
            </a:lvl2pPr>
            <a:lvl3pPr marL="0" indent="512044" algn="ctr">
              <a:spcBef>
                <a:spcPts val="0"/>
              </a:spcBef>
              <a:buSzTx/>
              <a:buNone/>
              <a:defRPr sz="3600"/>
            </a:lvl3pPr>
            <a:lvl4pPr marL="0" indent="768065" algn="ctr">
              <a:spcBef>
                <a:spcPts val="0"/>
              </a:spcBef>
              <a:buSzTx/>
              <a:buNone/>
              <a:defRPr sz="3600"/>
            </a:lvl4pPr>
            <a:lvl5pPr marL="0" indent="1024088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09243" y="9245606"/>
            <a:ext cx="504848" cy="47118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8958008" y="634999"/>
            <a:ext cx="7112217" cy="8229600"/>
          </a:xfrm>
          <a:prstGeom prst="rect">
            <a:avLst/>
          </a:prstGeom>
        </p:spPr>
        <p:txBody>
          <a:bodyPr lIns="145644" tIns="72821" rIns="145644" bIns="72821" anchor="t">
            <a:noAutofit/>
          </a:bodyPr>
          <a:lstStyle/>
          <a:p>
            <a:endParaRPr/>
          </a:p>
        </p:txBody>
      </p:sp>
      <p:sp>
        <p:nvSpPr>
          <p:cNvPr id="3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43" y="635004"/>
            <a:ext cx="7112217" cy="3987799"/>
          </a:xfrm>
          <a:prstGeom prst="rect">
            <a:avLst/>
          </a:prstGeom>
        </p:spPr>
        <p:txBody>
          <a:bodyPr anchor="b"/>
          <a:lstStyle>
            <a:lvl1pPr>
              <a:defRPr sz="6701"/>
            </a:lvl1pPr>
          </a:lstStyle>
          <a:p>
            <a:r>
              <a:t>Текст заголовка</a:t>
            </a:r>
          </a:p>
        </p:txBody>
      </p:sp>
      <p:sp>
        <p:nvSpPr>
          <p:cNvPr id="3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70043" y="4762502"/>
            <a:ext cx="7112217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56022" algn="ctr">
              <a:spcBef>
                <a:spcPts val="0"/>
              </a:spcBef>
              <a:buSzTx/>
              <a:buNone/>
              <a:defRPr sz="3600"/>
            </a:lvl2pPr>
            <a:lvl3pPr marL="0" indent="512044" algn="ctr">
              <a:spcBef>
                <a:spcPts val="0"/>
              </a:spcBef>
              <a:buSzTx/>
              <a:buNone/>
              <a:defRPr sz="3600"/>
            </a:lvl3pPr>
            <a:lvl4pPr marL="0" indent="768065" algn="ctr">
              <a:spcBef>
                <a:spcPts val="0"/>
              </a:spcBef>
              <a:buSzTx/>
              <a:buNone/>
              <a:defRPr sz="3600"/>
            </a:lvl4pPr>
            <a:lvl5pPr marL="0" indent="1024088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4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8958008" y="2603504"/>
            <a:ext cx="7112217" cy="6286499"/>
          </a:xfrm>
          <a:prstGeom prst="rect">
            <a:avLst/>
          </a:prstGeom>
        </p:spPr>
        <p:txBody>
          <a:bodyPr lIns="145644" tIns="72821" rIns="145644" bIns="72821" anchor="t">
            <a:noAutofit/>
          </a:bodyPr>
          <a:lstStyle/>
          <a:p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270043" y="2603504"/>
            <a:ext cx="7112217" cy="6286499"/>
          </a:xfrm>
          <a:prstGeom prst="rect">
            <a:avLst/>
          </a:prstGeom>
        </p:spPr>
        <p:txBody>
          <a:bodyPr/>
          <a:lstStyle>
            <a:lvl1pPr marL="384035" indent="-384035">
              <a:spcBef>
                <a:spcPts val="3584"/>
              </a:spcBef>
              <a:defRPr sz="3101"/>
            </a:lvl1pPr>
            <a:lvl2pPr marL="768065" indent="-384035">
              <a:spcBef>
                <a:spcPts val="3584"/>
              </a:spcBef>
              <a:defRPr sz="3101"/>
            </a:lvl2pPr>
            <a:lvl3pPr marL="1152100" indent="-384035">
              <a:spcBef>
                <a:spcPts val="3584"/>
              </a:spcBef>
              <a:defRPr sz="3101"/>
            </a:lvl3pPr>
            <a:lvl4pPr marL="1536132" indent="-384035">
              <a:spcBef>
                <a:spcPts val="3584"/>
              </a:spcBef>
              <a:defRPr sz="3101"/>
            </a:lvl4pPr>
            <a:lvl5pPr marL="1920165" indent="-384035">
              <a:spcBef>
                <a:spcPts val="3584"/>
              </a:spcBef>
              <a:defRPr sz="310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70040" y="1270002"/>
            <a:ext cx="14800185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8958008" y="5092699"/>
            <a:ext cx="7112217" cy="3771900"/>
          </a:xfrm>
          <a:prstGeom prst="rect">
            <a:avLst/>
          </a:prstGeom>
        </p:spPr>
        <p:txBody>
          <a:bodyPr lIns="145644" tIns="72821" rIns="145644" bIns="72821" anchor="t">
            <a:noAutofit/>
          </a:bodyPr>
          <a:lstStyle/>
          <a:p>
            <a:endParaRPr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8966301" y="889001"/>
            <a:ext cx="7112220" cy="3771900"/>
          </a:xfrm>
          <a:prstGeom prst="rect">
            <a:avLst/>
          </a:prstGeom>
        </p:spPr>
        <p:txBody>
          <a:bodyPr lIns="145644" tIns="72821" rIns="145644" bIns="72821" anchor="t">
            <a:noAutofit/>
          </a:bodyPr>
          <a:lstStyle/>
          <a:p>
            <a:endParaRPr/>
          </a:p>
        </p:txBody>
      </p:sp>
      <p:sp>
        <p:nvSpPr>
          <p:cNvPr id="82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1270043" y="889002"/>
            <a:ext cx="7112217" cy="7975600"/>
          </a:xfrm>
          <a:prstGeom prst="rect">
            <a:avLst/>
          </a:prstGeom>
        </p:spPr>
        <p:txBody>
          <a:bodyPr lIns="145644" tIns="72821" rIns="145644" bIns="72821" anchor="t">
            <a:noAutofit/>
          </a:bodyPr>
          <a:lstStyle/>
          <a:p>
            <a:endParaRPr/>
          </a:p>
        </p:txBody>
      </p:sp>
      <p:sp>
        <p:nvSpPr>
          <p:cNvPr id="8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40" y="444500"/>
            <a:ext cx="14800185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0914" tIns="80914" rIns="80914" bIns="80914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70040" y="2603504"/>
            <a:ext cx="14800185" cy="6286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0914" tIns="80914" rIns="80914" bIns="80914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6062415" y="9161031"/>
            <a:ext cx="504848" cy="471185"/>
          </a:xfrm>
          <a:prstGeom prst="rect">
            <a:avLst/>
          </a:prstGeom>
          <a:ln w="12700">
            <a:miter lim="400000"/>
          </a:ln>
        </p:spPr>
        <p:txBody>
          <a:bodyPr wrap="none" lIns="80914" tIns="80914" rIns="80914" bIns="80914">
            <a:spAutoFit/>
          </a:bodyPr>
          <a:lstStyle>
            <a:lvl1pPr>
              <a:defRPr sz="20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ftr="0" dt="0"/>
  <p:txStyles>
    <p:titleStyle>
      <a:lvl1pPr marL="0" marR="0" indent="0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56022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512044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768065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1024088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280110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536132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792156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2048177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97821" marR="0" indent="0" algn="l" defTabSz="654279" rtl="0" latinLnBrk="0">
        <a:lnSpc>
          <a:spcPct val="100000"/>
        </a:lnSpc>
        <a:spcBef>
          <a:spcPts val="0"/>
        </a:spcBef>
        <a:spcAft>
          <a:spcPts val="240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1pPr>
      <a:lvl2pPr marL="995642" marR="0" indent="0" algn="l" defTabSz="654279" rtl="0" latinLnBrk="0">
        <a:lnSpc>
          <a:spcPct val="100000"/>
        </a:lnSpc>
        <a:spcBef>
          <a:spcPts val="0"/>
        </a:spcBef>
        <a:spcAft>
          <a:spcPts val="240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2pPr>
      <a:lvl3pPr marL="1493462" marR="0" indent="0" algn="l" defTabSz="654279" rtl="0" latinLnBrk="0">
        <a:lnSpc>
          <a:spcPct val="100000"/>
        </a:lnSpc>
        <a:spcBef>
          <a:spcPts val="0"/>
        </a:spcBef>
        <a:spcAft>
          <a:spcPts val="240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3pPr>
      <a:lvl4pPr marL="1991282" marR="0" indent="0" algn="l" defTabSz="654279" rtl="0" latinLnBrk="0">
        <a:lnSpc>
          <a:spcPct val="100000"/>
        </a:lnSpc>
        <a:spcBef>
          <a:spcPts val="0"/>
        </a:spcBef>
        <a:spcAft>
          <a:spcPts val="240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4pPr>
      <a:lvl5pPr marL="2489104" marR="0" indent="0" algn="l" defTabSz="654279" rtl="0" latinLnBrk="0">
        <a:lnSpc>
          <a:spcPct val="100000"/>
        </a:lnSpc>
        <a:spcBef>
          <a:spcPts val="0"/>
        </a:spcBef>
        <a:spcAft>
          <a:spcPts val="240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253957"/>
          </a:solidFill>
          <a:uFillTx/>
          <a:latin typeface="+mj-lt"/>
          <a:ea typeface="+mj-ea"/>
          <a:cs typeface="+mj-cs"/>
          <a:sym typeface="Helvetica Light"/>
        </a:defRPr>
      </a:lvl5pPr>
      <a:lvl6pPr marL="2986925" marR="0" indent="-497821" algn="l" defTabSz="654279" rtl="0" latinLnBrk="0">
        <a:lnSpc>
          <a:spcPct val="100000"/>
        </a:lnSpc>
        <a:spcBef>
          <a:spcPts val="4704"/>
        </a:spcBef>
        <a:spcAft>
          <a:spcPts val="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484745" marR="0" indent="-497821" algn="l" defTabSz="654279" rtl="0" latinLnBrk="0">
        <a:lnSpc>
          <a:spcPct val="100000"/>
        </a:lnSpc>
        <a:spcBef>
          <a:spcPts val="4704"/>
        </a:spcBef>
        <a:spcAft>
          <a:spcPts val="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982565" marR="0" indent="-497821" algn="l" defTabSz="654279" rtl="0" latinLnBrk="0">
        <a:lnSpc>
          <a:spcPct val="100000"/>
        </a:lnSpc>
        <a:spcBef>
          <a:spcPts val="4704"/>
        </a:spcBef>
        <a:spcAft>
          <a:spcPts val="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480387" marR="0" indent="-497821" algn="l" defTabSz="654279" rtl="0" latinLnBrk="0">
        <a:lnSpc>
          <a:spcPct val="100000"/>
        </a:lnSpc>
        <a:spcBef>
          <a:spcPts val="4704"/>
        </a:spcBef>
        <a:spcAft>
          <a:spcPts val="0"/>
        </a:spcAft>
        <a:buClrTx/>
        <a:buSzPct val="75000"/>
        <a:buFontTx/>
        <a:buChar char="•"/>
        <a:tabLst/>
        <a:defRPr sz="400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56022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512044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768065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1024088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280110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536132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792156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2048177" algn="ctr" defTabSz="6542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7374735" y="-104612"/>
            <a:ext cx="1" cy="2633339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6893" tIns="56893" rIns="56893" bIns="56893" anchor="ctr"/>
          <a:lstStyle/>
          <a:p>
            <a:pPr>
              <a:defRPr sz="2400"/>
            </a:pPr>
            <a:endParaRPr sz="2700" dirty="0"/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86392" y="2897231"/>
            <a:ext cx="6715325" cy="3940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6893" tIns="56893" rIns="56893" bIns="56893" anchor="b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sz="56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9" name="Название подразделения,  лаборатории, факультета и т.д."/>
          <p:cNvSpPr txBox="1"/>
          <p:nvPr/>
        </p:nvSpPr>
        <p:spPr>
          <a:xfrm>
            <a:off x="6615962" y="1312076"/>
            <a:ext cx="9238119" cy="853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56893" rIns="56893" bIns="56893" anchor="ctr">
            <a:spAutoFit/>
          </a:bodyPr>
          <a:lstStyle/>
          <a:p>
            <a: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dirty="0">
                <a:latin typeface="Arial" pitchFamily="34" charset="0"/>
                <a:ea typeface="Arial Narrow" charset="0"/>
                <a:cs typeface="Arial" pitchFamily="34" charset="0"/>
              </a:rPr>
              <a:t>Центр исследований гражданского общества</a:t>
            </a:r>
            <a:br>
              <a:rPr lang="ru-RU" sz="2400" dirty="0">
                <a:latin typeface="Arial" pitchFamily="34" charset="0"/>
                <a:ea typeface="Arial Narrow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ea typeface="Arial Narrow" charset="0"/>
                <a:cs typeface="Arial" pitchFamily="34" charset="0"/>
              </a:rPr>
              <a:t>и некоммерческого сектора </a:t>
            </a:r>
          </a:p>
        </p:txBody>
      </p:sp>
      <p:sp>
        <p:nvSpPr>
          <p:cNvPr id="120" name="Москва, 2017"/>
          <p:cNvSpPr txBox="1"/>
          <p:nvPr/>
        </p:nvSpPr>
        <p:spPr>
          <a:xfrm>
            <a:off x="6615960" y="8171719"/>
            <a:ext cx="7816340" cy="422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56893" rIns="56893" bIns="56893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sz="2000" dirty="0">
                <a:latin typeface="Arial" pitchFamily="34" charset="0"/>
                <a:ea typeface="Arial Narrow" charset="0"/>
                <a:cs typeface="Arial" pitchFamily="34" charset="0"/>
              </a:rPr>
              <a:t>Москва, 201</a:t>
            </a:r>
            <a:r>
              <a:rPr lang="en-US" sz="2000" dirty="0">
                <a:latin typeface="Arial" pitchFamily="34" charset="0"/>
                <a:ea typeface="Arial Narrow" charset="0"/>
                <a:cs typeface="Arial" pitchFamily="34" charset="0"/>
              </a:rPr>
              <a:t>9</a:t>
            </a:r>
            <a:endParaRPr sz="2000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15961" y="3751087"/>
            <a:ext cx="9238120" cy="1255064"/>
          </a:xfrm>
          <a:prstGeom prst="rect">
            <a:avLst/>
          </a:prstGeom>
        </p:spPr>
        <p:txBody>
          <a:bodyPr wrap="square" lIns="0" tIns="72823" rIns="145646" bIns="72823">
            <a:spAutoFit/>
          </a:bodyPr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600" dirty="0">
                <a:latin typeface="Arial" pitchFamily="34" charset="0"/>
                <a:ea typeface="Arial Narrow" charset="0"/>
                <a:cs typeface="Arial" pitchFamily="34" charset="0"/>
              </a:rPr>
              <a:t>Участие россиян в денежных пожертвованиях </a:t>
            </a:r>
            <a:endParaRPr lang="ru-RU" sz="1800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sp>
        <p:nvSpPr>
          <p:cNvPr id="9" name="Название подразделения,  лаборатории, факультета и т.д.">
            <a:extLst>
              <a:ext uri="{FF2B5EF4-FFF2-40B4-BE49-F238E27FC236}">
                <a16:creationId xmlns="" xmlns:a16="http://schemas.microsoft.com/office/drawing/2014/main" id="{FEB0C1F1-7499-47A8-8BD5-231202DBF12B}"/>
              </a:ext>
            </a:extLst>
          </p:cNvPr>
          <p:cNvSpPr txBox="1"/>
          <p:nvPr/>
        </p:nvSpPr>
        <p:spPr>
          <a:xfrm>
            <a:off x="6615960" y="5134392"/>
            <a:ext cx="9238119" cy="1222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56893" rIns="56893" bIns="56893" anchor="ctr">
            <a:spAutoFit/>
          </a:bodyPr>
          <a:lstStyle/>
          <a:p>
            <a: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b="1" dirty="0">
                <a:latin typeface="Arial" pitchFamily="34" charset="0"/>
                <a:ea typeface="Arial Narrow" charset="0"/>
                <a:cs typeface="Arial" pitchFamily="34" charset="0"/>
              </a:rPr>
              <a:t>Ирина </a:t>
            </a:r>
            <a:r>
              <a:rPr lang="ru-RU" sz="2400" b="1" dirty="0" err="1">
                <a:latin typeface="Arial" pitchFamily="34" charset="0"/>
                <a:ea typeface="Arial Narrow" charset="0"/>
                <a:cs typeface="Arial" pitchFamily="34" charset="0"/>
              </a:rPr>
              <a:t>Мерсиянова</a:t>
            </a:r>
            <a:endParaRPr lang="ru-RU" sz="2400" b="1" dirty="0">
              <a:latin typeface="Arial" pitchFamily="34" charset="0"/>
              <a:ea typeface="Arial Narrow" charset="0"/>
              <a:cs typeface="Arial" pitchFamily="34" charset="0"/>
            </a:endParaRPr>
          </a:p>
          <a:p>
            <a:pPr algn="l">
              <a:defRPr sz="30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dirty="0">
                <a:latin typeface="Arial" pitchFamily="34" charset="0"/>
                <a:ea typeface="Arial Narrow" charset="0"/>
                <a:cs typeface="Arial" pitchFamily="34" charset="0"/>
              </a:rPr>
              <a:t>директор Центра исследований гражданского общества</a:t>
            </a:r>
            <a:br>
              <a:rPr lang="ru-RU" sz="2400" dirty="0">
                <a:latin typeface="Arial" pitchFamily="34" charset="0"/>
                <a:ea typeface="Arial Narrow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ea typeface="Arial Narrow" charset="0"/>
                <a:cs typeface="Arial" pitchFamily="34" charset="0"/>
              </a:rPr>
              <a:t>и некоммерческого сектора НИУ «Высшая школа экономики»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Title 3">
            <a:extLst>
              <a:ext uri="{FF2B5EF4-FFF2-40B4-BE49-F238E27FC236}">
                <a16:creationId xmlns="" xmlns:a16="http://schemas.microsoft.com/office/drawing/2014/main" id="{D0CD24FC-1892-4150-AA00-EB0D769FA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Участие в денежных пожертвованиях</a:t>
            </a:r>
            <a:br>
              <a:rPr lang="ru-RU" dirty="0"/>
            </a:br>
            <a:r>
              <a:rPr lang="ru-RU" dirty="0"/>
              <a:t>и социально-демографические характеристики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1A0E3427-4843-4ACF-A090-CA0ED85667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За последний год Вы делали благотворительные пожертвования, давали незнакомым Вам нуждающимся людям деньги (включая просящих милостыню)?</a:t>
            </a:r>
            <a:r>
              <a:rPr lang="en-US" dirty="0"/>
              <a:t> </a:t>
            </a:r>
            <a:r>
              <a:rPr lang="en-US" b="0" i="1" dirty="0"/>
              <a:t>(</a:t>
            </a:r>
            <a:r>
              <a:rPr lang="ru-RU" b="0" i="1" dirty="0"/>
              <a:t>% от опрошенных в группах)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4995297"/>
              </p:ext>
            </p:extLst>
          </p:nvPr>
        </p:nvGraphicFramePr>
        <p:xfrm>
          <a:off x="1599734" y="2944906"/>
          <a:ext cx="14355110" cy="5883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689497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E50856BF-ADFC-4AE4-A365-AA065885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ea typeface="Arial Narrow" charset="0"/>
              </a:rPr>
              <a:t>Формы совершения денежных пожертвований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93C76EF-EC07-4E6E-A7F3-AC3540DFCC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В каких формах Вы осуществляли свои денежные пожертвования? </a:t>
            </a:r>
          </a:p>
          <a:p>
            <a:r>
              <a:rPr lang="ru-RU" b="0" i="1" dirty="0"/>
              <a:t>(% от опрошенных, любое число ответов)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4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="" xmlns:a16="http://schemas.microsoft.com/office/drawing/2014/main" id="{661D7552-3C5A-4E27-999D-C115A822FB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516952"/>
              </p:ext>
            </p:extLst>
          </p:nvPr>
        </p:nvGraphicFramePr>
        <p:xfrm>
          <a:off x="1465264" y="2571751"/>
          <a:ext cx="14355109" cy="6681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141821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BDE5D3B-B71D-431B-9C44-B063C3A0C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формы совершения денежных пожертвований в динамике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AA93E98-1508-49C3-9C51-25120602C5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В каких формах Вы осуществляли свои денежные пожертвования? </a:t>
            </a:r>
          </a:p>
          <a:p>
            <a:r>
              <a:rPr lang="ru-RU" b="0" i="1" dirty="0"/>
              <a:t>(% от опрошенных, любое число ответов)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3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90009424"/>
              </p:ext>
            </p:extLst>
          </p:nvPr>
        </p:nvGraphicFramePr>
        <p:xfrm>
          <a:off x="2643120" y="2710325"/>
          <a:ext cx="11830036" cy="6393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2892615" y="4589204"/>
            <a:ext cx="11467918" cy="880264"/>
          </a:xfrm>
          <a:prstGeom prst="roundRect">
            <a:avLst/>
          </a:prstGeom>
          <a:noFill/>
          <a:ln w="15875">
            <a:solidFill>
              <a:schemeClr val="accent1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22100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4D71EC2D-06C7-43A0-8EDC-EA4A779E6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a typeface="Arial Narrow" charset="0"/>
              </a:rPr>
              <a:t>Участие в денежных пожертвованиях через интернет</a:t>
            </a:r>
            <a:endParaRPr lang="ru-RU" sz="3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FEA53DD3-D156-417D-A696-994F835648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Что из перечисленного на карточке Вам приходилось делать в интернете хотя бы один раз в течение последних трёх месяцев? </a:t>
            </a:r>
            <a:r>
              <a:rPr lang="ru-RU" b="0" i="1" dirty="0"/>
              <a:t>(% от опрошенных, любое число ответов)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00137" y="7386958"/>
            <a:ext cx="9079487" cy="868808"/>
          </a:xfrm>
          <a:prstGeom prst="roundRect">
            <a:avLst/>
          </a:prstGeom>
          <a:noFill/>
          <a:ln w="15875">
            <a:solidFill>
              <a:schemeClr val="accent2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7A0F1C52-59EF-49A9-9371-F8F9BA79B8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3955268"/>
              </p:ext>
            </p:extLst>
          </p:nvPr>
        </p:nvGraphicFramePr>
        <p:xfrm>
          <a:off x="2205318" y="2631158"/>
          <a:ext cx="12936070" cy="652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558942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B3061174-A644-42F2-B8C2-38D5E6E61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a typeface="Arial Narrow" charset="0"/>
              </a:rPr>
              <a:t>Денежные пожертвования как форма участия </a:t>
            </a:r>
            <a:br>
              <a:rPr lang="ru-RU" sz="4000" dirty="0">
                <a:ea typeface="Arial Narrow" charset="0"/>
              </a:rPr>
            </a:br>
            <a:r>
              <a:rPr lang="ru-RU" sz="4000" dirty="0">
                <a:ea typeface="Arial Narrow" charset="0"/>
              </a:rPr>
              <a:t>в деятельности НКО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AF2835F-AF27-47A2-A9E1-073A833A3D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В каких формах Вы принимаете участие в деятельности общественных объединений и других некоммерческих организаций, общественных гражданских инициатив? В каких формах Вы хотели бы принимать участие в деятельности этих организаций, инициатив в ближайшие 2-3 года? </a:t>
            </a:r>
            <a:endParaRPr lang="en-US" dirty="0"/>
          </a:p>
          <a:p>
            <a:r>
              <a:rPr lang="ru-RU" b="0" i="1" dirty="0"/>
              <a:t>(% от участвующих в НКО)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5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428522022"/>
              </p:ext>
            </p:extLst>
          </p:nvPr>
        </p:nvGraphicFramePr>
        <p:xfrm>
          <a:off x="3617259" y="3617259"/>
          <a:ext cx="11483788" cy="5543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427843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1B49CD17-2F78-473B-B97B-C09F513E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ea typeface="Arial Narrow" charset="0"/>
              </a:rPr>
              <a:t>Каким организациям и гражданским инициативам</a:t>
            </a:r>
            <a:r>
              <a:rPr lang="en-US" sz="3600" dirty="0">
                <a:ea typeface="Arial Narrow" charset="0"/>
              </a:rPr>
              <a:t> </a:t>
            </a:r>
            <a:r>
              <a:rPr lang="ru-RU" sz="3600" dirty="0">
                <a:ea typeface="Arial Narrow" charset="0"/>
              </a:rPr>
              <a:t>хотели бы помогать деньгами, делать пожертвования?</a:t>
            </a:r>
            <a:endParaRPr lang="ru-RU" sz="3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7489DE0D-8325-4CCB-B758-B6350D154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Каким организациям и гражданским инициативам  Вы хотели бы помогать деньгами, делать пожертвования?</a:t>
            </a:r>
            <a:r>
              <a:rPr lang="en-US" dirty="0"/>
              <a:t> </a:t>
            </a:r>
            <a:r>
              <a:rPr lang="ru-RU" b="0" i="1" dirty="0"/>
              <a:t>(% от участвующих в НКО, любое число ответов)</a:t>
            </a:r>
          </a:p>
          <a:p>
            <a:endParaRPr lang="ru-RU" dirty="0"/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31177"/>
            <a:ext cx="10285025" cy="484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400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386E7F5C-58EF-4F98-AE68-6A86E83AB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46375"/>
              </p:ext>
            </p:extLst>
          </p:nvPr>
        </p:nvGraphicFramePr>
        <p:xfrm>
          <a:off x="797129" y="2672106"/>
          <a:ext cx="7714859" cy="6588512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7085390">
                  <a:extLst>
                    <a:ext uri="{9D8B030D-6E8A-4147-A177-3AD203B41FA5}">
                      <a16:colId xmlns="" xmlns:a16="http://schemas.microsoft.com/office/drawing/2014/main" val="1715173210"/>
                    </a:ext>
                  </a:extLst>
                </a:gridCol>
                <a:gridCol w="629469">
                  <a:extLst>
                    <a:ext uri="{9D8B030D-6E8A-4147-A177-3AD203B41FA5}">
                      <a16:colId xmlns="" xmlns:a16="http://schemas.microsoft.com/office/drawing/2014/main" val="2074999464"/>
                    </a:ext>
                  </a:extLst>
                </a:gridCol>
              </a:tblGrid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Благотворительные организации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893659456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Общества инвалидов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86060058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Благотворительные инициативы / акции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873431920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Ветеранские объединения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605037091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Благотворительные фонды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931404475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Экологические организации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214020428"/>
                  </a:ext>
                </a:extLst>
              </a:tr>
              <a:tr h="59360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Спортивные, туристические, охотничьи, автомобилистские объединения / клубы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09403145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Религиозные общины, организации, движения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871277032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Культурные, краеведческие, природоохранные движения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989653982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Садовые и дачные товарищества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124829855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Женские организации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834178636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Группы, органы школьного / студенческого самоуправления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33245702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Профсоюзы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603947748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Инициативные группы, объединения родителей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646274949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Правозащитные организации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11772149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0BF37301-4151-4CC3-9506-B734516C3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198510"/>
              </p:ext>
            </p:extLst>
          </p:nvPr>
        </p:nvGraphicFramePr>
        <p:xfrm>
          <a:off x="9017773" y="2696854"/>
          <a:ext cx="7549490" cy="6228587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6414699">
                  <a:extLst>
                    <a:ext uri="{9D8B030D-6E8A-4147-A177-3AD203B41FA5}">
                      <a16:colId xmlns="" xmlns:a16="http://schemas.microsoft.com/office/drawing/2014/main" val="1715173210"/>
                    </a:ext>
                  </a:extLst>
                </a:gridCol>
                <a:gridCol w="1134791">
                  <a:extLst>
                    <a:ext uri="{9D8B030D-6E8A-4147-A177-3AD203B41FA5}">
                      <a16:colId xmlns="" xmlns:a16="http://schemas.microsoft.com/office/drawing/2014/main" val="2074999464"/>
                    </a:ext>
                  </a:extLst>
                </a:gridCol>
              </a:tblGrid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Территориальное общественное самоуправление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86060058"/>
                  </a:ext>
                </a:extLst>
              </a:tr>
              <a:tr h="68125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Молодёжные неформальные объединения неполитического характера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873431920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Профессиональные ассоциации / творческие союзы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605037091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Домовые комитеты, старшие по домам и по подъездам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931404475"/>
                  </a:ext>
                </a:extLst>
              </a:tr>
              <a:tr h="68125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Товарищества собственников жилья, жилищно-строительные кооперативы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214020428"/>
                  </a:ext>
                </a:extLst>
              </a:tr>
              <a:tr h="68125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Местные инициативы по защите имущественных, жилищных, потребительских прав и интересов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094031454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Молодёжные политические объединения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871277032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Общества защиты прав потребителей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989653982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Движения национально-патриотического толка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124829855"/>
                  </a:ext>
                </a:extLst>
              </a:tr>
              <a:tr h="68125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Этнические общины, национальные диаспоры, землячества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834178636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Политические партии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332457024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Никаким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603947748"/>
                  </a:ext>
                </a:extLst>
              </a:tr>
              <a:tr h="389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Затрудняюсь ответить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646274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86531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46617F03-0B0E-43DB-93E8-A0DB39C96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ea typeface="Arial Narrow" charset="0"/>
              </a:rPr>
              <a:t>Сумма денежных пожертвований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1953936-2A84-4BB9-9471-B4AF356437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Какую сумму в целом составили эти Ваши пожертвования за последний год, хотя бы приблизительно?</a:t>
            </a:r>
            <a:r>
              <a:rPr lang="en-US" dirty="0"/>
              <a:t> </a:t>
            </a:r>
            <a:r>
              <a:rPr lang="ru-RU" b="0" i="1" dirty="0"/>
              <a:t>(% от жертвователей, один ответ)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4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125019917"/>
              </p:ext>
            </p:extLst>
          </p:nvPr>
        </p:nvGraphicFramePr>
        <p:xfrm>
          <a:off x="2218765" y="2606364"/>
          <a:ext cx="12936070" cy="643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794342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D5439D1-C9D4-4078-8BA1-D4BE947DA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a typeface="Arial Narrow" charset="0"/>
              </a:rPr>
              <a:t>На что сейчас проще всего привлечь пожертвования?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FF30101-9B7C-46D3-A4F5-5C700C286C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На Ваш взгляд, на что сейчас проще всего привлечь пожертвования? </a:t>
            </a:r>
          </a:p>
          <a:p>
            <a:r>
              <a:rPr lang="ru-RU" b="0" i="1" dirty="0"/>
              <a:t>(% от опрошенных, любое число ответов)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3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70779655"/>
              </p:ext>
            </p:extLst>
          </p:nvPr>
        </p:nvGraphicFramePr>
        <p:xfrm>
          <a:off x="1465264" y="2606364"/>
          <a:ext cx="14355110" cy="6784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9989482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DAC96BAB-E67B-4449-B9FF-CF3DACC43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a typeface="Arial Narrow" charset="0"/>
              </a:rPr>
              <a:t>На какие нужды делаются денежные пожертвования? 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67C4AA4-1F8E-4645-843D-F979CC0CB7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На что, на какие нужды Вы делаете денежные пожертвования? </a:t>
            </a:r>
          </a:p>
          <a:p>
            <a:r>
              <a:rPr lang="ru-RU" b="0" i="1" dirty="0"/>
              <a:t>(% от опрошенных, любое число ответов)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3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03233970"/>
              </p:ext>
            </p:extLst>
          </p:nvPr>
        </p:nvGraphicFramePr>
        <p:xfrm>
          <a:off x="1465264" y="2606364"/>
          <a:ext cx="14355110" cy="6717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896299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8F3511B9-99C3-4DDD-B41A-0A3279CEA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a typeface="Arial Narrow" charset="0"/>
              </a:rPr>
              <a:t>Условия совершения денежных пожертвований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91C0CB2-F975-4920-ACCF-FB98CD770C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При каких условиях Вы бы стали делать денежные пожертвования? </a:t>
            </a:r>
            <a:r>
              <a:rPr lang="ru-RU" b="0" i="1" dirty="0"/>
              <a:t>(% от опрошенных, один ответ)</a:t>
            </a:r>
          </a:p>
          <a:p>
            <a:endParaRPr lang="ru-RU" dirty="0"/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3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225254844"/>
              </p:ext>
            </p:extLst>
          </p:nvPr>
        </p:nvGraphicFramePr>
        <p:xfrm>
          <a:off x="1519889" y="2201707"/>
          <a:ext cx="14300485" cy="7051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85552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083AC4C-2E2B-4E60-86AD-28AE2B5A93F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1FD23A1B-AA8C-4466-B505-36C728628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Информационная база исследования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6F6FDB19-F2DC-45FE-AFF1-9C91C2005036}"/>
              </a:ext>
            </a:extLst>
          </p:cNvPr>
          <p:cNvSpPr txBox="1">
            <a:spLocks/>
          </p:cNvSpPr>
          <p:nvPr/>
        </p:nvSpPr>
        <p:spPr>
          <a:xfrm>
            <a:off x="1463040" y="2066202"/>
            <a:ext cx="14378940" cy="6857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80914" tIns="80914" rIns="80914" bIns="80914" anchor="ctr">
            <a:spAutoFit/>
          </a:bodyPr>
          <a:lstStyle>
            <a:lvl1pPr marL="497821" marR="0" indent="0" algn="l" defTabSz="654279" rtl="0" latinLnBrk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253957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995642" marR="0" indent="0" algn="l" defTabSz="654279" rtl="0" latinLnBrk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253957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1493462" marR="0" indent="0" algn="l" defTabSz="654279" rtl="0" latinLnBrk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253957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1991282" marR="0" indent="0" algn="l" defTabSz="654279" rtl="0" latinLnBrk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253957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2489104" marR="0" indent="0" algn="l" defTabSz="654279" rtl="0" latinLnBrk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253957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2986925" marR="0" indent="-497821" algn="l" defTabSz="654279" rtl="0" latinLnBrk="0">
              <a:lnSpc>
                <a:spcPct val="100000"/>
              </a:lnSpc>
              <a:spcBef>
                <a:spcPts val="4704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3484745" marR="0" indent="-497821" algn="l" defTabSz="654279" rtl="0" latinLnBrk="0">
              <a:lnSpc>
                <a:spcPct val="100000"/>
              </a:lnSpc>
              <a:spcBef>
                <a:spcPts val="4704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3982565" marR="0" indent="-497821" algn="l" defTabSz="654279" rtl="0" latinLnBrk="0">
              <a:lnSpc>
                <a:spcPct val="100000"/>
              </a:lnSpc>
              <a:spcBef>
                <a:spcPts val="4704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4480387" marR="0" indent="-497821" algn="l" defTabSz="654279" rtl="0" latinLnBrk="0">
              <a:lnSpc>
                <a:spcPct val="100000"/>
              </a:lnSpc>
              <a:spcBef>
                <a:spcPts val="4704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4001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pPr marL="0" defTabSz="490660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Tx/>
              <a:buFontTx/>
              <a:buNone/>
            </a:pP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Источник данных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 — результаты всероссийских опросов населения, проведённых Центром исследований гражданского общества и некоммерческого сектора НИУ ВШЭ в рамках мониторинга состояния гражданского общества при поддержке Программы фундаментальных исследований НИУ ВШЭ.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 </a:t>
            </a:r>
            <a:endParaRPr lang="ru-RU" sz="2500" dirty="0">
              <a:latin typeface="Arial" panose="020B0604020202020204" pitchFamily="34" charset="0"/>
              <a:cs typeface="Arial" panose="020B0604020202020204" pitchFamily="34" charset="0"/>
              <a:sym typeface="DINPro-CondensedLight"/>
            </a:endParaRPr>
          </a:p>
          <a:p>
            <a:pPr marL="0" defTabSz="490660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Tx/>
              <a:buFontTx/>
              <a:buNone/>
            </a:pP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Инструментарий исследования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— И.В. 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Мерсиянова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 и Л.И. Якобсон.</a:t>
            </a:r>
          </a:p>
          <a:p>
            <a:pPr marL="0" defTabSz="490660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Tx/>
              <a:buFontTx/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В том числе:</a:t>
            </a:r>
          </a:p>
          <a:p>
            <a:pPr marL="720000" indent="-540000" defTabSz="49066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q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Результаты всероссийского опроса населения </a:t>
            </a:r>
            <a:b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</a:b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(2019,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N = 20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11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)</a:t>
            </a:r>
            <a:endParaRPr lang="ru-RU" sz="2500" dirty="0">
              <a:latin typeface="Arial" panose="020B0604020202020204" pitchFamily="34" charset="0"/>
              <a:cs typeface="Arial" panose="020B0604020202020204" pitchFamily="34" charset="0"/>
              <a:sym typeface="DINPro-CondensedLight"/>
            </a:endParaRPr>
          </a:p>
          <a:p>
            <a:pPr marL="720000" indent="-540000" defTabSz="49066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q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Опрашивалось городское и сельское население 18+. Метод сбора данных — личное интервью (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face-to-face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) по месту жительства респондента. Опрос проводился на территории 43 субъектов Российской Федерации по многоступенчатой стратифицированной территориальной случайной выборке домохозяйств. </a:t>
            </a:r>
          </a:p>
          <a:p>
            <a:pPr marL="720000" indent="-540000" defTabSz="49066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q"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Результаты всероссийских опросов населения </a:t>
            </a:r>
            <a:b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</a:br>
            <a:r>
              <a:rPr lang="ru-RU" sz="250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(</a:t>
            </a:r>
            <a:r>
              <a:rPr lang="ru-RU" sz="2500" smtClean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2008–2017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гг.,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N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  <a:sym typeface="DINPro-CondensedLight"/>
              </a:rPr>
              <a:t> = 1500-2000 респондентов)</a:t>
            </a:r>
          </a:p>
          <a:p>
            <a:pPr marL="0" defTabSz="490660" hangingPunct="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Tx/>
              <a:buFontTx/>
              <a:buNone/>
            </a:pP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98610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8F3511B9-99C3-4DDD-B41A-0A3279CEA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ea typeface="Arial Narrow" charset="0"/>
              </a:rPr>
              <a:t>Условия совершения денежных пожертвований в динамике</a:t>
            </a:r>
            <a:endParaRPr lang="ru-RU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91C0CB2-F975-4920-ACCF-FB98CD770C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При каких условиях Вы бы стали делать денежные пожертвования? </a:t>
            </a:r>
            <a:r>
              <a:rPr lang="ru-RU" b="0" i="1" dirty="0"/>
              <a:t>(% от опрошенных, один ответ)</a:t>
            </a:r>
          </a:p>
          <a:p>
            <a:endParaRPr lang="ru-RU" dirty="0"/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3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60279280"/>
              </p:ext>
            </p:extLst>
          </p:nvPr>
        </p:nvGraphicFramePr>
        <p:xfrm>
          <a:off x="1519889" y="2201707"/>
          <a:ext cx="14300485" cy="7051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018468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Адрес: ТехтТехтТехтТехтТехтТехтТехтТехтТехтТехтТехтТехтТехт"/>
          <p:cNvSpPr txBox="1"/>
          <p:nvPr/>
        </p:nvSpPr>
        <p:spPr>
          <a:xfrm>
            <a:off x="10003000" y="8857915"/>
            <a:ext cx="5601131" cy="30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6785" tIns="26785" rIns="26785" bIns="26785" anchor="ctr">
            <a:spAutoFit/>
          </a:bodyPr>
          <a:lstStyle>
            <a:lvl1pPr algn="r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l" defTabSz="384014" hangingPunct="1">
              <a:defRPr/>
            </a:pPr>
            <a:r>
              <a:rPr lang="en-US" sz="1600" dirty="0" smtClean="0">
                <a:latin typeface="Helvetica Light"/>
              </a:rPr>
              <a:t>imersianova@hse.ru</a:t>
            </a:r>
            <a:endParaRPr sz="1600" dirty="0">
              <a:latin typeface="Helvetica Light"/>
            </a:endParaRPr>
          </a:p>
        </p:txBody>
      </p:sp>
      <p:sp>
        <p:nvSpPr>
          <p:cNvPr id="11" name="www.text"/>
          <p:cNvSpPr txBox="1"/>
          <p:nvPr/>
        </p:nvSpPr>
        <p:spPr>
          <a:xfrm>
            <a:off x="1736131" y="8885590"/>
            <a:ext cx="1887312" cy="30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6785" tIns="26785" rIns="26785" bIns="2678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defTabSz="384014" hangingPunct="1">
              <a:defRPr/>
            </a:pPr>
            <a:r>
              <a:rPr lang="en-US" sz="1600" dirty="0" smtClean="0">
                <a:latin typeface="Helvetica Light"/>
              </a:rPr>
              <a:t>grans.hse.ru</a:t>
            </a:r>
            <a:endParaRPr sz="1600" dirty="0">
              <a:latin typeface="Helvetica Light"/>
            </a:endParaRPr>
          </a:p>
        </p:txBody>
      </p:sp>
      <p:sp>
        <p:nvSpPr>
          <p:cNvPr id="12" name="Телефон.: +Х (ХХХ) ХХХ ХХХХ"/>
          <p:cNvSpPr txBox="1"/>
          <p:nvPr/>
        </p:nvSpPr>
        <p:spPr>
          <a:xfrm>
            <a:off x="5359574" y="8871753"/>
            <a:ext cx="2907294" cy="30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6785" tIns="26785" rIns="26785" bIns="26785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defTabSz="384014" hangingPunct="1">
              <a:defRPr/>
            </a:pPr>
            <a:r>
              <a:rPr sz="1600" dirty="0">
                <a:latin typeface="Helvetica Light"/>
              </a:rPr>
              <a:t>+</a:t>
            </a:r>
            <a:r>
              <a:rPr lang="ru-RU" sz="1600" dirty="0">
                <a:latin typeface="Helvetica Light"/>
              </a:rPr>
              <a:t>7(495) 623 88 03</a:t>
            </a:r>
            <a:endParaRPr sz="1600" dirty="0">
              <a:latin typeface="Helvetica Light"/>
            </a:endParaRPr>
          </a:p>
        </p:txBody>
      </p:sp>
      <p:pic>
        <p:nvPicPr>
          <p:cNvPr id="7" name="Изображение" descr="Изображение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3830" y="3778112"/>
            <a:ext cx="2272604" cy="21973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B42A82B-97F1-48EA-982F-4E646EFD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ea typeface="Arial Narrow" charset="0"/>
              </a:rPr>
              <a:t>Частота совершения денежных пожертвований</a:t>
            </a:r>
            <a:endParaRPr lang="ru-RU" sz="4000" dirty="0"/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79352" y="558387"/>
            <a:ext cx="10232833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88494" y="1642761"/>
            <a:ext cx="14388352" cy="885732"/>
          </a:xfrm>
          <a:prstGeom prst="rect">
            <a:avLst/>
          </a:prstGeom>
        </p:spPr>
        <p:txBody>
          <a:bodyPr wrap="square" lIns="145646" tIns="72823" rIns="145646" bIns="72823">
            <a:spAutoFit/>
          </a:bodyPr>
          <a:lstStyle/>
          <a:p>
            <a:pPr defTabSz="194066" hangingPunct="1">
              <a:defRPr sz="2100">
                <a:solidFill>
                  <a:srgbClr val="253957"/>
                </a:solidFill>
                <a:latin typeface="DINPro-CondensedLight"/>
                <a:ea typeface="DINPro-CondensedLight"/>
                <a:cs typeface="DINPro-CondensedLight"/>
                <a:sym typeface="DINPro-CondensedLight"/>
              </a:defRPr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DINPro-CondensedLight"/>
                <a:cs typeface="Arial" pitchFamily="34" charset="0"/>
              </a:rPr>
              <a:t>Доли россиян, вовлеченных в денежные пожертвования</a:t>
            </a:r>
            <a:endParaRPr lang="en-US" sz="2400" b="1" dirty="0">
              <a:solidFill>
                <a:schemeClr val="tx1"/>
              </a:solidFill>
              <a:latin typeface="Arial" pitchFamily="34" charset="0"/>
              <a:ea typeface="DINPro-CondensedLight"/>
              <a:cs typeface="Arial" pitchFamily="34" charset="0"/>
            </a:endParaRPr>
          </a:p>
          <a:p>
            <a:pPr defTabSz="194066" hangingPunct="1">
              <a:defRPr sz="2100">
                <a:solidFill>
                  <a:srgbClr val="253957"/>
                </a:solidFill>
                <a:latin typeface="DINPro-CondensedLight"/>
                <a:ea typeface="DINPro-CondensedLight"/>
                <a:cs typeface="DINPro-CondensedLight"/>
                <a:sym typeface="DINPro-CondensedLight"/>
              </a:defRPr>
            </a:pPr>
            <a:r>
              <a:rPr lang="ru-RU" sz="2400" i="1" dirty="0">
                <a:solidFill>
                  <a:schemeClr val="tx1"/>
                </a:solidFill>
                <a:latin typeface="Arial" pitchFamily="34" charset="0"/>
                <a:ea typeface="DINPro-CondensedLight"/>
                <a:cs typeface="Arial" pitchFamily="34" charset="0"/>
              </a:rPr>
              <a:t>(% от опрошенных, динамика 2007-201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ea typeface="DINPro-CondensedLight"/>
                <a:cs typeface="Arial" pitchFamily="34" charset="0"/>
              </a:rPr>
              <a:t>9</a:t>
            </a:r>
            <a:r>
              <a:rPr lang="ru-RU" sz="2400" i="1" dirty="0">
                <a:solidFill>
                  <a:schemeClr val="tx1"/>
                </a:solidFill>
                <a:latin typeface="Arial" pitchFamily="34" charset="0"/>
                <a:ea typeface="DINPro-CondensedLight"/>
                <a:cs typeface="Arial" pitchFamily="34" charset="0"/>
              </a:rPr>
              <a:t> гг.)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893563545"/>
              </p:ext>
            </p:extLst>
          </p:nvPr>
        </p:nvGraphicFramePr>
        <p:xfrm>
          <a:off x="2953156" y="2713991"/>
          <a:ext cx="11459029" cy="5384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083963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42C8D3F9-3BF9-4A6E-93B9-EEB3EF775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Участие россиян в денежных пожертвованиях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A3A76274-4F0E-4102-936B-2159B5D8F7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За последний год Вы делали благотворительные пожертвования, давали незнакомым Вам нуждающимся людям деньги (включая просящих милостыню)? Если да, то как часто? </a:t>
            </a:r>
            <a:endParaRPr lang="en-US" dirty="0"/>
          </a:p>
          <a:p>
            <a:r>
              <a:rPr lang="ru-RU" b="0" i="1" dirty="0"/>
              <a:t>(% от опрошенных, один ответ)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4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161357805"/>
              </p:ext>
            </p:extLst>
          </p:nvPr>
        </p:nvGraphicFramePr>
        <p:xfrm>
          <a:off x="1465263" y="3227294"/>
          <a:ext cx="15101999" cy="555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47648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B730FF21-A3FB-4B55-A23B-E85C709D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a typeface="Arial Narrow" charset="0"/>
              </a:rPr>
              <a:t>Участие в денежных пожертвованиях </a:t>
            </a:r>
            <a:br>
              <a:rPr lang="ru-RU" sz="4000" dirty="0">
                <a:ea typeface="Arial Narrow" charset="0"/>
              </a:rPr>
            </a:br>
            <a:r>
              <a:rPr lang="ru-RU" sz="4000" dirty="0">
                <a:ea typeface="Arial Narrow" charset="0"/>
              </a:rPr>
              <a:t>и социально-демографические характеристики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1005F88-CD44-4941-B395-659FFCBB19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За последний год Вы делали благотворительные пожертвования, давали незнакомым Вам нуждающимся людям деньги (включая просящих милостыню)?</a:t>
            </a:r>
            <a:r>
              <a:rPr lang="en-US" dirty="0"/>
              <a:t> </a:t>
            </a:r>
            <a:r>
              <a:rPr lang="en-US" b="0" i="1" dirty="0"/>
              <a:t>(</a:t>
            </a:r>
            <a:r>
              <a:rPr lang="ru-RU" b="0" i="1" dirty="0"/>
              <a:t>% от опрошенных в группах)</a:t>
            </a:r>
          </a:p>
        </p:txBody>
      </p:sp>
      <p:sp>
        <p:nvSpPr>
          <p:cNvPr id="12" name="Название подразделения, лаборатории, факультета и т.д."/>
          <p:cNvSpPr txBox="1"/>
          <p:nvPr/>
        </p:nvSpPr>
        <p:spPr>
          <a:xfrm>
            <a:off x="4127160" y="500333"/>
            <a:ext cx="10285025" cy="545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6893" tIns="56893" rIns="56893" bIns="56893" anchor="ctr">
            <a:spAutoFit/>
          </a:bodyPr>
          <a:lstStyle>
            <a:lvl1pPr algn="r">
              <a:defRPr sz="1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ctr"/>
            <a:endParaRPr lang="ru-RU" sz="2801" b="1" dirty="0"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3F3D4C9D-1656-441A-85B4-3AC1EF5AAF5B}"/>
              </a:ext>
            </a:extLst>
          </p:cNvPr>
          <p:cNvGrpSpPr/>
          <p:nvPr/>
        </p:nvGrpSpPr>
        <p:grpSpPr>
          <a:xfrm>
            <a:off x="1465264" y="2918012"/>
            <a:ext cx="14355110" cy="5959852"/>
            <a:chOff x="2928077" y="2918012"/>
            <a:chExt cx="11484109" cy="5959852"/>
          </a:xfrm>
        </p:grpSpPr>
        <p:graphicFrame>
          <p:nvGraphicFramePr>
            <p:cNvPr id="15" name="Диаграмма 14"/>
            <p:cNvGraphicFramePr/>
            <p:nvPr>
              <p:extLst>
                <p:ext uri="{D42A27DB-BD31-4B8C-83A1-F6EECF244321}">
                  <p14:modId xmlns:p14="http://schemas.microsoft.com/office/powerpoint/2010/main" val="3695417681"/>
                </p:ext>
              </p:extLst>
            </p:nvPr>
          </p:nvGraphicFramePr>
          <p:xfrm>
            <a:off x="3154705" y="2918012"/>
            <a:ext cx="11257481" cy="59598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6" name="Group 5">
              <a:extLst>
                <a:ext uri="{FF2B5EF4-FFF2-40B4-BE49-F238E27FC236}">
                  <a16:creationId xmlns="" xmlns:a16="http://schemas.microsoft.com/office/drawing/2014/main" id="{E456DFFD-2981-44A4-BEFC-D7C528A31FC4}"/>
                </a:ext>
              </a:extLst>
            </p:cNvPr>
            <p:cNvGrpSpPr/>
            <p:nvPr/>
          </p:nvGrpSpPr>
          <p:grpSpPr>
            <a:xfrm>
              <a:off x="2928077" y="3956113"/>
              <a:ext cx="2639971" cy="2111102"/>
              <a:chOff x="2928077" y="3956113"/>
              <a:chExt cx="2639971" cy="2111102"/>
            </a:xfrm>
          </p:grpSpPr>
          <p:sp>
            <p:nvSpPr>
              <p:cNvPr id="18" name="TextBox 1"/>
              <p:cNvSpPr txBox="1"/>
              <p:nvPr/>
            </p:nvSpPr>
            <p:spPr>
              <a:xfrm>
                <a:off x="2928077" y="3956113"/>
                <a:ext cx="1778072" cy="307777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ru-RU" sz="2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</a:t>
                </a:r>
              </a:p>
            </p:txBody>
          </p:sp>
          <p:sp>
            <p:nvSpPr>
              <p:cNvPr id="19" name="TextBox 1"/>
              <p:cNvSpPr txBox="1"/>
              <p:nvPr/>
            </p:nvSpPr>
            <p:spPr>
              <a:xfrm>
                <a:off x="2928077" y="5759438"/>
                <a:ext cx="2639971" cy="307777"/>
              </a:xfrm>
              <a:prstGeom prst="rect">
                <a:avLst/>
              </a:prstGeom>
              <a:noFill/>
            </p:spPr>
            <p:txBody>
              <a:bodyPr wrap="square" tIns="0" bIns="0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Возраст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153609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8E03616-FD62-4F12-8122-6B899A92E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a typeface="Arial Narrow" charset="0"/>
              </a:rPr>
              <a:t>Участие в денежных пожертвованиях</a:t>
            </a:r>
            <a:br>
              <a:rPr lang="ru-RU" sz="4000" dirty="0">
                <a:ea typeface="Arial Narrow" charset="0"/>
              </a:rPr>
            </a:br>
            <a:r>
              <a:rPr lang="ru-RU" sz="4000" dirty="0">
                <a:ea typeface="Arial Narrow" charset="0"/>
              </a:rPr>
              <a:t>и социально-демографические характеристики</a:t>
            </a:r>
            <a:endParaRPr lang="ru-RU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38817E4-28D3-47A9-9229-858BEA7930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За последний год Вы делали благотворительные пожертвования, давали незнакомым Вам нуждающимся людям деньги (включая просящих милостыню)?</a:t>
            </a:r>
            <a:r>
              <a:rPr lang="en-US" dirty="0"/>
              <a:t> </a:t>
            </a:r>
            <a:r>
              <a:rPr lang="en-US" b="0" i="1" dirty="0"/>
              <a:t>(</a:t>
            </a:r>
            <a:r>
              <a:rPr lang="ru-RU" b="0" i="1" dirty="0"/>
              <a:t>% от опрошенных в группах)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45559163"/>
              </p:ext>
            </p:extLst>
          </p:nvPr>
        </p:nvGraphicFramePr>
        <p:xfrm>
          <a:off x="1465264" y="2703297"/>
          <a:ext cx="14355110" cy="622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61461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" name="Title 3">
            <a:extLst>
              <a:ext uri="{FF2B5EF4-FFF2-40B4-BE49-F238E27FC236}">
                <a16:creationId xmlns="" xmlns:a16="http://schemas.microsoft.com/office/drawing/2014/main" id="{3A3F898A-A113-4DCD-8288-8E095E35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Участие в денежных пожертвованиях</a:t>
            </a:r>
            <a:br>
              <a:rPr lang="ru-RU" dirty="0"/>
            </a:br>
            <a:r>
              <a:rPr lang="ru-RU" dirty="0"/>
              <a:t>и социально-демографические характеристики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BE312CC4-3997-487A-8A1A-88992DB062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За последний год Вы делали благотворительные пожертвования, давали незнакомым Вам нуждающимся людям деньги (включая просящих милостыню)?</a:t>
            </a:r>
            <a:r>
              <a:rPr lang="en-US" dirty="0"/>
              <a:t> </a:t>
            </a:r>
            <a:r>
              <a:rPr lang="en-US" b="0" i="1" dirty="0"/>
              <a:t>(</a:t>
            </a:r>
            <a:r>
              <a:rPr lang="ru-RU" b="0" i="1" dirty="0"/>
              <a:t>% от опрошенных в группах)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394864703"/>
              </p:ext>
            </p:extLst>
          </p:nvPr>
        </p:nvGraphicFramePr>
        <p:xfrm>
          <a:off x="1465264" y="2571751"/>
          <a:ext cx="14355109" cy="6007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222739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7" name="Title 3">
            <a:extLst>
              <a:ext uri="{FF2B5EF4-FFF2-40B4-BE49-F238E27FC236}">
                <a16:creationId xmlns="" xmlns:a16="http://schemas.microsoft.com/office/drawing/2014/main" id="{8A907DCB-D9A0-4F3C-8122-45ECCC5F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Участие в денежных пожертвованиях</a:t>
            </a:r>
            <a:br>
              <a:rPr lang="ru-RU" dirty="0"/>
            </a:br>
            <a:r>
              <a:rPr lang="ru-RU" dirty="0"/>
              <a:t>и социально-демографические характеристики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8CA3791A-CD9E-4F25-B0C9-8A501CBB70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За последний год Вы делали благотворительные пожертвования, давали незнакомым Вам нуждающимся людям деньги (включая просящих милостыню)?</a:t>
            </a:r>
            <a:r>
              <a:rPr lang="en-US" dirty="0"/>
              <a:t> </a:t>
            </a:r>
            <a:r>
              <a:rPr lang="en-US" b="0" i="1" dirty="0"/>
              <a:t>(</a:t>
            </a:r>
            <a:r>
              <a:rPr lang="ru-RU" b="0" i="1" dirty="0"/>
              <a:t>% от опрошенных в группах)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587229052"/>
              </p:ext>
            </p:extLst>
          </p:nvPr>
        </p:nvGraphicFramePr>
        <p:xfrm>
          <a:off x="1465264" y="2743201"/>
          <a:ext cx="14355110" cy="6134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105393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Title 3">
            <a:extLst>
              <a:ext uri="{FF2B5EF4-FFF2-40B4-BE49-F238E27FC236}">
                <a16:creationId xmlns="" xmlns:a16="http://schemas.microsoft.com/office/drawing/2014/main" id="{4C35CB0E-12E1-41A4-9828-96889FA92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Участие в денежных пожертвованиях</a:t>
            </a:r>
            <a:br>
              <a:rPr lang="ru-RU" dirty="0"/>
            </a:br>
            <a:r>
              <a:rPr lang="ru-RU" dirty="0"/>
              <a:t>и социально-демографические характеристики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1ED689A7-55B7-4DD6-9DE3-D50D9CED35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За последний год Вы делали благотворительные пожертвования, давали незнакомым Вам нуждающимся людям деньги (включая просящих милостыню)?</a:t>
            </a:r>
            <a:r>
              <a:rPr lang="en-US" dirty="0"/>
              <a:t> </a:t>
            </a:r>
            <a:r>
              <a:rPr lang="en-US" b="0" i="1" dirty="0"/>
              <a:t>(</a:t>
            </a:r>
            <a:r>
              <a:rPr lang="ru-RU" b="0" i="1" dirty="0"/>
              <a:t>% от опрошенных в группах)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67208181"/>
              </p:ext>
            </p:extLst>
          </p:nvPr>
        </p:nvGraphicFramePr>
        <p:xfrm>
          <a:off x="1465264" y="2823592"/>
          <a:ext cx="14355109" cy="6057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8429377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Вышка">
      <a:majorFont>
        <a:latin typeface="Arial"/>
        <a:ea typeface="Helvetica Light"/>
        <a:cs typeface="Helvetica Light"/>
      </a:majorFont>
      <a:minorFont>
        <a:latin typeface="Arial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HSE">
    <a:majorFont>
      <a:latin typeface="Helvetica Light"/>
      <a:ea typeface="Helvetica Light"/>
      <a:cs typeface="Helvetica Light"/>
    </a:majorFont>
    <a:minorFont>
      <a:latin typeface="Helvetica Light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HSE">
    <a:majorFont>
      <a:latin typeface="Helvetica Light"/>
      <a:ea typeface="Helvetica Light"/>
      <a:cs typeface="Helvetica Light"/>
    </a:majorFont>
    <a:minorFont>
      <a:latin typeface="Helvetica Light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HSE">
    <a:majorFont>
      <a:latin typeface="Helvetica Light"/>
      <a:ea typeface="Helvetica Light"/>
      <a:cs typeface="Helvetica Light"/>
    </a:majorFont>
    <a:minorFont>
      <a:latin typeface="Helvetica Light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HSE">
    <a:majorFont>
      <a:latin typeface="Helvetica Light"/>
      <a:ea typeface="Helvetica Light"/>
      <a:cs typeface="Helvetica Light"/>
    </a:majorFont>
    <a:minorFont>
      <a:latin typeface="Helvetica Light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White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HSE">
    <a:majorFont>
      <a:latin typeface="Helvetica Light"/>
      <a:ea typeface="Helvetica Light"/>
      <a:cs typeface="Helvetica Light"/>
    </a:majorFont>
    <a:minorFont>
      <a:latin typeface="Helvetica Light"/>
      <a:ea typeface="Arial Narrow"/>
      <a:cs typeface="Arial Narrow"/>
    </a:minorFont>
  </a:fontScheme>
  <a:fmtScheme name="Whit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50800" dist="127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Тема Вышки">
    <a:dk1>
      <a:srgbClr val="000000"/>
    </a:dk1>
    <a:lt1>
      <a:srgbClr val="FFFFFF"/>
    </a:lt1>
    <a:dk2>
      <a:srgbClr val="53585F"/>
    </a:dk2>
    <a:lt2>
      <a:srgbClr val="DCDEE0"/>
    </a:lt2>
    <a:accent1>
      <a:srgbClr val="0365C0"/>
    </a:accent1>
    <a:accent2>
      <a:srgbClr val="00882B"/>
    </a:accent2>
    <a:accent3>
      <a:srgbClr val="DCBD23"/>
    </a:accent3>
    <a:accent4>
      <a:srgbClr val="DE6A10"/>
    </a:accent4>
    <a:accent5>
      <a:srgbClr val="C82506"/>
    </a:accent5>
    <a:accent6>
      <a:srgbClr val="773F9B"/>
    </a:accent6>
    <a:hlink>
      <a:srgbClr val="0000FF"/>
    </a:hlink>
    <a:folHlink>
      <a:srgbClr val="FF00FF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799</Words>
  <Application>Microsoft Office PowerPoint</Application>
  <PresentationFormat>Произвольный</PresentationFormat>
  <Paragraphs>140</Paragraphs>
  <Slides>21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White</vt:lpstr>
      <vt:lpstr>Презентация PowerPoint</vt:lpstr>
      <vt:lpstr>Информационная база исследования</vt:lpstr>
      <vt:lpstr>Частота совершения денежных пожертвований</vt:lpstr>
      <vt:lpstr>Участие россиян в денежных пожертвованиях</vt:lpstr>
      <vt:lpstr>Участие в денежных пожертвованиях  и социально-демографические характеристики</vt:lpstr>
      <vt:lpstr>Участие в денежных пожертвованиях и социально-демографические характеристики</vt:lpstr>
      <vt:lpstr>Участие в денежных пожертвованиях и социально-демографические характеристики</vt:lpstr>
      <vt:lpstr>Участие в денежных пожертвованиях и социально-демографические характеристики</vt:lpstr>
      <vt:lpstr>Участие в денежных пожертвованиях и социально-демографические характеристики</vt:lpstr>
      <vt:lpstr>Участие в денежных пожертвованиях и социально-демографические характеристики</vt:lpstr>
      <vt:lpstr>Формы совершения денежных пожертвований</vt:lpstr>
      <vt:lpstr>Основные формы совершения денежных пожертвований в динамике</vt:lpstr>
      <vt:lpstr>Участие в денежных пожертвованиях через интернет</vt:lpstr>
      <vt:lpstr>Денежные пожертвования как форма участия  в деятельности НКО</vt:lpstr>
      <vt:lpstr>Каким организациям и гражданским инициативам хотели бы помогать деньгами, делать пожертвования?</vt:lpstr>
      <vt:lpstr>Сумма денежных пожертвований</vt:lpstr>
      <vt:lpstr>На что сейчас проще всего привлечь пожертвования?</vt:lpstr>
      <vt:lpstr>На какие нужды делаются денежные пожертвования? </vt:lpstr>
      <vt:lpstr>Условия совершения денежных пожертвований</vt:lpstr>
      <vt:lpstr>Условия совершения денежных пожертвований в динамике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Karina Lerman</dc:creator>
  <cp:lastModifiedBy>User</cp:lastModifiedBy>
  <cp:revision>259</cp:revision>
  <dcterms:modified xsi:type="dcterms:W3CDTF">2019-07-15T06:36:48Z</dcterms:modified>
</cp:coreProperties>
</file>