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8"/>
  </p:notesMasterIdLst>
  <p:sldIdLst>
    <p:sldId id="258" r:id="rId2"/>
    <p:sldId id="277" r:id="rId3"/>
    <p:sldId id="259" r:id="rId4"/>
    <p:sldId id="260" r:id="rId5"/>
    <p:sldId id="263" r:id="rId6"/>
    <p:sldId id="261" r:id="rId7"/>
    <p:sldId id="265" r:id="rId8"/>
    <p:sldId id="268" r:id="rId9"/>
    <p:sldId id="269" r:id="rId10"/>
    <p:sldId id="270" r:id="rId11"/>
    <p:sldId id="271" r:id="rId12"/>
    <p:sldId id="278" r:id="rId13"/>
    <p:sldId id="279" r:id="rId14"/>
    <p:sldId id="267" r:id="rId15"/>
    <p:sldId id="275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8"/>
    <p:restoredTop sz="78256" autoAdjust="0"/>
  </p:normalViewPr>
  <p:slideViewPr>
    <p:cSldViewPr snapToGrid="0" snapToObjects="1">
      <p:cViewPr varScale="1">
        <p:scale>
          <a:sx n="90" d="100"/>
          <a:sy n="90" d="100"/>
        </p:scale>
        <p:origin x="14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3CFA2-A813-6C44-9BBF-8C4ECF5E9D4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54E01-3AC6-DD41-9AA1-9003EE81A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9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DE" dirty="0" err="1">
                <a:latin typeface="Calibri" charset="0"/>
              </a:rPr>
              <a:t>bildformat</a:t>
            </a:r>
            <a:endParaRPr lang="de-DE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31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94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35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5399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156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011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DE" dirty="0" err="1">
                <a:latin typeface="Calibri" charset="0"/>
              </a:rPr>
              <a:t>bildformat</a:t>
            </a:r>
            <a:endParaRPr lang="de-DE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04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79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DE" dirty="0" err="1">
                <a:latin typeface="Calibri" charset="0"/>
              </a:rPr>
              <a:t>bildformat</a:t>
            </a:r>
            <a:endParaRPr lang="de-DE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43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8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88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Привлекать новых доноров 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Удерживать и делать счастливыми (любить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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3000" dirty="0" smtClean="0">
              <a:latin typeface="Arial" charset="0"/>
              <a:ea typeface="Arial" charset="0"/>
              <a:cs typeface="Arial" charset="0"/>
            </a:endParaRP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Взращивать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Привлекать новых доноров от них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Возвращать</a:t>
            </a:r>
            <a:endParaRPr lang="en-US" sz="3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87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431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50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6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170E2-E0B2-D14B-8FFD-C6BB080889C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51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70471" y="916986"/>
            <a:ext cx="11674368" cy="574518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3120000" y="217215"/>
            <a:ext cx="8832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278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3120000" y="217215"/>
            <a:ext cx="8832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951112" y="2628901"/>
            <a:ext cx="11678221" cy="4033267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273779" y="1635717"/>
            <a:ext cx="11678221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7612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3120000" y="217215"/>
            <a:ext cx="8832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263639" y="2129461"/>
            <a:ext cx="5740901" cy="4532707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>
          <a:xfrm>
            <a:off x="6722533" y="2667002"/>
            <a:ext cx="5754400" cy="3995167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0"/>
          </p:nvPr>
        </p:nvSpPr>
        <p:spPr>
          <a:xfrm>
            <a:off x="6197600" y="1635717"/>
            <a:ext cx="5740901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0598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3120000" y="217215"/>
            <a:ext cx="8832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6197600" y="2129461"/>
            <a:ext cx="5740901" cy="4532707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778933" y="2667002"/>
            <a:ext cx="5232901" cy="3995167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2"/>
          </p:nvPr>
        </p:nvSpPr>
        <p:spPr>
          <a:xfrm>
            <a:off x="270934" y="1635717"/>
            <a:ext cx="5740901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4633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9967" y="217490"/>
            <a:ext cx="8832851" cy="7191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154" y="1798638"/>
            <a:ext cx="11764433" cy="4791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5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3241680" y="60841"/>
            <a:ext cx="8832000" cy="191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800"/>
              </a:lnSpc>
              <a:defRPr sz="4000"/>
            </a:lvl1pPr>
          </a:lstStyle>
          <a:p>
            <a:r>
              <a:rPr lang="de-AT" smtClean="0"/>
              <a:t>Mastertitelformat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10"/>
          </p:nvPr>
        </p:nvSpPr>
        <p:spPr>
          <a:xfrm>
            <a:off x="273779" y="1953217"/>
            <a:ext cx="11678221" cy="3418885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buNone/>
              <a:defRPr sz="3000" b="0" i="0" cap="all">
                <a:solidFill>
                  <a:srgbClr val="F6AF6E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39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3241680" y="60841"/>
            <a:ext cx="8832000" cy="191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800"/>
              </a:lnSpc>
              <a:defRPr sz="4000"/>
            </a:lvl1pPr>
          </a:lstStyle>
          <a:p>
            <a:r>
              <a:rPr lang="de-AT" smtClean="0"/>
              <a:t>Mastertitelformat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10"/>
          </p:nvPr>
        </p:nvSpPr>
        <p:spPr>
          <a:xfrm>
            <a:off x="273779" y="1953217"/>
            <a:ext cx="11678221" cy="3418885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buNone/>
              <a:defRPr sz="3000" b="0" i="0" cap="all">
                <a:solidFill>
                  <a:srgbClr val="F6AF6E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26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rgbClr val="C9C9C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84154" y="1798638"/>
            <a:ext cx="1176443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Lorem ipsum dolor sit amet</a:t>
            </a:r>
          </a:p>
          <a:p>
            <a:pPr lvl="1"/>
            <a:r>
              <a:rPr lang="de-AT"/>
              <a:t>Lorem ipsum dolor sit amet</a:t>
            </a:r>
          </a:p>
          <a:p>
            <a:pPr lvl="2"/>
            <a:r>
              <a:rPr lang="de-AT"/>
              <a:t>Lorem ipsum dolor sit amet</a:t>
            </a:r>
          </a:p>
          <a:p>
            <a:pPr lvl="3"/>
            <a:r>
              <a:rPr lang="de-AT"/>
              <a:t>Lorem ipsum dolor sit amet</a:t>
            </a:r>
          </a:p>
          <a:p>
            <a:pPr lvl="4"/>
            <a:r>
              <a:rPr lang="de-AT"/>
              <a:t>Lorem ipsum dolor sit amet</a:t>
            </a:r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432958" y="193677"/>
            <a:ext cx="9515629" cy="720725"/>
          </a:xfrm>
          <a:prstGeom prst="rect">
            <a:avLst/>
          </a:prstGeom>
          <a:solidFill>
            <a:srgbClr val="EC74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7172" name="Titelplatzhalter 1"/>
          <p:cNvSpPr>
            <a:spLocks noGrp="1"/>
          </p:cNvSpPr>
          <p:nvPr>
            <p:ph type="title"/>
          </p:nvPr>
        </p:nvSpPr>
        <p:spPr bwMode="auto">
          <a:xfrm>
            <a:off x="2432959" y="217490"/>
            <a:ext cx="951986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MASTERTITLE</a:t>
            </a:r>
            <a:br>
              <a:rPr lang="de-AT"/>
            </a:br>
            <a:r>
              <a:rPr lang="de-AT"/>
              <a:t>MASTERTITLE</a:t>
            </a:r>
            <a:endParaRPr lang="de-DE"/>
          </a:p>
        </p:txBody>
      </p:sp>
      <p:pic>
        <p:nvPicPr>
          <p:cNvPr id="7173" name="Picture 6" descr="KDI-Logo-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2" y="193676"/>
            <a:ext cx="2092426" cy="71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2_logo_negativ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2" y="193148"/>
            <a:ext cx="2185306" cy="7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1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0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2pPr>
      <a:lvl3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3pPr>
      <a:lvl4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4pPr>
      <a:lvl5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5pPr>
      <a:lvl6pPr marL="4572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6pPr>
      <a:lvl7pPr marL="9144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7pPr>
      <a:lvl8pPr marL="13716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8pPr>
      <a:lvl9pPr marL="18288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Font typeface="Wingdings" charset="0"/>
        <a:buChar char="§"/>
        <a:defRPr sz="2800" kern="1200">
          <a:solidFill>
            <a:srgbClr val="262626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SzPct val="130000"/>
        <a:buFont typeface="Arial" charset="0"/>
        <a:buChar char="•"/>
        <a:defRPr sz="26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6B856"/>
        </a:buClr>
        <a:buSzPct val="85000"/>
        <a:buFont typeface="Wingdings" charset="0"/>
        <a:buChar char="§"/>
        <a:defRPr sz="24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74361"/>
        </a:buClr>
        <a:buFont typeface="Arial" charset="0"/>
        <a:buChar char="–"/>
        <a:defRPr sz="22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Font typeface="Arial" charset="0"/>
        <a:buChar char="»"/>
        <a:defRPr sz="2000" kern="1200">
          <a:solidFill>
            <a:srgbClr val="7F7F7F"/>
          </a:solidFill>
          <a:latin typeface="Arial"/>
          <a:ea typeface="ＭＳ Ｐゴシック" pitchFamily="30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20"/>
          <p:cNvSpPr>
            <a:spLocks noGrp="1"/>
          </p:cNvSpPr>
          <p:nvPr>
            <p:ph type="title"/>
          </p:nvPr>
        </p:nvSpPr>
        <p:spPr bwMode="auto">
          <a:xfrm>
            <a:off x="226142" y="1247348"/>
            <a:ext cx="11729884" cy="23717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ru-RU" sz="4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Как </a:t>
            </a:r>
            <a:r>
              <a:rPr lang="en-US" sz="4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CRM </a:t>
            </a:r>
            <a:r>
              <a:rPr lang="ru-RU" sz="4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помогает в работе со сторонниками?</a:t>
            </a:r>
            <a:endParaRPr lang="en-GB" sz="4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el 20"/>
          <p:cNvSpPr txBox="1">
            <a:spLocks/>
          </p:cNvSpPr>
          <p:nvPr/>
        </p:nvSpPr>
        <p:spPr bwMode="auto">
          <a:xfrm>
            <a:off x="6362299" y="4600875"/>
            <a:ext cx="4804456" cy="18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r" defTabSz="457200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Arial"/>
                <a:ea typeface="ＭＳ Ｐゴシック" pitchFamily="30" charset="-128"/>
                <a:cs typeface="ＭＳ Ｐゴシック" pitchFamily="30" charset="-128"/>
              </a:defRPr>
            </a:lvl1pPr>
            <a:lvl2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2pPr>
            <a:lvl3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3pPr>
            <a:lvl4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4pPr>
            <a:lvl5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5pPr>
            <a:lvl6pPr marL="4572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6pPr>
            <a:lvl7pPr marL="9144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7pPr>
            <a:lvl8pPr marL="13716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8pPr>
            <a:lvl9pPr marL="18288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ru-RU" sz="2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ru-RU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Евгения </a:t>
            </a:r>
            <a:r>
              <a:rPr lang="ru-RU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Левенец</a:t>
            </a:r>
            <a:endParaRPr lang="ru-RU" sz="2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с</a:t>
            </a:r>
            <a:r>
              <a:rPr lang="ru-RU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истемный аналитик</a:t>
            </a:r>
            <a:endParaRPr lang="en-US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Детские деревни –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SOS </a:t>
            </a:r>
            <a:r>
              <a:rPr lang="ru-RU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Россия</a:t>
            </a:r>
            <a:endParaRPr lang="en-US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1" descr="Без-имени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89" y="3479672"/>
            <a:ext cx="3538283" cy="29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8568" y="254000"/>
            <a:ext cx="9507793" cy="681182"/>
          </a:xfrm>
        </p:spPr>
        <p:txBody>
          <a:bodyPr>
            <a:noAutofit/>
          </a:bodyPr>
          <a:lstStyle/>
          <a:p>
            <a:r>
              <a:rPr lang="ru-RU" sz="2400" dirty="0" smtClean="0"/>
              <a:t>Этап 2: Удержание</a:t>
            </a:r>
            <a:r>
              <a:rPr lang="en-US" sz="2400" dirty="0"/>
              <a:t> </a:t>
            </a:r>
            <a:r>
              <a:rPr lang="en-US" sz="2400" dirty="0" smtClean="0"/>
              <a:t>- upgrade</a:t>
            </a:r>
            <a:endParaRPr lang="en-US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380998" y="1147454"/>
            <a:ext cx="1231735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Upgrade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! (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каждые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4-6 </a:t>
            </a:r>
            <a:r>
              <a:rPr lang="ru-RU" sz="2200" dirty="0" err="1" smtClean="0">
                <a:latin typeface="Arial" charset="0"/>
                <a:ea typeface="Arial" charset="0"/>
                <a:cs typeface="Arial" charset="0"/>
              </a:rPr>
              <a:t>мес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.)</a:t>
            </a:r>
            <a:endParaRPr lang="ru-RU" sz="2200" dirty="0" smtClean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Единовременные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в 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регулярные</a:t>
            </a:r>
            <a:endParaRPr lang="ru-RU" sz="2200" dirty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Очередное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единовременное 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marL="641350" lvl="2" algn="just">
              <a:lnSpc>
                <a:spcPct val="150000"/>
              </a:lnSpc>
            </a:pP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при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отказе от регулярной 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поддержки</a:t>
            </a:r>
            <a:endParaRPr lang="ru-RU" sz="2200" dirty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Специальные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обращения единовременным 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marL="641350" lvl="2" algn="just">
              <a:lnSpc>
                <a:spcPct val="150000"/>
              </a:lnSpc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2-3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раза в 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год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ru-RU" sz="2200" dirty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Специальные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обращения регулярным 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marL="641350" lvl="2" algn="just">
              <a:lnSpc>
                <a:spcPct val="150000"/>
              </a:lnSpc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2-3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раза в 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год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ru-RU" sz="2200" dirty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Потенциальный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крупный донор? 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marL="641350" lvl="2" algn="just">
              <a:lnSpc>
                <a:spcPct val="150000"/>
              </a:lnSpc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индивидуальная работа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7" y="935182"/>
            <a:ext cx="5941493" cy="62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1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8568" y="254000"/>
            <a:ext cx="9507793" cy="681182"/>
          </a:xfrm>
        </p:spPr>
        <p:txBody>
          <a:bodyPr>
            <a:noAutofit/>
          </a:bodyPr>
          <a:lstStyle/>
          <a:p>
            <a:r>
              <a:rPr lang="ru-RU" sz="2400" dirty="0" smtClean="0"/>
              <a:t>Этап 3: Возвращение</a:t>
            </a:r>
            <a:endParaRPr lang="en-US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321302" y="3604904"/>
            <a:ext cx="1231735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Email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Реактивация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Телефонная реактивация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детальная сегментация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Downgrade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вместо отмены поддержки</a:t>
            </a: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Техническая реактивация – другие методы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Звонки «непрошедшим» 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пожертвованиям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6" descr="Donor cycle for individual donors_schem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0" t="69811"/>
          <a:stretch/>
        </p:blipFill>
        <p:spPr>
          <a:xfrm>
            <a:off x="3741964" y="1604397"/>
            <a:ext cx="8254093" cy="186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8568" y="254000"/>
            <a:ext cx="9507793" cy="681182"/>
          </a:xfrm>
        </p:spPr>
        <p:txBody>
          <a:bodyPr>
            <a:noAutofit/>
          </a:bodyPr>
          <a:lstStyle/>
          <a:p>
            <a:r>
              <a:rPr lang="ru-RU" sz="2400" dirty="0" smtClean="0"/>
              <a:t>Анализ и сравнение</a:t>
            </a:r>
            <a:endParaRPr lang="en-US"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014610" y="1332758"/>
            <a:ext cx="3191492" cy="2492355"/>
            <a:chOff x="201174" y="953332"/>
            <a:chExt cx="4255323" cy="2741761"/>
          </a:xfrm>
        </p:grpSpPr>
        <p:sp>
          <p:nvSpPr>
            <p:cNvPr id="7" name="Titel 20"/>
            <p:cNvSpPr txBox="1">
              <a:spLocks/>
            </p:cNvSpPr>
            <p:nvPr/>
          </p:nvSpPr>
          <p:spPr bwMode="auto">
            <a:xfrm>
              <a:off x="201174" y="953332"/>
              <a:ext cx="4255323" cy="1110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>
              <a:lvl1pPr algn="r" defTabSz="457200" rtl="0" eaLnBrk="0" fontAlgn="base" hangingPunct="0">
                <a:lnSpc>
                  <a:spcPts val="3800"/>
                </a:lnSpc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bg1"/>
                  </a:solidFill>
                  <a:latin typeface="Arial"/>
                  <a:ea typeface="ＭＳ Ｐゴシック" pitchFamily="30" charset="-128"/>
                  <a:cs typeface="ＭＳ Ｐゴシック" pitchFamily="30" charset="-128"/>
                </a:defRPr>
              </a:lvl1pPr>
              <a:lvl2pPr algn="r" defTabSz="457200" rtl="0" eaLnBrk="0" fontAlgn="base" hangingPunct="0">
                <a:lnSpc>
                  <a:spcPts val="2563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itchFamily="30" charset="0"/>
                  <a:ea typeface="ＭＳ Ｐゴシック" pitchFamily="30" charset="-128"/>
                  <a:cs typeface="ＭＳ Ｐゴシック" pitchFamily="30" charset="-128"/>
                </a:defRPr>
              </a:lvl2pPr>
              <a:lvl3pPr algn="r" defTabSz="457200" rtl="0" eaLnBrk="0" fontAlgn="base" hangingPunct="0">
                <a:lnSpc>
                  <a:spcPts val="2563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itchFamily="30" charset="0"/>
                  <a:ea typeface="ＭＳ Ｐゴシック" pitchFamily="30" charset="-128"/>
                  <a:cs typeface="ＭＳ Ｐゴシック" pitchFamily="30" charset="-128"/>
                </a:defRPr>
              </a:lvl3pPr>
              <a:lvl4pPr algn="r" defTabSz="457200" rtl="0" eaLnBrk="0" fontAlgn="base" hangingPunct="0">
                <a:lnSpc>
                  <a:spcPts val="2563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itchFamily="30" charset="0"/>
                  <a:ea typeface="ＭＳ Ｐゴシック" pitchFamily="30" charset="-128"/>
                  <a:cs typeface="ＭＳ Ｐゴシック" pitchFamily="30" charset="-128"/>
                </a:defRPr>
              </a:lvl4pPr>
              <a:lvl5pPr algn="r" defTabSz="457200" rtl="0" eaLnBrk="0" fontAlgn="base" hangingPunct="0">
                <a:lnSpc>
                  <a:spcPts val="2563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itchFamily="30" charset="0"/>
                  <a:ea typeface="ＭＳ Ｐゴシック" pitchFamily="30" charset="-128"/>
                  <a:cs typeface="ＭＳ Ｐゴシック" pitchFamily="30" charset="-128"/>
                </a:defRPr>
              </a:lvl5pPr>
              <a:lvl6pPr marL="457200" algn="r" defTabSz="457200" rtl="0" fontAlgn="base">
                <a:lnSpc>
                  <a:spcPts val="2563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itchFamily="30" charset="0"/>
                  <a:ea typeface="ＭＳ Ｐゴシック" pitchFamily="30" charset="-128"/>
                  <a:cs typeface="ＭＳ Ｐゴシック" pitchFamily="30" charset="-128"/>
                </a:defRPr>
              </a:lvl6pPr>
              <a:lvl7pPr marL="914400" algn="r" defTabSz="457200" rtl="0" fontAlgn="base">
                <a:lnSpc>
                  <a:spcPts val="2563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itchFamily="30" charset="0"/>
                  <a:ea typeface="ＭＳ Ｐゴシック" pitchFamily="30" charset="-128"/>
                  <a:cs typeface="ＭＳ Ｐゴシック" pitchFamily="30" charset="-128"/>
                </a:defRPr>
              </a:lvl7pPr>
              <a:lvl8pPr marL="1371600" algn="r" defTabSz="457200" rtl="0" fontAlgn="base">
                <a:lnSpc>
                  <a:spcPts val="2563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itchFamily="30" charset="0"/>
                  <a:ea typeface="ＭＳ Ｐゴシック" pitchFamily="30" charset="-128"/>
                  <a:cs typeface="ＭＳ Ｐゴシック" pitchFamily="30" charset="-128"/>
                </a:defRPr>
              </a:lvl8pPr>
              <a:lvl9pPr marL="1828800" algn="r" defTabSz="457200" rtl="0" fontAlgn="base">
                <a:lnSpc>
                  <a:spcPts val="2563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itchFamily="30" charset="0"/>
                  <a:ea typeface="ＭＳ Ｐゴシック" pitchFamily="30" charset="-128"/>
                  <a:cs typeface="ＭＳ Ｐゴシック" pitchFamily="30" charset="-128"/>
                </a:defRPr>
              </a:lvl9pPr>
            </a:lstStyle>
            <a:p>
              <a:pPr marL="0" lvl="2" algn="l" eaLnBrk="1" hangingPunct="1">
                <a:lnSpc>
                  <a:spcPts val="2850"/>
                </a:lnSpc>
              </a:pPr>
              <a:r>
                <a:rPr lang="en-US" sz="1800" u="sng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https://</a:t>
              </a:r>
              <a:r>
                <a:rPr lang="en-US" sz="1800" u="sng" dirty="0" err="1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sos-dd.ru</a:t>
              </a:r>
              <a:r>
                <a:rPr lang="en-US" sz="1800" u="sng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/school</a:t>
              </a:r>
              <a:r>
                <a:rPr lang="en-US" sz="1800" u="sng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/</a:t>
              </a:r>
            </a:p>
            <a:p>
              <a:pPr algn="l" eaLnBrk="1" hangingPunct="1"/>
              <a:r>
                <a:rPr lang="ru-RU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Подготовка детей к школе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38745" y="2069931"/>
              <a:ext cx="4005066" cy="1625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latin typeface="Calibri" charset="0"/>
                  <a:ea typeface="Calibri" charset="0"/>
                  <a:cs typeface="Calibri" charset="0"/>
                </a:rPr>
                <a:t>Результаты </a:t>
              </a:r>
              <a:r>
                <a:rPr lang="ru-RU" b="1" dirty="0" smtClean="0">
                  <a:latin typeface="Calibri" charset="0"/>
                  <a:ea typeface="Calibri" charset="0"/>
                  <a:cs typeface="Calibri" charset="0"/>
                </a:rPr>
                <a:t>201</a:t>
              </a:r>
              <a:r>
                <a:rPr lang="en-US" b="1" dirty="0" smtClean="0">
                  <a:latin typeface="Calibri" charset="0"/>
                  <a:ea typeface="Calibri" charset="0"/>
                  <a:cs typeface="Calibri" charset="0"/>
                </a:rPr>
                <a:t>7</a:t>
              </a:r>
              <a:r>
                <a:rPr lang="ru-RU" b="1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ru-RU" b="1" dirty="0">
                  <a:latin typeface="Calibri" charset="0"/>
                  <a:ea typeface="Calibri" charset="0"/>
                  <a:cs typeface="Calibri" charset="0"/>
                </a:rPr>
                <a:t>год: 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dirty="0" smtClean="0">
                  <a:latin typeface="Calibri" charset="0"/>
                  <a:ea typeface="Calibri" charset="0"/>
                  <a:cs typeface="Calibri" charset="0"/>
                </a:rPr>
                <a:t>855</a:t>
              </a:r>
              <a:r>
                <a:rPr lang="ru-RU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ru-RU" dirty="0" err="1">
                  <a:latin typeface="Calibri" charset="0"/>
                  <a:ea typeface="Calibri" charset="0"/>
                  <a:cs typeface="Calibri" charset="0"/>
                </a:rPr>
                <a:t>пожертв</a:t>
              </a:r>
              <a:r>
                <a:rPr lang="ru-RU" dirty="0" smtClean="0">
                  <a:latin typeface="Calibri" charset="0"/>
                  <a:ea typeface="Calibri" charset="0"/>
                  <a:cs typeface="Calibri" charset="0"/>
                </a:rPr>
                <a:t>.</a:t>
              </a:r>
              <a:r>
                <a:rPr lang="en-US" dirty="0" smtClean="0">
                  <a:latin typeface="Calibri" charset="0"/>
                  <a:ea typeface="Calibri" charset="0"/>
                  <a:cs typeface="Calibri" charset="0"/>
                </a:rPr>
                <a:t> (224 </a:t>
              </a:r>
              <a:r>
                <a:rPr lang="ru-RU" dirty="0" smtClean="0">
                  <a:latin typeface="Calibri" charset="0"/>
                  <a:ea typeface="Calibri" charset="0"/>
                  <a:cs typeface="Calibri" charset="0"/>
                </a:rPr>
                <a:t>рег.)</a:t>
              </a:r>
              <a:r>
                <a:rPr lang="en-US" dirty="0" smtClean="0">
                  <a:latin typeface="Calibri" charset="0"/>
                  <a:ea typeface="Calibri" charset="0"/>
                  <a:cs typeface="Calibri" charset="0"/>
                </a:rPr>
                <a:t>, </a:t>
              </a:r>
              <a:endParaRPr lang="ru-RU" dirty="0">
                <a:latin typeface="Calibri" charset="0"/>
                <a:ea typeface="Calibri" charset="0"/>
                <a:cs typeface="Calibri" charset="0"/>
              </a:endParaRPr>
            </a:p>
            <a:p>
              <a:pPr marL="214313" indent="-214313">
                <a:buFont typeface="Arial" charset="0"/>
                <a:buChar char="•"/>
              </a:pPr>
              <a:r>
                <a:rPr lang="en-US" dirty="0" smtClean="0">
                  <a:latin typeface="Calibri" charset="0"/>
                  <a:ea typeface="Calibri" charset="0"/>
                  <a:cs typeface="Calibri" charset="0"/>
                </a:rPr>
                <a:t>1.357.284 </a:t>
              </a:r>
              <a:r>
                <a:rPr lang="ru-RU" dirty="0">
                  <a:latin typeface="Calibri" charset="0"/>
                  <a:ea typeface="Calibri" charset="0"/>
                  <a:cs typeface="Calibri" charset="0"/>
                </a:rPr>
                <a:t>руб.</a:t>
              </a: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, </a:t>
              </a:r>
              <a:endParaRPr lang="ru-RU" dirty="0">
                <a:latin typeface="Calibri" charset="0"/>
                <a:ea typeface="Calibri" charset="0"/>
                <a:cs typeface="Calibri" charset="0"/>
              </a:endParaRPr>
            </a:p>
            <a:p>
              <a:pPr marL="214313" indent="-214313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ROI </a:t>
              </a:r>
              <a:r>
                <a:rPr lang="mr-IN" dirty="0" smtClean="0">
                  <a:latin typeface="Calibri" charset="0"/>
                  <a:ea typeface="Calibri" charset="0"/>
                  <a:cs typeface="Calibri" charset="0"/>
                </a:rPr>
                <a:t>–</a:t>
              </a:r>
              <a:r>
                <a:rPr lang="en-US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ru-RU" dirty="0" smtClean="0">
                  <a:latin typeface="Calibri" charset="0"/>
                  <a:ea typeface="Calibri" charset="0"/>
                  <a:cs typeface="Calibri" charset="0"/>
                </a:rPr>
                <a:t>3,05 (годовой </a:t>
              </a:r>
              <a:r>
                <a:rPr lang="mr-IN" dirty="0" smtClean="0">
                  <a:latin typeface="Calibri" charset="0"/>
                  <a:ea typeface="Calibri" charset="0"/>
                  <a:cs typeface="Calibri" charset="0"/>
                </a:rPr>
                <a:t>–</a:t>
              </a:r>
              <a:r>
                <a:rPr lang="ru-RU" dirty="0" smtClean="0">
                  <a:latin typeface="Calibri" charset="0"/>
                  <a:ea typeface="Calibri" charset="0"/>
                  <a:cs typeface="Calibri" charset="0"/>
                </a:rPr>
                <a:t> 9,19)</a:t>
              </a:r>
              <a:endParaRPr lang="en-US" dirty="0" smtClean="0">
                <a:latin typeface="Calibri" charset="0"/>
                <a:ea typeface="Calibri" charset="0"/>
                <a:cs typeface="Calibri" charset="0"/>
              </a:endParaRPr>
            </a:p>
            <a:p>
              <a:pPr marL="214313" indent="-214313">
                <a:buFont typeface="Arial" charset="0"/>
                <a:buChar char="•"/>
              </a:pPr>
              <a:r>
                <a:rPr lang="ru-RU" dirty="0" smtClean="0">
                  <a:latin typeface="Calibri" charset="0"/>
                  <a:ea typeface="Calibri" charset="0"/>
                  <a:cs typeface="Calibri" charset="0"/>
                </a:rPr>
                <a:t>Опрос </a:t>
              </a:r>
              <a:r>
                <a:rPr lang="mr-IN" dirty="0" smtClean="0">
                  <a:latin typeface="Calibri" charset="0"/>
                  <a:ea typeface="Calibri" charset="0"/>
                  <a:cs typeface="Calibri" charset="0"/>
                </a:rPr>
                <a:t>–</a:t>
              </a:r>
              <a:r>
                <a:rPr lang="ru-RU" dirty="0" smtClean="0">
                  <a:latin typeface="Calibri" charset="0"/>
                  <a:ea typeface="Calibri" charset="0"/>
                  <a:cs typeface="Calibri" charset="0"/>
                </a:rPr>
                <a:t> 357 контактов</a:t>
              </a:r>
              <a:r>
                <a:rPr lang="en-US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endParaRPr lang="ru-RU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553" y="1052455"/>
            <a:ext cx="5138268" cy="565099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14610" y="46511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Calibri" charset="0"/>
                <a:ea typeface="Calibri" charset="0"/>
                <a:cs typeface="Calibri" charset="0"/>
              </a:rPr>
              <a:t>Результаты </a:t>
            </a:r>
            <a:r>
              <a:rPr lang="ru-RU" b="1" dirty="0" smtClean="0">
                <a:latin typeface="Calibri" charset="0"/>
                <a:ea typeface="Calibri" charset="0"/>
                <a:cs typeface="Calibri" charset="0"/>
              </a:rPr>
              <a:t>201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8</a:t>
            </a:r>
            <a:r>
              <a:rPr lang="ru-RU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b="1" dirty="0">
                <a:latin typeface="Calibri" charset="0"/>
                <a:ea typeface="Calibri" charset="0"/>
                <a:cs typeface="Calibri" charset="0"/>
              </a:rPr>
              <a:t>год: 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1610</a:t>
            </a:r>
            <a:r>
              <a:rPr lang="ru-RU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dirty="0" err="1">
                <a:latin typeface="Calibri" charset="0"/>
                <a:ea typeface="Calibri" charset="0"/>
                <a:cs typeface="Calibri" charset="0"/>
              </a:rPr>
              <a:t>пожертв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(449 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рег.)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, 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2.142.158 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руб.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, 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ROI 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5,3</a:t>
            </a:r>
            <a:r>
              <a:rPr lang="ru-RU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(годовой 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15,34</a:t>
            </a:r>
            <a:r>
              <a:rPr lang="ru-RU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2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8568" y="254000"/>
            <a:ext cx="9507793" cy="681182"/>
          </a:xfrm>
        </p:spPr>
        <p:txBody>
          <a:bodyPr>
            <a:noAutofit/>
          </a:bodyPr>
          <a:lstStyle/>
          <a:p>
            <a:r>
              <a:rPr lang="ru-RU" sz="2400" dirty="0" smtClean="0"/>
              <a:t>Так зачем нужна база?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01001" y="946727"/>
            <a:ext cx="117353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3" lvl="1" indent="-271463" algn="just">
              <a:lnSpc>
                <a:spcPct val="200000"/>
              </a:lnSpc>
              <a:buFont typeface="Arial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ABC </a:t>
            </a:r>
            <a:r>
              <a:rPr lang="mr-IN" sz="2000" dirty="0" smtClean="0">
                <a:latin typeface="Arial" panose="020B0604020202020204" pitchFamily="34" charset="0"/>
                <a:cs typeface="Calibri"/>
              </a:rPr>
              <a:t>–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mr-IN" sz="2000" dirty="0" smtClean="0">
                <a:latin typeface="Arial" panose="020B0604020202020204" pitchFamily="34" charset="0"/>
                <a:cs typeface="Calibri"/>
              </a:rPr>
              <a:t>–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сегментирование доноров по группам.</a:t>
            </a:r>
          </a:p>
          <a:p>
            <a:pPr marL="455613" lvl="1" indent="-271463" algn="just">
              <a:lnSpc>
                <a:spcPct val="200000"/>
              </a:lnSpc>
              <a:buFont typeface="Arial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хранения информации о доноре, его пожертвования, взаимодействиях с ним.</a:t>
            </a:r>
          </a:p>
          <a:p>
            <a:pPr marL="455613" lvl="1" indent="-271463" algn="just">
              <a:lnSpc>
                <a:spcPct val="200000"/>
              </a:lnSpc>
              <a:buFont typeface="Arial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создания/развития программы лояльности доноров.</a:t>
            </a:r>
          </a:p>
          <a:p>
            <a:pPr marL="455613" lvl="1" indent="-271463" algn="just">
              <a:lnSpc>
                <a:spcPct val="200000"/>
              </a:lnSpc>
              <a:buFont typeface="Arial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анализа поведения доноров и определения целевой аудитории.</a:t>
            </a:r>
          </a:p>
          <a:p>
            <a:pPr marL="455613" lvl="1" indent="-271463" algn="just">
              <a:lnSpc>
                <a:spcPct val="200000"/>
              </a:lnSpc>
              <a:buFont typeface="Arial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постоянного контакта с донорами, получения отзывов.</a:t>
            </a:r>
          </a:p>
          <a:p>
            <a:pPr marL="455613" lvl="1" indent="-271463" algn="just">
              <a:lnSpc>
                <a:spcPct val="200000"/>
              </a:lnSpc>
              <a:buFont typeface="Arial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поддержания отношений: вовремя поздравить с днем рождения, знать предпочтения донора, рассказать о событии, позвать на встречу, «реактивировать» донора и т.д.</a:t>
            </a:r>
          </a:p>
          <a:p>
            <a:pPr marL="455613" lvl="1" indent="-271463" algn="just">
              <a:lnSpc>
                <a:spcPct val="200000"/>
              </a:lnSpc>
              <a:buFont typeface="Arial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анализа данных о различных проводимых «действиях» с донорами: электронные рассылки,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телемаркетинг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интернет-кампании, бумажная рассылка,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реклама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баннеры и т.д.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2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ee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35182"/>
            <a:ext cx="9144000" cy="592281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130637" y="3105728"/>
            <a:ext cx="1" cy="15932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6130636" y="3925456"/>
            <a:ext cx="1581728" cy="77354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>
            <a:off x="4445001" y="3925456"/>
            <a:ext cx="1685637" cy="773546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flipV="1">
            <a:off x="6130636" y="2139744"/>
            <a:ext cx="1500908" cy="985155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>
            <a:off x="4519727" y="2139743"/>
            <a:ext cx="1610912" cy="98109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emon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61" y="1670750"/>
            <a:ext cx="1397001" cy="937987"/>
          </a:xfrm>
          <a:prstGeom prst="rect">
            <a:avLst/>
          </a:prstGeom>
        </p:spPr>
      </p:pic>
      <p:sp>
        <p:nvSpPr>
          <p:cNvPr id="59" name="Left Brace 58"/>
          <p:cNvSpPr/>
          <p:nvPr/>
        </p:nvSpPr>
        <p:spPr>
          <a:xfrm>
            <a:off x="8587088" y="3477724"/>
            <a:ext cx="234309" cy="122127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qiwi mone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242" y="1469503"/>
            <a:ext cx="931896" cy="525761"/>
          </a:xfrm>
          <a:prstGeom prst="rect">
            <a:avLst/>
          </a:prstGeom>
        </p:spPr>
      </p:pic>
      <p:pic>
        <p:nvPicPr>
          <p:cNvPr id="82" name="Picture 81" descr="yamone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47" y="2139744"/>
            <a:ext cx="933999" cy="424131"/>
          </a:xfrm>
          <a:prstGeom prst="rect">
            <a:avLst/>
          </a:prstGeom>
        </p:spPr>
      </p:pic>
      <p:sp>
        <p:nvSpPr>
          <p:cNvPr id="83" name="Left Brace 82"/>
          <p:cNvSpPr/>
          <p:nvPr/>
        </p:nvSpPr>
        <p:spPr>
          <a:xfrm>
            <a:off x="8523947" y="1388625"/>
            <a:ext cx="242454" cy="12948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Left Brace 88"/>
          <p:cNvSpPr/>
          <p:nvPr/>
        </p:nvSpPr>
        <p:spPr>
          <a:xfrm flipH="1">
            <a:off x="3205362" y="1388625"/>
            <a:ext cx="242454" cy="12948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atabas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658" y="4919111"/>
            <a:ext cx="1359234" cy="1832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4892" y="6096001"/>
            <a:ext cx="228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База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данных /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CRM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 descr="adaptive-nout-bi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61" y="3550457"/>
            <a:ext cx="1170366" cy="949297"/>
          </a:xfrm>
          <a:prstGeom prst="rect">
            <a:avLst/>
          </a:prstGeom>
        </p:spPr>
      </p:pic>
      <p:pic>
        <p:nvPicPr>
          <p:cNvPr id="88" name="Picture 87" descr="chronopay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147" y="1212418"/>
            <a:ext cx="1287304" cy="257084"/>
          </a:xfrm>
          <a:prstGeom prst="rect">
            <a:avLst/>
          </a:prstGeom>
        </p:spPr>
      </p:pic>
      <p:pic>
        <p:nvPicPr>
          <p:cNvPr id="97" name="Picture 96" descr="cloudpaymen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71" y="1711016"/>
            <a:ext cx="668676" cy="534940"/>
          </a:xfrm>
          <a:prstGeom prst="rect">
            <a:avLst/>
          </a:prstGeom>
        </p:spPr>
      </p:pic>
      <p:pic>
        <p:nvPicPr>
          <p:cNvPr id="11" name="Picture 10" descr="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29" y="1591235"/>
            <a:ext cx="1004398" cy="987796"/>
          </a:xfrm>
          <a:prstGeom prst="rect">
            <a:avLst/>
          </a:prstGeom>
        </p:spPr>
      </p:pic>
      <p:pic>
        <p:nvPicPr>
          <p:cNvPr id="12" name="Picture 11" descr="mailchimp-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49" y="2139744"/>
            <a:ext cx="590485" cy="573239"/>
          </a:xfrm>
          <a:prstGeom prst="rect">
            <a:avLst/>
          </a:prstGeom>
        </p:spPr>
      </p:pic>
      <p:pic>
        <p:nvPicPr>
          <p:cNvPr id="13" name="Picture 12" descr="sendpuls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56" y="1864050"/>
            <a:ext cx="858619" cy="487053"/>
          </a:xfrm>
          <a:prstGeom prst="rect">
            <a:avLst/>
          </a:prstGeom>
        </p:spPr>
      </p:pic>
      <p:pic>
        <p:nvPicPr>
          <p:cNvPr id="14" name="Picture 13" descr="unisen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06" y="1152883"/>
            <a:ext cx="1554353" cy="883155"/>
          </a:xfrm>
          <a:prstGeom prst="rect">
            <a:avLst/>
          </a:prstGeom>
        </p:spPr>
      </p:pic>
      <p:pic>
        <p:nvPicPr>
          <p:cNvPr id="16" name="Picture 15" descr="unname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55" y="1212419"/>
            <a:ext cx="757634" cy="378817"/>
          </a:xfrm>
          <a:prstGeom prst="rect">
            <a:avLst/>
          </a:prstGeom>
        </p:spPr>
      </p:pic>
      <p:pic>
        <p:nvPicPr>
          <p:cNvPr id="18" name="Picture 17" descr="chem-otlichaetsya-pochtovyj-adres-ot-yuridicheskogo-adresa-2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997" y="3665065"/>
            <a:ext cx="749609" cy="520781"/>
          </a:xfrm>
          <a:prstGeom prst="rect">
            <a:avLst/>
          </a:prstGeom>
        </p:spPr>
      </p:pic>
      <p:pic>
        <p:nvPicPr>
          <p:cNvPr id="20" name="Picture 19" descr="metrika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61" y="3018219"/>
            <a:ext cx="1083323" cy="1069162"/>
          </a:xfrm>
          <a:prstGeom prst="rect">
            <a:avLst/>
          </a:prstGeom>
        </p:spPr>
      </p:pic>
      <p:pic>
        <p:nvPicPr>
          <p:cNvPr id="22" name="Picture 21" descr="Franklin-Ohio-Internet-Connection1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14" y="3585049"/>
            <a:ext cx="871588" cy="914705"/>
          </a:xfrm>
          <a:prstGeom prst="rect">
            <a:avLst/>
          </a:prstGeom>
        </p:spPr>
      </p:pic>
      <p:pic>
        <p:nvPicPr>
          <p:cNvPr id="23" name="Picture 22" descr="Google docs logo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997" y="4400104"/>
            <a:ext cx="742455" cy="522520"/>
          </a:xfrm>
          <a:prstGeom prst="rect">
            <a:avLst/>
          </a:prstGeom>
        </p:spPr>
      </p:pic>
      <p:pic>
        <p:nvPicPr>
          <p:cNvPr id="24" name="Picture 23" descr="google-analytics-icon_netmpe.png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68" y="4033575"/>
            <a:ext cx="646670" cy="733058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3611769" y="4375835"/>
            <a:ext cx="1527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charset="0"/>
                <a:ea typeface="Arial" charset="0"/>
                <a:cs typeface="Arial" charset="0"/>
              </a:rPr>
              <a:t>Сайт </a:t>
            </a:r>
          </a:p>
          <a:p>
            <a:pPr algn="ctr"/>
            <a:r>
              <a:rPr lang="ru-RU" dirty="0">
                <a:latin typeface="Arial" charset="0"/>
                <a:ea typeface="Arial" charset="0"/>
                <a:cs typeface="Arial" charset="0"/>
              </a:rPr>
              <a:t>организации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362676" y="4499754"/>
            <a:ext cx="119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charset="0"/>
                <a:ea typeface="Arial" charset="0"/>
                <a:cs typeface="Arial" charset="0"/>
              </a:rPr>
              <a:t>Интернет</a:t>
            </a:r>
            <a:br>
              <a:rPr lang="ru-RU" dirty="0">
                <a:latin typeface="Arial" charset="0"/>
                <a:ea typeface="Arial" charset="0"/>
                <a:cs typeface="Arial" charset="0"/>
              </a:rPr>
            </a:br>
            <a:r>
              <a:rPr lang="ru-RU" dirty="0">
                <a:latin typeface="Arial" charset="0"/>
                <a:ea typeface="Arial" charset="0"/>
                <a:cs typeface="Arial" charset="0"/>
              </a:rPr>
              <a:t>сервисы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750263" y="2493893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Email 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dirty="0">
                <a:latin typeface="Arial" charset="0"/>
                <a:ea typeface="Arial" charset="0"/>
                <a:cs typeface="Arial" charset="0"/>
              </a:rPr>
            </a:br>
            <a:r>
              <a:rPr lang="ru-RU" dirty="0">
                <a:latin typeface="Arial" charset="0"/>
                <a:ea typeface="Arial" charset="0"/>
                <a:cs typeface="Arial" charset="0"/>
              </a:rPr>
              <a:t>сервисы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09934" y="2579032"/>
            <a:ext cx="1479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charset="0"/>
                <a:ea typeface="Arial" charset="0"/>
                <a:cs typeface="Arial" charset="0"/>
              </a:rPr>
              <a:t>Платежные </a:t>
            </a:r>
          </a:p>
          <a:p>
            <a:pPr algn="ctr"/>
            <a:r>
              <a:rPr lang="ru-RU" dirty="0">
                <a:latin typeface="Arial" charset="0"/>
                <a:ea typeface="Arial" charset="0"/>
                <a:cs typeface="Arial" charset="0"/>
              </a:rPr>
              <a:t>системы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6130637" y="4699001"/>
            <a:ext cx="3" cy="323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 txBox="1">
            <a:spLocks/>
          </p:cNvSpPr>
          <p:nvPr/>
        </p:nvSpPr>
        <p:spPr bwMode="auto">
          <a:xfrm>
            <a:off x="2428568" y="254000"/>
            <a:ext cx="9507793" cy="68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r" defTabSz="457200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Arial"/>
                <a:ea typeface="ＭＳ Ｐゴシック" pitchFamily="30" charset="-128"/>
                <a:cs typeface="ＭＳ Ｐゴシック" pitchFamily="30" charset="-128"/>
              </a:defRPr>
            </a:lvl1pPr>
            <a:lvl2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2pPr>
            <a:lvl3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3pPr>
            <a:lvl4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4pPr>
            <a:lvl5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5pPr>
            <a:lvl6pPr marL="4572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6pPr>
            <a:lvl7pPr marL="9144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7pPr>
            <a:lvl8pPr marL="13716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8pPr>
            <a:lvl9pPr marL="18288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9pPr>
          </a:lstStyle>
          <a:p>
            <a:r>
              <a:rPr lang="ru-RU" sz="2400" dirty="0" smtClean="0"/>
              <a:t>Как не запутаться?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425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83" grpId="0" animBg="1"/>
      <p:bldP spid="89" grpId="0" animBg="1"/>
      <p:bldP spid="8" grpId="0"/>
      <p:bldP spid="99" grpId="0"/>
      <p:bldP spid="100" grpId="0"/>
      <p:bldP spid="101" grpId="0"/>
      <p:bldP spid="1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9"/>
          <p:cNvSpPr>
            <a:spLocks noGrp="1"/>
          </p:cNvSpPr>
          <p:nvPr>
            <p:ph sz="half" idx="10"/>
          </p:nvPr>
        </p:nvSpPr>
        <p:spPr bwMode="auto">
          <a:xfrm>
            <a:off x="327508" y="1024501"/>
            <a:ext cx="11511565" cy="55530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l" eaLnBrk="1" hangingPunct="1"/>
            <a:r>
              <a:rPr lang="en-US" sz="2400" u="sng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Donor A</a:t>
            </a:r>
            <a:r>
              <a:rPr lang="ru-RU" sz="2400" u="sng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 marL="0" indent="0" algn="l" eaLnBrk="1" hangingPunct="1"/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Face2Face 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регулярное пожертвование 1000 руб.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(4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мес.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</a:p>
          <a:p>
            <a:pPr marL="0" indent="0" algn="l" eaLnBrk="1" hangingPunct="1"/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Специальное обращение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6.250 руб.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(Back2school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campaign)</a:t>
            </a:r>
          </a:p>
          <a:p>
            <a:pPr marL="0" indent="0" algn="l" eaLnBrk="1" hangingPunct="1"/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Звонок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Upgrade 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регулярное пожертвование 5000 руб.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уже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 6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мес.</a:t>
            </a:r>
            <a:r>
              <a:rPr lang="en-US" sz="2400" cap="none" dirty="0" smtClean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ru-RU" sz="2400" cap="none" dirty="0">
              <a:solidFill>
                <a:srgbClr val="262626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algn="l" eaLnBrk="1" hangingPunct="1"/>
            <a:r>
              <a:rPr lang="en-US" sz="2400" u="sng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Donor B</a:t>
            </a:r>
            <a:r>
              <a:rPr lang="ru-RU" sz="2400" u="sng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 marL="0" indent="0" algn="l" eaLnBrk="1" hangingPunct="1"/>
            <a:r>
              <a:rPr lang="ru-RU" sz="2400" cap="none" dirty="0" smtClean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Статья в журнале</a:t>
            </a:r>
            <a:r>
              <a:rPr lang="en-US" sz="2400" cap="none" dirty="0" smtClean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регулярное пожертвование 1000 руб.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мес.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</a:p>
          <a:p>
            <a:pPr marL="0" indent="0" algn="l" eaLnBrk="1" hangingPunct="1"/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Email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Реактивация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рег. </a:t>
            </a:r>
            <a:r>
              <a:rPr lang="ru-RU" sz="2400" cap="none" dirty="0" err="1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пож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. 3000 руб. </a:t>
            </a:r>
            <a:r>
              <a:rPr lang="en-US" sz="2400" cap="none" dirty="0" smtClean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ru-RU" sz="2400" cap="none" dirty="0" smtClean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уже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10 </a:t>
            </a:r>
            <a:r>
              <a:rPr lang="ru-RU" sz="2400" cap="none" dirty="0" err="1" smtClean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мес</a:t>
            </a:r>
            <a:r>
              <a:rPr lang="en-US" sz="2400" cap="none" dirty="0" smtClean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.)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в 3 раза больше</a:t>
            </a:r>
          </a:p>
          <a:p>
            <a:pPr marL="0" indent="0" algn="l" eaLnBrk="1" hangingPunct="1"/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Специальное обращение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10.000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руб.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(New year campaign) </a:t>
            </a:r>
          </a:p>
          <a:p>
            <a:pPr marL="0" indent="0" algn="l" eaLnBrk="1" hangingPunct="1"/>
            <a:r>
              <a:rPr lang="en-US" sz="2400" u="sng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Donor </a:t>
            </a:r>
            <a:r>
              <a:rPr lang="ru-RU" sz="2400" u="sng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С:</a:t>
            </a:r>
            <a:endParaRPr lang="ru-RU" sz="2400" u="sng" cap="none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algn="l" eaLnBrk="1" hangingPunct="1"/>
            <a:r>
              <a:rPr lang="ru-RU" sz="2400" cap="none" dirty="0" smtClean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Узнал от знакомых</a:t>
            </a:r>
            <a:r>
              <a:rPr lang="en-US" sz="2400" cap="none" dirty="0" smtClean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регулярное пожертвование 1000 руб.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7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мес.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</a:p>
          <a:p>
            <a:pPr marL="0" indent="0" algn="l" eaLnBrk="1" hangingPunct="1"/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Upgrade call 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рег. </a:t>
            </a:r>
            <a:r>
              <a:rPr lang="ru-RU" sz="2400" cap="none" dirty="0" err="1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пож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. 1500 руб.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5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мес.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) 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в 1,5 раза больше</a:t>
            </a:r>
          </a:p>
          <a:p>
            <a:pPr marL="0" indent="0" algn="l" eaLnBrk="1" hangingPunct="1"/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Reactivation call – 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рег. </a:t>
            </a:r>
            <a:r>
              <a:rPr lang="ru-RU" sz="2400" cap="none" dirty="0" err="1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пож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. 1500 руб.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уже </a:t>
            </a:r>
            <a:r>
              <a:rPr lang="en-US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lang="ru-RU" sz="2400" cap="none" dirty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 мес.</a:t>
            </a:r>
            <a:r>
              <a:rPr lang="en-US" sz="2400" cap="none" dirty="0" smtClean="0">
                <a:solidFill>
                  <a:srgbClr val="262626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sz="2400" cap="none" dirty="0">
              <a:solidFill>
                <a:srgbClr val="262626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Titel 20"/>
          <p:cNvSpPr txBox="1">
            <a:spLocks/>
          </p:cNvSpPr>
          <p:nvPr/>
        </p:nvSpPr>
        <p:spPr bwMode="auto">
          <a:xfrm>
            <a:off x="3066199" y="4839309"/>
            <a:ext cx="7670041" cy="183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r" defTabSz="457200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Arial"/>
                <a:ea typeface="ＭＳ Ｐゴシック" pitchFamily="30" charset="-128"/>
                <a:cs typeface="ＭＳ Ｐゴシック" pitchFamily="30" charset="-128"/>
              </a:defRPr>
            </a:lvl1pPr>
            <a:lvl2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2pPr>
            <a:lvl3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3pPr>
            <a:lvl4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4pPr>
            <a:lvl5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5pPr>
            <a:lvl6pPr marL="4572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6pPr>
            <a:lvl7pPr marL="9144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7pPr>
            <a:lvl8pPr marL="13716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8pPr>
            <a:lvl9pPr marL="18288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9pPr>
          </a:lstStyle>
          <a:p>
            <a:pPr eaLnBrk="1" hangingPunct="1"/>
            <a:r>
              <a:rPr lang="ru-RU" sz="28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</a:br>
            <a:endParaRPr lang="en-GB" sz="28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428568" y="254000"/>
            <a:ext cx="9507793" cy="68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r" defTabSz="457200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Arial"/>
                <a:ea typeface="ＭＳ Ｐゴシック" pitchFamily="30" charset="-128"/>
                <a:cs typeface="ＭＳ Ｐゴシック" pitchFamily="30" charset="-128"/>
              </a:defRPr>
            </a:lvl1pPr>
            <a:lvl2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2pPr>
            <a:lvl3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3pPr>
            <a:lvl4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4pPr>
            <a:lvl5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5pPr>
            <a:lvl6pPr marL="4572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6pPr>
            <a:lvl7pPr marL="9144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7pPr>
            <a:lvl8pPr marL="13716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8pPr>
            <a:lvl9pPr marL="18288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9pPr>
          </a:lstStyle>
          <a:p>
            <a:r>
              <a:rPr lang="ru-RU" sz="2400" dirty="0" smtClean="0"/>
              <a:t>Зачем все это нужно?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86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943" y="2051322"/>
            <a:ext cx="8191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Arial" charset="0"/>
                <a:ea typeface="Arial" charset="0"/>
                <a:cs typeface="Arial" charset="0"/>
              </a:rPr>
              <a:t>Спасибо за внимание!</a:t>
            </a:r>
            <a:endParaRPr lang="en-US" sz="6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23340" y="4396776"/>
            <a:ext cx="5460436" cy="1754326"/>
            <a:chOff x="1880134" y="4675908"/>
            <a:chExt cx="5460436" cy="1754326"/>
          </a:xfrm>
        </p:grpSpPr>
        <p:sp>
          <p:nvSpPr>
            <p:cNvPr id="3" name="TextBox 2"/>
            <p:cNvSpPr txBox="1"/>
            <p:nvPr/>
          </p:nvSpPr>
          <p:spPr>
            <a:xfrm>
              <a:off x="3710345" y="4675908"/>
              <a:ext cx="3630225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Arial" charset="0"/>
                  <a:ea typeface="Arial" charset="0"/>
                  <a:cs typeface="Arial" charset="0"/>
                </a:rPr>
                <a:t>Евгения </a:t>
              </a:r>
              <a:r>
                <a:rPr lang="ru-RU" dirty="0" err="1">
                  <a:latin typeface="Arial" charset="0"/>
                  <a:ea typeface="Arial" charset="0"/>
                  <a:cs typeface="Arial" charset="0"/>
                </a:rPr>
                <a:t>Левенец</a:t>
              </a:r>
              <a:endParaRPr lang="ru-RU" dirty="0"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ru-RU" dirty="0" smtClean="0">
                  <a:latin typeface="Arial" charset="0"/>
                  <a:ea typeface="Arial" charset="0"/>
                  <a:cs typeface="Arial" charset="0"/>
                </a:rPr>
                <a:t>Детские деревни </a:t>
              </a:r>
              <a:r>
                <a:rPr lang="mr-IN" dirty="0" smtClean="0">
                  <a:latin typeface="Arial" charset="0"/>
                  <a:ea typeface="Arial" charset="0"/>
                  <a:cs typeface="Arial" charset="0"/>
                </a:rPr>
                <a:t>–</a:t>
              </a:r>
              <a:r>
                <a:rPr lang="ru-RU" dirty="0" smtClean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SOS</a:t>
              </a:r>
              <a:r>
                <a:rPr lang="ru-RU" dirty="0" smtClean="0">
                  <a:latin typeface="Arial" charset="0"/>
                  <a:ea typeface="Arial" charset="0"/>
                  <a:cs typeface="Arial" charset="0"/>
                </a:rPr>
                <a:t> Россия,</a:t>
              </a:r>
              <a:endParaRPr lang="ru-RU" dirty="0"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ru-RU" dirty="0">
                  <a:latin typeface="Arial" charset="0"/>
                  <a:ea typeface="Arial" charset="0"/>
                  <a:cs typeface="Arial" charset="0"/>
                </a:rPr>
                <a:t>системный аналитик</a:t>
              </a:r>
            </a:p>
            <a:p>
              <a:endParaRPr lang="ru-RU" dirty="0"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dirty="0" err="1">
                  <a:latin typeface="Arial" charset="0"/>
                  <a:ea typeface="Arial" charset="0"/>
                  <a:cs typeface="Arial" charset="0"/>
                </a:rPr>
                <a:t>evgenia.levenec@sos-dd.org</a:t>
              </a:r>
              <a:endParaRPr lang="ru-RU" dirty="0"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+7(926)172-48-63</a:t>
              </a:r>
            </a:p>
          </p:txBody>
        </p:sp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34" y="4675908"/>
              <a:ext cx="1754326" cy="1754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867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428568" y="254000"/>
            <a:ext cx="9507793" cy="68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r" defTabSz="457200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Arial"/>
                <a:ea typeface="ＭＳ Ｐゴシック" pitchFamily="30" charset="-128"/>
                <a:cs typeface="ＭＳ Ｐゴシック" pitchFamily="30" charset="-128"/>
              </a:defRPr>
            </a:lvl1pPr>
            <a:lvl2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2pPr>
            <a:lvl3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3pPr>
            <a:lvl4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4pPr>
            <a:lvl5pPr algn="r" defTabSz="457200" rtl="0" eaLnBrk="0" fontAlgn="base" hangingPunct="0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5pPr>
            <a:lvl6pPr marL="4572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6pPr>
            <a:lvl7pPr marL="9144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7pPr>
            <a:lvl8pPr marL="13716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8pPr>
            <a:lvl9pPr marL="1828800" algn="r" defTabSz="457200" rtl="0" fontAlgn="base">
              <a:lnSpc>
                <a:spcPts val="2563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defRPr>
            </a:lvl9pPr>
          </a:lstStyle>
          <a:p>
            <a:r>
              <a:rPr lang="ru-RU" sz="2400" dirty="0" smtClean="0"/>
              <a:t>Познакомимся?</a:t>
            </a:r>
            <a:endParaRPr lang="en-US" sz="2400" dirty="0"/>
          </a:p>
        </p:txBody>
      </p:sp>
      <p:pic>
        <p:nvPicPr>
          <p:cNvPr id="7" name="Picture 2" descr="K:\Public\Fundraising Department\PR Folder\Foto &amp; Video\tpa\tpa-picture-4326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825" y="917930"/>
            <a:ext cx="8785184" cy="586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46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8568" y="254000"/>
            <a:ext cx="9507793" cy="681182"/>
          </a:xfrm>
        </p:spPr>
        <p:txBody>
          <a:bodyPr>
            <a:noAutofit/>
          </a:bodyPr>
          <a:lstStyle/>
          <a:p>
            <a:r>
              <a:rPr lang="ru-RU" sz="2400" dirty="0"/>
              <a:t>Немного о нас...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45806" y="935182"/>
            <a:ext cx="1169055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lvl="1" algn="just">
              <a:lnSpc>
                <a:spcPct val="150000"/>
              </a:lnSpc>
            </a:pPr>
            <a:r>
              <a:rPr lang="ru-RU" sz="3000" b="1" dirty="0">
                <a:latin typeface="Arial" charset="0"/>
                <a:ea typeface="Arial" charset="0"/>
                <a:cs typeface="Arial" charset="0"/>
              </a:rPr>
              <a:t>Детские деревни </a:t>
            </a:r>
            <a:r>
              <a:rPr lang="mr-IN" sz="30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ru-RU" sz="3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dirty="0" smtClean="0">
                <a:latin typeface="Arial" charset="0"/>
                <a:ea typeface="Arial" charset="0"/>
                <a:cs typeface="Arial" charset="0"/>
              </a:rPr>
              <a:t>SOS</a:t>
            </a:r>
            <a:r>
              <a:rPr lang="ru-RU" sz="3000" b="1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134 страны в мире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Более 20 лет в России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6 Детских деревень </a:t>
            </a:r>
            <a:r>
              <a:rPr lang="mr-IN" sz="30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SOS </a:t>
            </a:r>
            <a:endParaRPr lang="ru-RU" sz="3000" dirty="0" smtClean="0">
              <a:latin typeface="Arial" charset="0"/>
              <a:ea typeface="Arial" charset="0"/>
              <a:cs typeface="Arial" charset="0"/>
            </a:endParaRP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5 Домов молодежи</a:t>
            </a:r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30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 SOS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ФПСС «Укрепление семьи» и ЦРСФУД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Более 2500 </a:t>
            </a:r>
            <a:r>
              <a:rPr lang="ru-RU" sz="3000" dirty="0" err="1" smtClean="0">
                <a:latin typeface="Arial" charset="0"/>
                <a:ea typeface="Arial" charset="0"/>
                <a:cs typeface="Arial" charset="0"/>
              </a:rPr>
              <a:t>благополучателей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 в год</a:t>
            </a:r>
            <a:endParaRPr lang="en-US" sz="3000" dirty="0">
              <a:latin typeface="Arial" charset="0"/>
              <a:ea typeface="Arial" charset="0"/>
              <a:cs typeface="Arial" charset="0"/>
            </a:endParaRPr>
          </a:p>
          <a:p>
            <a:pPr marL="455613" indent="-271463" algn="just"/>
            <a:endParaRPr lang="en-US" sz="3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9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8568" y="254000"/>
            <a:ext cx="9507793" cy="681182"/>
          </a:xfrm>
        </p:spPr>
        <p:txBody>
          <a:bodyPr>
            <a:noAutofit/>
          </a:bodyPr>
          <a:lstStyle/>
          <a:p>
            <a:r>
              <a:rPr lang="ru-RU" sz="2400" dirty="0"/>
              <a:t>Немного о нас...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45806" y="935182"/>
            <a:ext cx="11690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lvl="1" algn="just">
              <a:lnSpc>
                <a:spcPct val="150000"/>
              </a:lnSpc>
            </a:pPr>
            <a:r>
              <a:rPr lang="ru-RU" sz="3000" b="1" dirty="0" err="1" smtClean="0">
                <a:latin typeface="Arial" charset="0"/>
                <a:ea typeface="Arial" charset="0"/>
                <a:cs typeface="Arial" charset="0"/>
              </a:rPr>
              <a:t>Фандрайзинг</a:t>
            </a:r>
            <a:r>
              <a:rPr lang="ru-RU" sz="3000" b="1" dirty="0" smtClean="0">
                <a:latin typeface="Arial" charset="0"/>
                <a:ea typeface="Arial" charset="0"/>
                <a:cs typeface="Arial" charset="0"/>
              </a:rPr>
              <a:t> в Детских деревнях </a:t>
            </a:r>
            <a:r>
              <a:rPr lang="mr-IN" sz="30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ru-RU" sz="3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dirty="0" smtClean="0">
                <a:latin typeface="Arial" charset="0"/>
                <a:ea typeface="Arial" charset="0"/>
                <a:cs typeface="Arial" charset="0"/>
              </a:rPr>
              <a:t>SOS</a:t>
            </a:r>
            <a:r>
              <a:rPr lang="ru-RU" sz="3000" b="1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5 лет развиваем массовый </a:t>
            </a:r>
            <a:r>
              <a:rPr lang="ru-RU" sz="3000" dirty="0" err="1" smtClean="0">
                <a:latin typeface="Arial" charset="0"/>
                <a:ea typeface="Arial" charset="0"/>
                <a:cs typeface="Arial" charset="0"/>
              </a:rPr>
              <a:t>фандрайзинг</a:t>
            </a:r>
            <a:endParaRPr lang="ru-RU" sz="3000" dirty="0" smtClean="0">
              <a:latin typeface="Arial" charset="0"/>
              <a:ea typeface="Arial" charset="0"/>
              <a:cs typeface="Arial" charset="0"/>
            </a:endParaRP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124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тыс. контактов:</a:t>
            </a:r>
          </a:p>
          <a:p>
            <a:pPr marL="1827213" lvl="4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71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тыс. из них жертвовали хотя бы раз</a:t>
            </a:r>
          </a:p>
          <a:p>
            <a:pPr marL="1827213" lvl="4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32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тыс. из них активные доноры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За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2018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год:</a:t>
            </a:r>
          </a:p>
          <a:p>
            <a:pPr marL="1827213" lvl="4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Более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202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млн. руб. </a:t>
            </a: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о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т частных доноров</a:t>
            </a:r>
          </a:p>
          <a:p>
            <a:pPr marL="1827213" lvl="4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178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млн. </a:t>
            </a: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р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уб. из них </a:t>
            </a:r>
            <a:r>
              <a:rPr lang="mr-IN" sz="30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 регулярные пожертвования</a:t>
            </a:r>
            <a:endParaRPr lang="en-US" sz="3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8568" y="254000"/>
            <a:ext cx="9507793" cy="681182"/>
          </a:xfrm>
        </p:spPr>
        <p:txBody>
          <a:bodyPr>
            <a:noAutofit/>
          </a:bodyPr>
          <a:lstStyle/>
          <a:p>
            <a:r>
              <a:rPr lang="ru-RU" sz="2400" dirty="0" smtClean="0"/>
              <a:t>Что нужно от частных доноров?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45806" y="935182"/>
            <a:ext cx="1169055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endParaRPr lang="ru-RU" sz="3000" dirty="0" smtClean="0">
              <a:latin typeface="Arial" charset="0"/>
              <a:ea typeface="Arial" charset="0"/>
              <a:cs typeface="Arial" charset="0"/>
            </a:endParaRP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Чтобы </a:t>
            </a: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они нас поддержали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Оставили свои контакты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Остались с нами навечно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Периодически увеличивали свои пожертвования (и даже стали </a:t>
            </a:r>
            <a:r>
              <a:rPr lang="en-US" sz="3000" dirty="0">
                <a:latin typeface="Arial" charset="0"/>
                <a:ea typeface="Arial" charset="0"/>
                <a:cs typeface="Arial" charset="0"/>
              </a:rPr>
              <a:t>Major Donor</a:t>
            </a: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Привлекали своих друзей</a:t>
            </a:r>
          </a:p>
        </p:txBody>
      </p:sp>
    </p:spTree>
    <p:extLst>
      <p:ext uri="{BB962C8B-B14F-4D97-AF65-F5344CB8AC3E}">
        <p14:creationId xmlns:p14="http://schemas.microsoft.com/office/powerpoint/2010/main" val="207368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17092" y="254000"/>
            <a:ext cx="9102765" cy="681182"/>
          </a:xfrm>
        </p:spPr>
        <p:txBody>
          <a:bodyPr>
            <a:noAutofit/>
          </a:bodyPr>
          <a:lstStyle/>
          <a:p>
            <a:r>
              <a:rPr lang="ru-RU" sz="2400" smtClean="0"/>
              <a:t>Цикл коммуникации с донорами</a:t>
            </a:r>
            <a:endParaRPr lang="en-US" sz="2400" dirty="0"/>
          </a:p>
        </p:txBody>
      </p:sp>
      <p:pic>
        <p:nvPicPr>
          <p:cNvPr id="7" name="Picture 6" descr="Donor cycle for individual donors_sche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9" y="836883"/>
            <a:ext cx="10156371" cy="61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8568" y="254000"/>
            <a:ext cx="9507793" cy="681182"/>
          </a:xfrm>
        </p:spPr>
        <p:txBody>
          <a:bodyPr>
            <a:noAutofit/>
          </a:bodyPr>
          <a:lstStyle/>
          <a:p>
            <a:r>
              <a:rPr lang="ru-RU" sz="2400" dirty="0" smtClean="0"/>
              <a:t>Этап 1: Привлечение</a:t>
            </a:r>
            <a:endParaRPr lang="en-US" sz="2400" dirty="0"/>
          </a:p>
        </p:txBody>
      </p:sp>
      <p:pic>
        <p:nvPicPr>
          <p:cNvPr id="6" name="Picture 6" descr="Donor cycle for individual donors_schem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 b="72379"/>
          <a:stretch/>
        </p:blipFill>
        <p:spPr>
          <a:xfrm>
            <a:off x="-65315" y="935182"/>
            <a:ext cx="11838390" cy="2009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522" y="3178752"/>
            <a:ext cx="504092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Онлайн-кампании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en-US" sz="2500" dirty="0" smtClean="0">
                <a:latin typeface="Arial" charset="0"/>
                <a:ea typeface="Arial" charset="0"/>
                <a:cs typeface="Arial" charset="0"/>
              </a:rPr>
              <a:t>SMS-</a:t>
            </a: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кампании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Мероприятия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Прямой диалог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Публикации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Акции с партнерами</a:t>
            </a:r>
            <a:endParaRPr lang="en-US" sz="2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0415" y="3178751"/>
            <a:ext cx="504092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Акции в соц. сетях</a:t>
            </a:r>
          </a:p>
          <a:p>
            <a:pPr marL="912813" lvl="2" indent="-271463">
              <a:lnSpc>
                <a:spcPct val="150000"/>
              </a:lnSpc>
              <a:buFont typeface="Arial"/>
              <a:buChar char="•"/>
            </a:pP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Холодные </a:t>
            </a:r>
            <a:r>
              <a:rPr lang="ru-RU" sz="2500" dirty="0" err="1" smtClean="0">
                <a:latin typeface="Arial" charset="0"/>
                <a:ea typeface="Arial" charset="0"/>
                <a:cs typeface="Arial" charset="0"/>
              </a:rPr>
              <a:t>обзвоны</a:t>
            </a: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 и рассылки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Благотворительные ярмарки</a:t>
            </a: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И др.</a:t>
            </a:r>
            <a:endParaRPr lang="en-US" sz="25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2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8568" y="254000"/>
            <a:ext cx="9507793" cy="681182"/>
          </a:xfrm>
        </p:spPr>
        <p:txBody>
          <a:bodyPr>
            <a:noAutofit/>
          </a:bodyPr>
          <a:lstStyle/>
          <a:p>
            <a:r>
              <a:rPr lang="ru-RU" sz="2400" smtClean="0"/>
              <a:t>Этап 1: Привлечение</a:t>
            </a:r>
            <a:endParaRPr lang="en-US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4929" y="935182"/>
            <a:ext cx="1169143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endParaRPr lang="ru-RU" sz="3000" dirty="0" smtClean="0">
              <a:latin typeface="Arial" charset="0"/>
              <a:ea typeface="Arial" charset="0"/>
              <a:cs typeface="Arial" charset="0"/>
            </a:endParaRPr>
          </a:p>
          <a:p>
            <a:pPr marL="912813" lvl="2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b="1" dirty="0" smtClean="0">
                <a:latin typeface="Arial" charset="0"/>
                <a:ea typeface="Arial" charset="0"/>
                <a:cs typeface="Arial" charset="0"/>
              </a:rPr>
              <a:t>Что нам нужно от донора?</a:t>
            </a:r>
            <a:endParaRPr lang="ru-RU" sz="3000" dirty="0" smtClean="0">
              <a:latin typeface="Arial" charset="0"/>
              <a:ea typeface="Arial" charset="0"/>
              <a:cs typeface="Arial" charset="0"/>
            </a:endParaRPr>
          </a:p>
          <a:p>
            <a:pPr marL="1827213" lvl="4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Личная информация</a:t>
            </a:r>
            <a:endParaRPr lang="ru-RU" sz="3000" dirty="0">
              <a:latin typeface="Arial" charset="0"/>
              <a:ea typeface="Arial" charset="0"/>
              <a:cs typeface="Arial" charset="0"/>
            </a:endParaRPr>
          </a:p>
          <a:p>
            <a:pPr marL="1827213" lvl="4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Комментарии о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доноре</a:t>
            </a:r>
            <a:endParaRPr lang="ru-RU" sz="3000" dirty="0">
              <a:latin typeface="Arial" charset="0"/>
              <a:ea typeface="Arial" charset="0"/>
              <a:cs typeface="Arial" charset="0"/>
            </a:endParaRPr>
          </a:p>
          <a:p>
            <a:pPr marL="1827213" lvl="4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Источник</a:t>
            </a:r>
            <a:endParaRPr lang="ru-RU" sz="3000" dirty="0">
              <a:latin typeface="Arial" charset="0"/>
              <a:ea typeface="Arial" charset="0"/>
              <a:cs typeface="Arial" charset="0"/>
            </a:endParaRPr>
          </a:p>
          <a:p>
            <a:pPr marL="1827213" lvl="4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История контактов с донором </a:t>
            </a:r>
          </a:p>
          <a:p>
            <a:pPr marL="1827213" lvl="4" indent="-271463" algn="just">
              <a:lnSpc>
                <a:spcPct val="150000"/>
              </a:lnSpc>
              <a:buFont typeface="Arial"/>
              <a:buChar char="•"/>
            </a:pPr>
            <a:r>
              <a:rPr lang="ru-RU" sz="3000" dirty="0">
                <a:latin typeface="Arial" charset="0"/>
                <a:ea typeface="Arial" charset="0"/>
                <a:cs typeface="Arial" charset="0"/>
              </a:rPr>
              <a:t>Информацию о </a:t>
            </a:r>
            <a:r>
              <a:rPr lang="ru-RU" sz="3000" dirty="0" smtClean="0">
                <a:latin typeface="Arial" charset="0"/>
                <a:ea typeface="Arial" charset="0"/>
                <a:cs typeface="Arial" charset="0"/>
              </a:rPr>
              <a:t>пожертвованиях</a:t>
            </a:r>
            <a:endParaRPr lang="ru-RU" sz="3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2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8568" y="254000"/>
            <a:ext cx="9507793" cy="681182"/>
          </a:xfrm>
        </p:spPr>
        <p:txBody>
          <a:bodyPr>
            <a:noAutofit/>
          </a:bodyPr>
          <a:lstStyle/>
          <a:p>
            <a:r>
              <a:rPr lang="ru-RU" sz="2400" dirty="0" smtClean="0"/>
              <a:t>Этап 2: Удержание</a:t>
            </a:r>
            <a:r>
              <a:rPr lang="en-US" sz="2400" dirty="0"/>
              <a:t> </a:t>
            </a:r>
            <a:r>
              <a:rPr lang="en-US" sz="2400" dirty="0" smtClean="0"/>
              <a:t>- upgrade</a:t>
            </a:r>
            <a:endParaRPr lang="en-US" sz="2400" dirty="0"/>
          </a:p>
        </p:txBody>
      </p:sp>
      <p:pic>
        <p:nvPicPr>
          <p:cNvPr id="9" name="Picture 6" descr="Donor cycle for individual donors_schem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t="18128" r="24277" b="29794"/>
          <a:stretch/>
        </p:blipFill>
        <p:spPr>
          <a:xfrm>
            <a:off x="6605082" y="1147454"/>
            <a:ext cx="5331279" cy="32248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80998" y="1147454"/>
            <a:ext cx="1231735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Приветствовать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!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Email+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звонок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виде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marL="641350" lvl="2" algn="just">
              <a:lnSpc>
                <a:spcPct val="150000"/>
              </a:lnSpc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(welcome pack)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Благодарить за каждое пожертвование </a:t>
            </a:r>
            <a:endParaRPr lang="ru-RU" sz="2200" dirty="0" smtClean="0">
              <a:latin typeface="Arial" charset="0"/>
              <a:ea typeface="Arial" charset="0"/>
              <a:cs typeface="Arial" charset="0"/>
            </a:endParaRPr>
          </a:p>
          <a:p>
            <a:pPr marL="641350" lvl="2" algn="just">
              <a:lnSpc>
                <a:spcPct val="150000"/>
              </a:lnSpc>
            </a:pP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и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новый вид пожертвования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Делиться 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новостями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Отвечать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на все вопросы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(Supporter service)</a:t>
            </a:r>
            <a:endParaRPr lang="ru-RU" sz="2200" dirty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Приглашать на встречи, 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мероприятия</a:t>
            </a: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Поздравлять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ДР,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Новый год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другие праздники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Дарить что-то (годовщина поддержки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marL="984250" lvl="2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Special appeal: </a:t>
            </a:r>
            <a:r>
              <a:rPr lang="ru-RU" sz="2200" dirty="0" smtClean="0">
                <a:latin typeface="Arial" charset="0"/>
                <a:ea typeface="Arial" charset="0"/>
                <a:cs typeface="Arial" charset="0"/>
              </a:rPr>
              <a:t>акции, кампании, конкурсы и т.д.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3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-Design">
  <a:themeElements>
    <a:clrScheme name="6_Office-Design 3">
      <a:dk1>
        <a:srgbClr val="262626"/>
      </a:dk1>
      <a:lt1>
        <a:srgbClr val="FFFFFF"/>
      </a:lt1>
      <a:dk2>
        <a:srgbClr val="009EE0"/>
      </a:dk2>
      <a:lt2>
        <a:srgbClr val="EEECE1"/>
      </a:lt2>
      <a:accent1>
        <a:srgbClr val="009EE0"/>
      </a:accent1>
      <a:accent2>
        <a:srgbClr val="EC7404"/>
      </a:accent2>
      <a:accent3>
        <a:srgbClr val="FFFFFF"/>
      </a:accent3>
      <a:accent4>
        <a:srgbClr val="1F1F1F"/>
      </a:accent4>
      <a:accent5>
        <a:srgbClr val="AACCED"/>
      </a:accent5>
      <a:accent6>
        <a:srgbClr val="D66803"/>
      </a:accent6>
      <a:hlink>
        <a:srgbClr val="76B856"/>
      </a:hlink>
      <a:folHlink>
        <a:srgbClr val="E7436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6_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Office-Design 2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Office-Design 3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76B856"/>
        </a:hlink>
        <a:folHlink>
          <a:srgbClr val="E743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730</Words>
  <Application>Microsoft Office PowerPoint</Application>
  <PresentationFormat>Широкоэкранный</PresentationFormat>
  <Paragraphs>148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ＭＳ Ｐゴシック</vt:lpstr>
      <vt:lpstr>Arial</vt:lpstr>
      <vt:lpstr>Calibri</vt:lpstr>
      <vt:lpstr>Wingdings</vt:lpstr>
      <vt:lpstr>6_Office-Design</vt:lpstr>
      <vt:lpstr>Как CRM помогает в работе со сторонниками?</vt:lpstr>
      <vt:lpstr>Презентация PowerPoint</vt:lpstr>
      <vt:lpstr>Немного о нас...</vt:lpstr>
      <vt:lpstr>Немного о нас...</vt:lpstr>
      <vt:lpstr>Что нужно от частных доноров?</vt:lpstr>
      <vt:lpstr>Цикл коммуникации с донорами</vt:lpstr>
      <vt:lpstr>Этап 1: Привлечение</vt:lpstr>
      <vt:lpstr>Этап 1: Привлечение</vt:lpstr>
      <vt:lpstr>Этап 2: Удержание - upgrade</vt:lpstr>
      <vt:lpstr>Этап 2: Удержание - upgrade</vt:lpstr>
      <vt:lpstr>Этап 3: Возвращение</vt:lpstr>
      <vt:lpstr>Анализ и сравнение</vt:lpstr>
      <vt:lpstr>Так зачем нужна база?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Levenec Evgenia</cp:lastModifiedBy>
  <cp:revision>57</cp:revision>
  <cp:lastPrinted>2017-04-17T19:54:12Z</cp:lastPrinted>
  <dcterms:created xsi:type="dcterms:W3CDTF">2017-04-17T15:43:48Z</dcterms:created>
  <dcterms:modified xsi:type="dcterms:W3CDTF">2019-02-19T16:09:02Z</dcterms:modified>
</cp:coreProperties>
</file>