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493" r:id="rId3"/>
    <p:sldId id="454" r:id="rId4"/>
    <p:sldId id="492" r:id="rId5"/>
    <p:sldId id="426" r:id="rId6"/>
    <p:sldId id="494" r:id="rId7"/>
    <p:sldId id="427" r:id="rId8"/>
    <p:sldId id="392" r:id="rId9"/>
    <p:sldId id="390" r:id="rId10"/>
    <p:sldId id="495" r:id="rId11"/>
    <p:sldId id="459" r:id="rId12"/>
    <p:sldId id="412" r:id="rId13"/>
    <p:sldId id="461" r:id="rId14"/>
    <p:sldId id="435" r:id="rId15"/>
    <p:sldId id="462" r:id="rId16"/>
    <p:sldId id="463" r:id="rId17"/>
    <p:sldId id="465" r:id="rId18"/>
    <p:sldId id="464" r:id="rId19"/>
    <p:sldId id="385" r:id="rId20"/>
    <p:sldId id="377" r:id="rId21"/>
    <p:sldId id="387" r:id="rId22"/>
    <p:sldId id="383" r:id="rId23"/>
    <p:sldId id="491" r:id="rId24"/>
    <p:sldId id="400" r:id="rId25"/>
    <p:sldId id="388" r:id="rId26"/>
    <p:sldId id="391" r:id="rId27"/>
    <p:sldId id="396" r:id="rId28"/>
    <p:sldId id="397" r:id="rId29"/>
    <p:sldId id="393" r:id="rId30"/>
    <p:sldId id="394" r:id="rId31"/>
    <p:sldId id="395" r:id="rId32"/>
    <p:sldId id="399" r:id="rId33"/>
    <p:sldId id="466" r:id="rId34"/>
    <p:sldId id="442" r:id="rId35"/>
    <p:sldId id="469" r:id="rId36"/>
    <p:sldId id="477" r:id="rId37"/>
    <p:sldId id="478" r:id="rId38"/>
    <p:sldId id="483" r:id="rId39"/>
    <p:sldId id="484" r:id="rId40"/>
    <p:sldId id="485" r:id="rId41"/>
    <p:sldId id="481" r:id="rId42"/>
    <p:sldId id="496" r:id="rId43"/>
    <p:sldId id="428" r:id="rId44"/>
    <p:sldId id="341"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3" orient="horz" pos="4178" userDrawn="1">
          <p15:clr>
            <a:srgbClr val="A4A3A4"/>
          </p15:clr>
        </p15:guide>
        <p15:guide id="4" pos="5881" userDrawn="1">
          <p15:clr>
            <a:srgbClr val="A4A3A4"/>
          </p15:clr>
        </p15:guide>
        <p15:guide id="5" orient="horz" pos="845" userDrawn="1">
          <p15:clr>
            <a:srgbClr val="A4A3A4"/>
          </p15:clr>
        </p15:guide>
        <p15:guide id="6" pos="7514" userDrawn="1">
          <p15:clr>
            <a:srgbClr val="A4A3A4"/>
          </p15:clr>
        </p15:guide>
        <p15:guide id="7" pos="5632" userDrawn="1">
          <p15:clr>
            <a:srgbClr val="A4A3A4"/>
          </p15:clr>
        </p15:guide>
        <p15:guide id="8" pos="121" userDrawn="1">
          <p15:clr>
            <a:srgbClr val="A4A3A4"/>
          </p15:clr>
        </p15:guide>
        <p15:guide id="10" pos="3840" userDrawn="1">
          <p15:clr>
            <a:srgbClr val="A4A3A4"/>
          </p15:clr>
        </p15:guide>
        <p15:guide id="11" orient="horz" pos="686" userDrawn="1">
          <p15:clr>
            <a:srgbClr val="A4A3A4"/>
          </p15:clr>
        </p15:guide>
        <p15:guide id="12" pos="370" userDrawn="1">
          <p15:clr>
            <a:srgbClr val="A4A3A4"/>
          </p15:clr>
        </p15:guide>
        <p15:guide id="13" orient="horz" pos="4110" userDrawn="1">
          <p15:clr>
            <a:srgbClr val="A4A3A4"/>
          </p15:clr>
        </p15:guide>
        <p15:guide id="14" pos="1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2CCCC"/>
    <a:srgbClr val="F1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4660"/>
  </p:normalViewPr>
  <p:slideViewPr>
    <p:cSldViewPr snapToGrid="0">
      <p:cViewPr varScale="1">
        <p:scale>
          <a:sx n="71" d="100"/>
          <a:sy n="71" d="100"/>
        </p:scale>
        <p:origin x="72" y="306"/>
      </p:cViewPr>
      <p:guideLst>
        <p:guide orient="horz" pos="2409"/>
        <p:guide orient="horz" pos="4178"/>
        <p:guide pos="5881"/>
        <p:guide orient="horz" pos="845"/>
        <p:guide pos="7514"/>
        <p:guide pos="5632"/>
        <p:guide pos="121"/>
        <p:guide pos="3840"/>
        <p:guide orient="horz" pos="686"/>
        <p:guide pos="370"/>
        <p:guide orient="horz" pos="4110"/>
        <p:guide pos="18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pie3DChart>
        <c:varyColors val="1"/>
        <c:ser>
          <c:idx val="0"/>
          <c:order val="0"/>
          <c:tx>
            <c:strRef>
              <c:f>Sheet1!$A$2</c:f>
              <c:strCache>
                <c:ptCount val="1"/>
              </c:strCache>
            </c:strRef>
          </c:tx>
          <c:spPr>
            <a:solidFill>
              <a:schemeClr val="accent1"/>
            </a:solidFill>
            <a:ln w="4419">
              <a:solidFill>
                <a:schemeClr val="tx1"/>
              </a:solidFill>
              <a:prstDash val="solid"/>
            </a:ln>
          </c:spPr>
          <c:explosion val="25"/>
          <c:dPt>
            <c:idx val="0"/>
            <c:bubble3D val="0"/>
            <c:spPr>
              <a:solidFill>
                <a:srgbClr val="FFFFFF"/>
              </a:solidFill>
              <a:ln w="4419">
                <a:solidFill>
                  <a:schemeClr val="tx1"/>
                </a:solidFill>
                <a:prstDash val="solid"/>
              </a:ln>
            </c:spPr>
          </c:dPt>
          <c:dPt>
            <c:idx val="1"/>
            <c:bubble3D val="0"/>
            <c:spPr>
              <a:solidFill>
                <a:srgbClr val="FF0000"/>
              </a:solidFill>
              <a:ln w="4419">
                <a:noFill/>
                <a:prstDash val="solid"/>
              </a:ln>
            </c:spPr>
          </c:dPt>
          <c:dLbls>
            <c:dLbl>
              <c:idx val="1"/>
              <c:layout>
                <c:manualLayout>
                  <c:x val="1.8411524234639758E-2"/>
                  <c:y val="-0.29219013272151678"/>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w="8839">
                <a:noFill/>
              </a:ln>
            </c:spPr>
            <c:txPr>
              <a:bodyPr/>
              <a:lstStyle/>
              <a:p>
                <a:pPr>
                  <a:defRPr sz="1400" b="1" i="0" u="none" strike="noStrike"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ru-RU"/>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Sheet1!$B$1:$C$1</c:f>
              <c:strCache>
                <c:ptCount val="2"/>
                <c:pt idx="0">
                  <c:v>Материальные активы</c:v>
                </c:pt>
                <c:pt idx="1">
                  <c:v>Нематериальные активы</c:v>
                </c:pt>
              </c:strCache>
            </c:strRef>
          </c:cat>
          <c:val>
            <c:numRef>
              <c:f>Sheet1!$B$2:$C$2</c:f>
              <c:numCache>
                <c:formatCode>0%</c:formatCode>
                <c:ptCount val="2"/>
                <c:pt idx="0">
                  <c:v>0.04</c:v>
                </c:pt>
                <c:pt idx="1">
                  <c:v>0.96</c:v>
                </c:pt>
              </c:numCache>
            </c:numRef>
          </c:val>
        </c:ser>
        <c:dLbls>
          <c:showLegendKey val="0"/>
          <c:showVal val="0"/>
          <c:showCatName val="0"/>
          <c:showSerName val="0"/>
          <c:showPercent val="1"/>
          <c:showBubbleSize val="0"/>
          <c:showLeaderLines val="1"/>
        </c:dLbls>
      </c:pie3DChart>
      <c:spPr>
        <a:noFill/>
        <a:ln w="8839">
          <a:noFill/>
        </a:ln>
      </c:spPr>
    </c:plotArea>
    <c:legend>
      <c:legendPos val="t"/>
      <c:layout/>
      <c:overlay val="0"/>
      <c:spPr>
        <a:noFill/>
        <a:ln w="8839">
          <a:noFill/>
        </a:ln>
      </c:spPr>
      <c:txPr>
        <a:bodyPr/>
        <a:lstStyle/>
        <a:p>
          <a:pPr>
            <a:defRPr sz="1400" b="0" i="0" u="none" strike="noStrike"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ru-RU"/>
        </a:p>
      </c:txPr>
    </c:legend>
    <c:plotVisOnly val="1"/>
    <c:dispBlanksAs val="zero"/>
    <c:showDLblsOverMax val="0"/>
  </c:chart>
  <c:spPr>
    <a:noFill/>
    <a:ln>
      <a:noFill/>
    </a:ln>
  </c:spPr>
  <c:txPr>
    <a:bodyPr/>
    <a:lstStyle/>
    <a:p>
      <a:pPr>
        <a:defRPr sz="626" b="1" i="0" u="none" strike="noStrike" baseline="0">
          <a:solidFill>
            <a:schemeClr val="tx1"/>
          </a:solidFill>
          <a:latin typeface="Times New Roman"/>
          <a:ea typeface="Times New Roman"/>
          <a:cs typeface="Times New Roman"/>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C6F1B-0469-478A-9DCC-875E409959B5}" type="datetimeFigureOut">
              <a:rPr lang="ru-RU" smtClean="0"/>
              <a:t>02.10.2018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A1920-DB8F-4C95-B015-E0AC6A5E9583}" type="slidenum">
              <a:rPr lang="ru-RU" smtClean="0"/>
              <a:t>‹#›</a:t>
            </a:fld>
            <a:endParaRPr lang="ru-RU"/>
          </a:p>
        </p:txBody>
      </p:sp>
    </p:spTree>
    <p:extLst>
      <p:ext uri="{BB962C8B-B14F-4D97-AF65-F5344CB8AC3E}">
        <p14:creationId xmlns:p14="http://schemas.microsoft.com/office/powerpoint/2010/main" val="192705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23</a:t>
            </a:fld>
            <a:endParaRPr lang="ru-RU"/>
          </a:p>
        </p:txBody>
      </p:sp>
    </p:spTree>
    <p:extLst>
      <p:ext uri="{BB962C8B-B14F-4D97-AF65-F5344CB8AC3E}">
        <p14:creationId xmlns:p14="http://schemas.microsoft.com/office/powerpoint/2010/main" val="21855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35</a:t>
            </a:fld>
            <a:endParaRPr lang="ru-RU"/>
          </a:p>
        </p:txBody>
      </p:sp>
    </p:spTree>
    <p:extLst>
      <p:ext uri="{BB962C8B-B14F-4D97-AF65-F5344CB8AC3E}">
        <p14:creationId xmlns:p14="http://schemas.microsoft.com/office/powerpoint/2010/main" val="11751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36</a:t>
            </a:fld>
            <a:endParaRPr lang="ru-RU"/>
          </a:p>
        </p:txBody>
      </p:sp>
    </p:spTree>
    <p:extLst>
      <p:ext uri="{BB962C8B-B14F-4D97-AF65-F5344CB8AC3E}">
        <p14:creationId xmlns:p14="http://schemas.microsoft.com/office/powerpoint/2010/main" val="289553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37</a:t>
            </a:fld>
            <a:endParaRPr lang="ru-RU"/>
          </a:p>
        </p:txBody>
      </p:sp>
    </p:spTree>
    <p:extLst>
      <p:ext uri="{BB962C8B-B14F-4D97-AF65-F5344CB8AC3E}">
        <p14:creationId xmlns:p14="http://schemas.microsoft.com/office/powerpoint/2010/main" val="387053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38</a:t>
            </a:fld>
            <a:endParaRPr lang="ru-RU"/>
          </a:p>
        </p:txBody>
      </p:sp>
    </p:spTree>
    <p:extLst>
      <p:ext uri="{BB962C8B-B14F-4D97-AF65-F5344CB8AC3E}">
        <p14:creationId xmlns:p14="http://schemas.microsoft.com/office/powerpoint/2010/main" val="7112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39</a:t>
            </a:fld>
            <a:endParaRPr lang="ru-RU"/>
          </a:p>
        </p:txBody>
      </p:sp>
    </p:spTree>
    <p:extLst>
      <p:ext uri="{BB962C8B-B14F-4D97-AF65-F5344CB8AC3E}">
        <p14:creationId xmlns:p14="http://schemas.microsoft.com/office/powerpoint/2010/main" val="163798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40</a:t>
            </a:fld>
            <a:endParaRPr lang="ru-RU"/>
          </a:p>
        </p:txBody>
      </p:sp>
    </p:spTree>
    <p:extLst>
      <p:ext uri="{BB962C8B-B14F-4D97-AF65-F5344CB8AC3E}">
        <p14:creationId xmlns:p14="http://schemas.microsoft.com/office/powerpoint/2010/main" val="378319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AE24B5FC-E42E-45E8-BC85-72D43F2E2698}" type="slidenum">
              <a:rPr lang="ru-RU" smtClean="0"/>
              <a:pPr>
                <a:defRPr/>
              </a:pPr>
              <a:t>41</a:t>
            </a:fld>
            <a:endParaRPr lang="ru-RU"/>
          </a:p>
        </p:txBody>
      </p:sp>
    </p:spTree>
    <p:extLst>
      <p:ext uri="{BB962C8B-B14F-4D97-AF65-F5344CB8AC3E}">
        <p14:creationId xmlns:p14="http://schemas.microsoft.com/office/powerpoint/2010/main" val="286542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80132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88138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105515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1CEF-FB37-4AE4-B55C-26823B63CB8C}" type="slidenum">
              <a:rPr lang="ru-RU" smtClean="0"/>
              <a:t>‹#›</a:t>
            </a:fld>
            <a:endParaRPr lang="ru-RU"/>
          </a:p>
        </p:txBody>
      </p:sp>
      <p:cxnSp>
        <p:nvCxnSpPr>
          <p:cNvPr id="7" name="Прямая соединительная линия 6"/>
          <p:cNvCxnSpPr/>
          <p:nvPr userDrawn="1"/>
        </p:nvCxnSpPr>
        <p:spPr>
          <a:xfrm>
            <a:off x="174184" y="914400"/>
            <a:ext cx="11832578" cy="0"/>
          </a:xfrm>
          <a:prstGeom prst="line">
            <a:avLst/>
          </a:prstGeom>
          <a:ln>
            <a:solidFill>
              <a:srgbClr val="800000"/>
            </a:solidFill>
          </a:ln>
        </p:spPr>
        <p:style>
          <a:lnRef idx="1">
            <a:schemeClr val="accent2"/>
          </a:lnRef>
          <a:fillRef idx="0">
            <a:schemeClr val="accent2"/>
          </a:fillRef>
          <a:effectRef idx="0">
            <a:schemeClr val="accent2"/>
          </a:effectRef>
          <a:fontRef idx="minor">
            <a:schemeClr val="tx1"/>
          </a:fontRef>
        </p:style>
      </p:cxnSp>
      <p:pic>
        <p:nvPicPr>
          <p:cNvPr id="8" name="Рисунок 7"/>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74184" y="365125"/>
            <a:ext cx="316267" cy="493914"/>
          </a:xfrm>
          <a:prstGeom prst="rect">
            <a:avLst/>
          </a:prstGeom>
        </p:spPr>
      </p:pic>
    </p:spTree>
    <p:extLst>
      <p:ext uri="{BB962C8B-B14F-4D97-AF65-F5344CB8AC3E}">
        <p14:creationId xmlns:p14="http://schemas.microsoft.com/office/powerpoint/2010/main" val="128156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10846"/>
            <a:ext cx="10515600" cy="493914"/>
          </a:xfrm>
        </p:spPr>
        <p:txBody>
          <a:bodyPr>
            <a:noAutofit/>
          </a:bodyPr>
          <a:lstStyle>
            <a:lvl1pPr>
              <a:defRPr sz="2800" b="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smtClean="0"/>
              <a:t>Образец заголовка</a:t>
            </a:r>
            <a:endParaRPr lang="ru-RU"/>
          </a:p>
        </p:txBody>
      </p:sp>
      <p:sp>
        <p:nvSpPr>
          <p:cNvPr id="3" name="Объект 2"/>
          <p:cNvSpPr>
            <a:spLocks noGrp="1"/>
          </p:cNvSpPr>
          <p:nvPr>
            <p:ph idx="1"/>
          </p:nvPr>
        </p:nvSpPr>
        <p:spPr>
          <a:xfrm>
            <a:off x="838200" y="1245871"/>
            <a:ext cx="5151120" cy="4931092"/>
          </a:xfrm>
        </p:spPr>
        <p:txBody>
          <a:bodyPr>
            <a:normAutofit/>
          </a:bodyPr>
          <a:lstStyle>
            <a:lvl1pPr marL="0" indent="0">
              <a:lnSpc>
                <a:spcPct val="100000"/>
              </a:lnSpc>
              <a:spcBef>
                <a:spcPts val="0"/>
              </a:spcBef>
              <a:buNone/>
              <a:defRPr sz="1400" b="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0" indent="0">
              <a:lnSpc>
                <a:spcPct val="100000"/>
              </a:lnSpc>
              <a:spcBef>
                <a:spcPts val="0"/>
              </a:spcBef>
              <a:buNone/>
              <a:defRPr sz="14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ru-RU" dirty="0" smtClean="0"/>
              <a:t>Образец текста</a:t>
            </a:r>
          </a:p>
          <a:p>
            <a:pPr lvl="1"/>
            <a:r>
              <a:rPr lang="ru-RU" dirty="0" smtClean="0"/>
              <a:t>Второй уровень</a:t>
            </a:r>
          </a:p>
        </p:txBody>
      </p:sp>
      <p:cxnSp>
        <p:nvCxnSpPr>
          <p:cNvPr id="7" name="Прямая соединительная линия 6"/>
          <p:cNvCxnSpPr/>
          <p:nvPr userDrawn="1"/>
        </p:nvCxnSpPr>
        <p:spPr>
          <a:xfrm>
            <a:off x="174184" y="914400"/>
            <a:ext cx="11832578" cy="0"/>
          </a:xfrm>
          <a:prstGeom prst="line">
            <a:avLst/>
          </a:prstGeom>
          <a:ln>
            <a:solidFill>
              <a:srgbClr val="002060"/>
            </a:solidFill>
          </a:ln>
        </p:spPr>
        <p:style>
          <a:lnRef idx="1">
            <a:schemeClr val="accent2"/>
          </a:lnRef>
          <a:fillRef idx="0">
            <a:schemeClr val="accent2"/>
          </a:fillRef>
          <a:effectRef idx="0">
            <a:schemeClr val="accent2"/>
          </a:effectRef>
          <a:fontRef idx="minor">
            <a:schemeClr val="tx1"/>
          </a:fontRef>
        </p:style>
      </p:cxnSp>
      <p:pic>
        <p:nvPicPr>
          <p:cNvPr id="8" name="Рисунок 7"/>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174184" y="365125"/>
            <a:ext cx="332892" cy="493914"/>
          </a:xfrm>
          <a:prstGeom prst="rect">
            <a:avLst/>
          </a:prstGeom>
        </p:spPr>
      </p:pic>
      <p:sp>
        <p:nvSpPr>
          <p:cNvPr id="9" name="Объект 2"/>
          <p:cNvSpPr>
            <a:spLocks noGrp="1"/>
          </p:cNvSpPr>
          <p:nvPr>
            <p:ph idx="10"/>
          </p:nvPr>
        </p:nvSpPr>
        <p:spPr>
          <a:xfrm>
            <a:off x="6202680" y="1245870"/>
            <a:ext cx="5151120" cy="4931093"/>
          </a:xfrm>
        </p:spPr>
        <p:txBody>
          <a:bodyPr>
            <a:normAutofit/>
          </a:bodyPr>
          <a:lstStyle>
            <a:lvl1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a:defRPr sz="14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ru-RU" dirty="0" smtClean="0"/>
              <a:t>Образец текста</a:t>
            </a:r>
          </a:p>
        </p:txBody>
      </p:sp>
    </p:spTree>
    <p:extLst>
      <p:ext uri="{BB962C8B-B14F-4D97-AF65-F5344CB8AC3E}">
        <p14:creationId xmlns:p14="http://schemas.microsoft.com/office/powerpoint/2010/main" val="419926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40599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83936D-2048-4F73-8386-6B6CFFAE4E1C}" type="datetimeFigureOut">
              <a:rPr lang="ru-RU" smtClean="0"/>
              <a:t>02.10.2018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366473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83936D-2048-4F73-8386-6B6CFFAE4E1C}" type="datetimeFigureOut">
              <a:rPr lang="ru-RU" smtClean="0"/>
              <a:t>02.10.2018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1671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83936D-2048-4F73-8386-6B6CFFAE4E1C}" type="datetimeFigureOut">
              <a:rPr lang="ru-RU" smtClean="0"/>
              <a:t>02.10.2018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141409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83936D-2048-4F73-8386-6B6CFFAE4E1C}" type="datetimeFigureOut">
              <a:rPr lang="ru-RU" smtClean="0"/>
              <a:t>02.10.2018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296116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3936D-2048-4F73-8386-6B6CFFAE4E1C}" type="datetimeFigureOut">
              <a:rPr lang="ru-RU" smtClean="0"/>
              <a:t>02.10.2018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18295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83936D-2048-4F73-8386-6B6CFFAE4E1C}" type="datetimeFigureOut">
              <a:rPr lang="ru-RU" smtClean="0"/>
              <a:t>02.10.2018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151CEF-FB37-4AE4-B55C-26823B63CB8C}" type="slidenum">
              <a:rPr lang="ru-RU" smtClean="0"/>
              <a:t>‹#›</a:t>
            </a:fld>
            <a:endParaRPr lang="ru-RU"/>
          </a:p>
        </p:txBody>
      </p:sp>
    </p:spTree>
    <p:extLst>
      <p:ext uri="{BB962C8B-B14F-4D97-AF65-F5344CB8AC3E}">
        <p14:creationId xmlns:p14="http://schemas.microsoft.com/office/powerpoint/2010/main" val="16171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3936D-2048-4F73-8386-6B6CFFAE4E1C}" type="datetimeFigureOut">
              <a:rPr lang="ru-RU" smtClean="0"/>
              <a:t>02.10.2018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51CEF-FB37-4AE4-B55C-26823B63CB8C}" type="slidenum">
              <a:rPr lang="ru-RU" smtClean="0"/>
              <a:t>‹#›</a:t>
            </a:fld>
            <a:endParaRPr lang="ru-RU"/>
          </a:p>
        </p:txBody>
      </p:sp>
    </p:spTree>
    <p:extLst>
      <p:ext uri="{BB962C8B-B14F-4D97-AF65-F5344CB8AC3E}">
        <p14:creationId xmlns:p14="http://schemas.microsoft.com/office/powerpoint/2010/main" val="114252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www.psychologos.ru/images/6/6b/Reakciya_na_svoi_oshibki1.p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pr-sp.ru" TargetMode="External"/><Relationship Id="rId2" Type="http://schemas.openxmlformats.org/officeDocument/2006/relationships/hyperlink" Target="http://www.pr-sp.ru/"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81600" y="2920858"/>
            <a:ext cx="6286500" cy="1195835"/>
          </a:xfrm>
        </p:spPr>
        <p:txBody>
          <a:bodyPr anchor="ctr">
            <a:noAutofit/>
          </a:bodyPr>
          <a:lstStyle/>
          <a:p>
            <a:r>
              <a:rPr lang="ru-RU" sz="4000" b="1" dirty="0" smtClean="0">
                <a:solidFill>
                  <a:srgbClr val="800000"/>
                </a:solidFill>
                <a:latin typeface="Times New Roman" panose="02020603050405020304" pitchFamily="18" charset="0"/>
                <a:ea typeface="Arial Unicode MS" panose="020B0604020202020204" pitchFamily="34" charset="-128"/>
                <a:cs typeface="Times New Roman" panose="02020603050405020304" pitchFamily="18" charset="0"/>
              </a:rPr>
              <a:t>Специфика кризисных коммуникации</a:t>
            </a:r>
            <a:endParaRPr lang="ru-RU" sz="4000" b="1" dirty="0">
              <a:solidFill>
                <a:srgbClr val="8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6492" y="414109"/>
            <a:ext cx="4000962" cy="5989882"/>
          </a:xfrm>
          <a:prstGeom prst="rect">
            <a:avLst/>
          </a:prstGeom>
        </p:spPr>
      </p:pic>
      <p:sp>
        <p:nvSpPr>
          <p:cNvPr id="10" name="Заголовок 1"/>
          <p:cNvSpPr txBox="1">
            <a:spLocks/>
          </p:cNvSpPr>
          <p:nvPr/>
        </p:nvSpPr>
        <p:spPr>
          <a:xfrm>
            <a:off x="5181600" y="5958775"/>
            <a:ext cx="6286500" cy="69532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dirty="0">
              <a:solidFill>
                <a:srgbClr val="80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5" name="Rectangle 4"/>
          <p:cNvSpPr txBox="1">
            <a:spLocks noChangeArrowheads="1"/>
          </p:cNvSpPr>
          <p:nvPr/>
        </p:nvSpPr>
        <p:spPr>
          <a:xfrm>
            <a:off x="5255592" y="6389936"/>
            <a:ext cx="1690492" cy="468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ru-RU" altLang="ru-RU" sz="1400" dirty="0" smtClean="0">
                <a:latin typeface="Times New Roman" panose="02020603050405020304" pitchFamily="18" charset="0"/>
                <a:cs typeface="Times New Roman" panose="02020603050405020304" pitchFamily="18" charset="0"/>
              </a:rPr>
              <a:t>г. Москва 2018</a:t>
            </a:r>
            <a:endParaRPr lang="ru-RU" alt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17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5347" y="5385066"/>
            <a:ext cx="1487147" cy="979038"/>
          </a:xfrm>
          <a:prstGeom prst="rect">
            <a:avLst/>
          </a:prstGeom>
        </p:spPr>
      </p:pic>
      <p:sp>
        <p:nvSpPr>
          <p:cNvPr id="28" name="Прямоугольник 27"/>
          <p:cNvSpPr/>
          <p:nvPr/>
        </p:nvSpPr>
        <p:spPr>
          <a:xfrm>
            <a:off x="1561074" y="6369660"/>
            <a:ext cx="2187742" cy="253916"/>
          </a:xfrm>
          <a:prstGeom prst="rect">
            <a:avLst/>
          </a:prstGeom>
        </p:spPr>
        <p:txBody>
          <a:bodyPr wrap="square">
            <a:spAutoFit/>
          </a:bodyPr>
          <a:lstStyle/>
          <a:p>
            <a:pPr>
              <a:spcBef>
                <a:spcPts val="450"/>
              </a:spcBef>
            </a:pPr>
            <a:r>
              <a:rPr lang="ru-RU" sz="1050" dirty="0">
                <a:latin typeface="Arial Unicode MS" panose="020B0604020202020204" pitchFamily="34" charset="-128"/>
                <a:ea typeface="Arial Unicode MS" panose="020B0604020202020204" pitchFamily="34" charset="-128"/>
                <a:cs typeface="Arial Unicode MS" panose="020B0604020202020204" pitchFamily="34" charset="-128"/>
              </a:rPr>
              <a:t>28.01.86 шаттл «Челленджер»</a:t>
            </a:r>
          </a:p>
        </p:txBody>
      </p:sp>
      <p:sp>
        <p:nvSpPr>
          <p:cNvPr id="29" name="Прямоугольник 28"/>
          <p:cNvSpPr/>
          <p:nvPr/>
        </p:nvSpPr>
        <p:spPr>
          <a:xfrm>
            <a:off x="3725714" y="6369660"/>
            <a:ext cx="2049293" cy="253916"/>
          </a:xfrm>
          <a:prstGeom prst="rect">
            <a:avLst/>
          </a:prstGeom>
        </p:spPr>
        <p:txBody>
          <a:bodyPr wrap="square">
            <a:spAutoFit/>
          </a:bodyPr>
          <a:lstStyle/>
          <a:p>
            <a:pPr>
              <a:spcBef>
                <a:spcPts val="450"/>
              </a:spcBef>
            </a:pPr>
            <a:r>
              <a:rPr lang="ru-RU" sz="1050" dirty="0">
                <a:latin typeface="Arial Unicode MS" panose="020B0604020202020204" pitchFamily="34" charset="-128"/>
                <a:ea typeface="Arial Unicode MS" panose="020B0604020202020204" pitchFamily="34" charset="-128"/>
                <a:cs typeface="Arial Unicode MS" panose="020B0604020202020204" pitchFamily="34" charset="-128"/>
              </a:rPr>
              <a:t>01.02.03 шаттл «Колумбия»</a:t>
            </a:r>
            <a:endParaRPr lang="en-US"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1" name="Рисунок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2453" y="5418788"/>
            <a:ext cx="1413462" cy="950875"/>
          </a:xfrm>
          <a:prstGeom prst="rect">
            <a:avLst/>
          </a:prstGeom>
        </p:spPr>
      </p:pic>
      <p:pic>
        <p:nvPicPr>
          <p:cNvPr id="14" name="Рисунок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0072" y="5391375"/>
            <a:ext cx="1741118" cy="978287"/>
          </a:xfrm>
          <a:prstGeom prst="rect">
            <a:avLst/>
          </a:prstGeom>
        </p:spPr>
      </p:pic>
      <p:sp>
        <p:nvSpPr>
          <p:cNvPr id="30" name="Прямоугольник 29"/>
          <p:cNvSpPr/>
          <p:nvPr/>
        </p:nvSpPr>
        <p:spPr>
          <a:xfrm>
            <a:off x="6135347" y="6367309"/>
            <a:ext cx="1487147" cy="253916"/>
          </a:xfrm>
          <a:prstGeom prst="rect">
            <a:avLst/>
          </a:prstGeom>
        </p:spPr>
        <p:txBody>
          <a:bodyPr wrap="square">
            <a:spAutoFit/>
          </a:bodyPr>
          <a:lstStyle/>
          <a:p>
            <a:pPr algn="ctr">
              <a:spcBef>
                <a:spcPts val="450"/>
              </a:spcBef>
            </a:pPr>
            <a:r>
              <a:rPr lang="ru-RU" sz="1050" dirty="0">
                <a:latin typeface="Arial Unicode MS" panose="020B0604020202020204" pitchFamily="34" charset="-128"/>
                <a:ea typeface="Arial Unicode MS" panose="020B0604020202020204" pitchFamily="34" charset="-128"/>
                <a:cs typeface="Arial Unicode MS" panose="020B0604020202020204" pitchFamily="34" charset="-128"/>
              </a:rPr>
              <a:t>04.06.96 «Ариан-5»</a:t>
            </a:r>
            <a:endParaRPr lang="en-US"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Прямоугольник 30"/>
          <p:cNvSpPr/>
          <p:nvPr/>
        </p:nvSpPr>
        <p:spPr>
          <a:xfrm>
            <a:off x="8101461" y="6348081"/>
            <a:ext cx="1866801" cy="253916"/>
          </a:xfrm>
          <a:prstGeom prst="rect">
            <a:avLst/>
          </a:prstGeom>
        </p:spPr>
        <p:txBody>
          <a:bodyPr wrap="square">
            <a:spAutoFit/>
          </a:bodyPr>
          <a:lstStyle/>
          <a:p>
            <a:pPr algn="ctr">
              <a:spcBef>
                <a:spcPts val="450"/>
              </a:spcBef>
            </a:pPr>
            <a:r>
              <a:rPr lang="ru-RU" sz="1050" dirty="0">
                <a:latin typeface="Arial Unicode MS" panose="020B0604020202020204" pitchFamily="34" charset="-128"/>
                <a:ea typeface="Arial Unicode MS" panose="020B0604020202020204" pitchFamily="34" charset="-128"/>
                <a:cs typeface="Arial Unicode MS" panose="020B0604020202020204" pitchFamily="34" charset="-128"/>
              </a:rPr>
              <a:t>31.10.14 </a:t>
            </a:r>
            <a:r>
              <a:rPr lang="en-US" sz="1050" dirty="0">
                <a:latin typeface="Arial Unicode MS" panose="020B0604020202020204" pitchFamily="34" charset="-128"/>
                <a:ea typeface="Arial Unicode MS" panose="020B0604020202020204" pitchFamily="34" charset="-128"/>
                <a:cs typeface="Arial Unicode MS" panose="020B0604020202020204" pitchFamily="34" charset="-128"/>
              </a:rPr>
              <a:t>SpaceShipTwo</a:t>
            </a:r>
          </a:p>
        </p:txBody>
      </p:sp>
      <p:pic>
        <p:nvPicPr>
          <p:cNvPr id="17" name="Рисунок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6651" y="5391374"/>
            <a:ext cx="1736423" cy="983973"/>
          </a:xfrm>
          <a:prstGeom prst="rect">
            <a:avLst/>
          </a:prstGeom>
        </p:spPr>
      </p:pic>
      <p:sp>
        <p:nvSpPr>
          <p:cNvPr id="32" name="Заголовок 1"/>
          <p:cNvSpPr txBox="1">
            <a:spLocks/>
          </p:cNvSpPr>
          <p:nvPr/>
        </p:nvSpPr>
        <p:spPr>
          <a:xfrm>
            <a:off x="587375" y="490620"/>
            <a:ext cx="11412538" cy="382505"/>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Цена ошибки</a:t>
            </a:r>
          </a:p>
        </p:txBody>
      </p:sp>
      <p:pic>
        <p:nvPicPr>
          <p:cNvPr id="9" name="Рисунок 8"/>
          <p:cNvPicPr>
            <a:picLocks noChangeAspect="1"/>
          </p:cNvPicPr>
          <p:nvPr/>
        </p:nvPicPr>
        <p:blipFill>
          <a:blip r:embed="rId6"/>
          <a:stretch>
            <a:fillRect/>
          </a:stretch>
        </p:blipFill>
        <p:spPr>
          <a:xfrm>
            <a:off x="1679820" y="1186916"/>
            <a:ext cx="9183923" cy="3800529"/>
          </a:xfrm>
          <a:prstGeom prst="rect">
            <a:avLst/>
          </a:prstGeom>
        </p:spPr>
      </p:pic>
    </p:spTree>
    <p:extLst>
      <p:ext uri="{BB962C8B-B14F-4D97-AF65-F5344CB8AC3E}">
        <p14:creationId xmlns:p14="http://schemas.microsoft.com/office/powerpoint/2010/main" val="183941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Управление информацией в кризисных ситуациях – </a:t>
            </a:r>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Всегда готов!»</a:t>
            </a:r>
          </a:p>
        </p:txBody>
      </p:sp>
      <p:sp>
        <p:nvSpPr>
          <p:cNvPr id="11" name="Rectangle 11"/>
          <p:cNvSpPr>
            <a:spLocks noChangeArrowheads="1"/>
          </p:cNvSpPr>
          <p:nvPr/>
        </p:nvSpPr>
        <p:spPr bwMode="auto">
          <a:xfrm>
            <a:off x="1739516" y="1988841"/>
            <a:ext cx="8676964" cy="1461939"/>
          </a:xfrm>
          <a:prstGeom prst="rect">
            <a:avLst/>
          </a:prstGeom>
          <a:ln>
            <a:solidFill>
              <a:srgbClr val="80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a:defRPr/>
            </a:pPr>
            <a:endParaRPr lang="ru-RU" sz="1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lang="ru-RU"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«Проблема возникает в самое неподходящее время!»</a:t>
            </a:r>
          </a:p>
          <a:p>
            <a:pPr marL="342900" indent="-342900" algn="ctr">
              <a:defRPr/>
            </a:pPr>
            <a:endParaRPr lang="ru-RU" sz="27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r">
              <a:defRPr/>
            </a:pPr>
            <a:r>
              <a:rPr lang="ru-RU"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33-ий Закон </a:t>
            </a:r>
            <a:r>
              <a:rPr lang="ru-RU" sz="16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Мерфи</a:t>
            </a:r>
            <a:r>
              <a:rPr lang="ru-RU"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lgn="ctr">
              <a:defRPr/>
            </a:pPr>
            <a:endParaRPr lang="ru-RU" sz="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Rectangle 10"/>
          <p:cNvSpPr>
            <a:spLocks noChangeArrowheads="1"/>
          </p:cNvSpPr>
          <p:nvPr/>
        </p:nvSpPr>
        <p:spPr bwMode="auto">
          <a:xfrm>
            <a:off x="1739516" y="4221089"/>
            <a:ext cx="8676964" cy="1200329"/>
          </a:xfrm>
          <a:prstGeom prst="rect">
            <a:avLst/>
          </a:prstGeom>
          <a:solidFill>
            <a:srgbClr val="80000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42900" indent="-342900" algn="ctr" eaLnBrk="0" hangingPunct="0">
              <a:defRPr/>
            </a:pPr>
            <a:endParaRPr lang="ru-RU"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ctr" eaLnBrk="0" hangingPunct="0">
              <a:defRPr/>
            </a:pPr>
            <a:r>
              <a:rPr lang="ru-RU" sz="2400"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Наша задача – быть готовыми к кризисной ситуации! </a:t>
            </a:r>
          </a:p>
          <a:p>
            <a:pPr marL="342900" indent="-342900" algn="ctr" eaLnBrk="0" hangingPunct="0">
              <a:defRPr/>
            </a:pPr>
            <a:endParaRPr lang="ru-RU" sz="2400"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794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Информация информации рознь…</a:t>
            </a:r>
          </a:p>
        </p:txBody>
      </p:sp>
      <p:sp>
        <p:nvSpPr>
          <p:cNvPr id="13" name="Rectangle 3"/>
          <p:cNvSpPr>
            <a:spLocks noGrp="1" noChangeArrowheads="1"/>
          </p:cNvSpPr>
          <p:nvPr>
            <p:ph sz="quarter" idx="1"/>
          </p:nvPr>
        </p:nvSpPr>
        <p:spPr>
          <a:xfrm>
            <a:off x="2784526" y="1771874"/>
            <a:ext cx="3024188" cy="3096344"/>
          </a:xfrm>
        </p:spPr>
        <p:style>
          <a:lnRef idx="2">
            <a:schemeClr val="dk1"/>
          </a:lnRef>
          <a:fillRef idx="1">
            <a:schemeClr val="lt1"/>
          </a:fillRef>
          <a:effectRef idx="0">
            <a:schemeClr val="dk1"/>
          </a:effectRef>
          <a:fontRef idx="minor">
            <a:schemeClr val="dk1"/>
          </a:fontRef>
        </p:style>
        <p:txBody>
          <a:bodyPr/>
          <a:lstStyle/>
          <a:p>
            <a:pPr algn="l">
              <a:buFont typeface="Wingdings" pitchFamily="2" charset="2"/>
              <a:buChar char="Ø"/>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более информативная, чем эмоциональная;</a:t>
            </a:r>
          </a:p>
          <a:p>
            <a:pPr algn="l">
              <a:buFont typeface="Wingdings" pitchFamily="2" charset="2"/>
              <a:buChar char="Ø"/>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причинно-следственные связи понятны и открыты;</a:t>
            </a:r>
          </a:p>
          <a:p>
            <a:pPr>
              <a:buFont typeface="Wingdings" pitchFamily="2" charset="2"/>
              <a:buChar char="Ø"/>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многоцелевая</a:t>
            </a:r>
          </a:p>
        </p:txBody>
      </p:sp>
      <p:sp>
        <p:nvSpPr>
          <p:cNvPr id="14" name="Rectangle 4"/>
          <p:cNvSpPr txBox="1">
            <a:spLocks noChangeArrowheads="1"/>
          </p:cNvSpPr>
          <p:nvPr/>
        </p:nvSpPr>
        <p:spPr>
          <a:xfrm>
            <a:off x="6316316" y="1771874"/>
            <a:ext cx="3019772" cy="3096344"/>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66725" indent="-285750">
              <a:buFont typeface="Wingdings" pitchFamily="2" charset="2"/>
              <a:buChar char="Ø"/>
            </a:pPr>
            <a:r>
              <a:rPr lang="ru-RU" sz="1400" smtClean="0">
                <a:latin typeface="Arial Unicode MS" panose="020B0604020202020204" pitchFamily="34" charset="-128"/>
                <a:ea typeface="Arial Unicode MS" panose="020B0604020202020204" pitchFamily="34" charset="-128"/>
                <a:cs typeface="Arial Unicode MS" panose="020B0604020202020204" pitchFamily="34" charset="-128"/>
              </a:rPr>
              <a:t>высоко эмоциональна;</a:t>
            </a:r>
          </a:p>
          <a:p>
            <a:pPr marL="466725" indent="-285750">
              <a:buFont typeface="Wingdings" pitchFamily="2" charset="2"/>
              <a:buChar char="Ø"/>
            </a:pPr>
            <a:r>
              <a:rPr lang="ru-RU" sz="1400" smtClean="0">
                <a:latin typeface="Arial Unicode MS" panose="020B0604020202020204" pitchFamily="34" charset="-128"/>
                <a:ea typeface="Arial Unicode MS" panose="020B0604020202020204" pitchFamily="34" charset="-128"/>
                <a:cs typeface="Arial Unicode MS" panose="020B0604020202020204" pitchFamily="34" charset="-128"/>
              </a:rPr>
              <a:t>намеренно каузальная (поиск виноватых, причин и следствий);</a:t>
            </a:r>
          </a:p>
          <a:p>
            <a:pPr marL="466725" indent="-285750">
              <a:buFont typeface="Wingdings" pitchFamily="2" charset="2"/>
              <a:buChar char="Ø"/>
            </a:pPr>
            <a:r>
              <a:rPr lang="ru-RU" sz="1400" smtClean="0">
                <a:latin typeface="Arial Unicode MS" panose="020B0604020202020204" pitchFamily="34" charset="-128"/>
                <a:ea typeface="Arial Unicode MS" panose="020B0604020202020204" pitchFamily="34" charset="-128"/>
                <a:cs typeface="Arial Unicode MS" panose="020B0604020202020204" pitchFamily="34" charset="-128"/>
              </a:rPr>
              <a:t>векторная – изначально направлена на формирование мнения определенных аудиторий;</a:t>
            </a:r>
          </a:p>
          <a:p>
            <a:pPr marL="466725" indent="-285750">
              <a:buFont typeface="Wingdings" pitchFamily="2" charset="2"/>
              <a:buChar char="Ø"/>
            </a:pPr>
            <a:r>
              <a:rPr lang="ru-RU" sz="1400" smtClean="0">
                <a:latin typeface="Arial Unicode MS" panose="020B0604020202020204" pitchFamily="34" charset="-128"/>
                <a:ea typeface="Arial Unicode MS" panose="020B0604020202020204" pitchFamily="34" charset="-128"/>
                <a:cs typeface="Arial Unicode MS" panose="020B0604020202020204" pitchFamily="34" charset="-128"/>
              </a:rPr>
              <a:t>требует доверительного подкрепления (изначально вызывает неверие);</a:t>
            </a:r>
          </a:p>
          <a:p>
            <a:pPr marL="466725" indent="-285750">
              <a:buFont typeface="Wingdings" pitchFamily="2" charset="2"/>
              <a:buChar char="Ø"/>
            </a:pPr>
            <a:r>
              <a:rPr lang="ru-RU" sz="1400" smtClean="0">
                <a:latin typeface="Arial Unicode MS" panose="020B0604020202020204" pitchFamily="34" charset="-128"/>
                <a:ea typeface="Arial Unicode MS" panose="020B0604020202020204" pitchFamily="34" charset="-128"/>
                <a:cs typeface="Arial Unicode MS" panose="020B0604020202020204" pitchFamily="34" charset="-128"/>
              </a:rPr>
              <a:t>ретуширована (контроль данных)</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Rectangle 5"/>
          <p:cNvSpPr txBox="1">
            <a:spLocks noChangeArrowheads="1"/>
          </p:cNvSpPr>
          <p:nvPr/>
        </p:nvSpPr>
        <p:spPr>
          <a:xfrm>
            <a:off x="2430116" y="5156250"/>
            <a:ext cx="7772400" cy="1223962"/>
          </a:xfrm>
          <a:prstGeom prst="rect">
            <a:avLst/>
          </a:prstGeom>
          <a:solidFill>
            <a:srgbClr val="800000"/>
          </a:solidFill>
        </p:spPr>
        <p:style>
          <a:lnRef idx="3">
            <a:schemeClr val="lt1"/>
          </a:lnRef>
          <a:fillRef idx="1">
            <a:schemeClr val="accent2"/>
          </a:fillRef>
          <a:effectRef idx="1">
            <a:schemeClr val="accent2"/>
          </a:effectRef>
          <a:fontRef idx="minor">
            <a:schemeClr val="lt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Кризисная информация, как </a:t>
            </a:r>
            <a:r>
              <a:rPr lang="ru-RU"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ЧЕРНЫЙ ЯЩИК</a:t>
            </a:r>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 – </a:t>
            </a:r>
          </a:p>
          <a:p>
            <a:pPr marL="0" indent="0" algn="ctr">
              <a:buFont typeface="Arial" panose="020B0604020202020204" pitchFamily="34" charset="0"/>
              <a:buNone/>
            </a:pPr>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что  будет на выходе, зависит от подачи информации, </a:t>
            </a:r>
          </a:p>
          <a:p>
            <a:pPr marL="0" indent="0" algn="ctr">
              <a:buFont typeface="Arial" panose="020B0604020202020204" pitchFamily="34" charset="0"/>
              <a:buNone/>
            </a:pPr>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что резко повышает значимость подготовки.</a:t>
            </a:r>
            <a:endParaRPr lang="ru-RU"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Прямоугольник 15"/>
          <p:cNvSpPr/>
          <p:nvPr/>
        </p:nvSpPr>
        <p:spPr>
          <a:xfrm>
            <a:off x="2787924" y="1320802"/>
            <a:ext cx="3024336" cy="307777"/>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Текущая информация</a:t>
            </a:r>
            <a:endParaRPr lang="ru-RU"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 name="Прямоугольник 16"/>
          <p:cNvSpPr/>
          <p:nvPr/>
        </p:nvSpPr>
        <p:spPr>
          <a:xfrm>
            <a:off x="6316316" y="1320801"/>
            <a:ext cx="3024336" cy="338554"/>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FontTx/>
              <a:buNone/>
            </a:pPr>
            <a:r>
              <a:rPr 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Кризисная информация</a:t>
            </a:r>
          </a:p>
        </p:txBody>
      </p:sp>
    </p:spTree>
    <p:extLst>
      <p:ext uri="{BB962C8B-B14F-4D97-AF65-F5344CB8AC3E}">
        <p14:creationId xmlns:p14="http://schemas.microsoft.com/office/powerpoint/2010/main" val="55676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38484" y="2174454"/>
            <a:ext cx="8208962" cy="86360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endParaRPr lang="ru-RU" sz="1400" b="1" i="1" kern="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err="1"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Соцсети</a:t>
            </a:r>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 -проблемный генератор?</a:t>
            </a:r>
            <a:endPar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3"/>
          <p:cNvSpPr txBox="1">
            <a:spLocks noChangeArrowheads="1"/>
          </p:cNvSpPr>
          <p:nvPr/>
        </p:nvSpPr>
        <p:spPr>
          <a:xfrm>
            <a:off x="192087" y="1685678"/>
            <a:ext cx="11736387" cy="3672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just">
              <a:buFont typeface="Arial" panose="020B0604020202020204" pitchFamily="34" charset="0"/>
              <a:buNone/>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buFont typeface="Arial" panose="020B0604020202020204" pitchFamily="34" charset="0"/>
              <a:buNone/>
            </a:pPr>
            <a:r>
              <a:rPr lang="ru-RU"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Проблема становится кризисом при:</a:t>
            </a:r>
          </a:p>
          <a:p>
            <a:pPr marL="552450" lvl="1" indent="-285750" algn="just">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Невнимательном отношении к проблеме</a:t>
            </a:r>
          </a:p>
          <a:p>
            <a:pPr marL="552450" lvl="1" indent="-285750" algn="just">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Отсутствии плана кризисного реагирования</a:t>
            </a:r>
          </a:p>
          <a:p>
            <a:pPr marL="552450" lvl="1" indent="-285750" algn="just">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Неумелых действиях команды </a:t>
            </a:r>
          </a:p>
          <a:p>
            <a:pPr marL="808037" lvl="1" indent="-285750" algn="just">
              <a:buClr>
                <a:srgbClr val="800000"/>
              </a:buClr>
              <a:buFont typeface="Wingdings" panose="05000000000000000000" pitchFamily="2" charset="2"/>
              <a:buChar char="q"/>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buFont typeface="Arial" panose="020B0604020202020204" pitchFamily="34" charset="0"/>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Зачастую именно </a:t>
            </a:r>
            <a:r>
              <a:rPr lang="ru-RU"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соц</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сети являются катализатором, который «помогает» вывести ситуацию из-под контроля. </a:t>
            </a:r>
            <a:endParaRPr lang="ru-RU" sz="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buFont typeface="Arial" panose="020B0604020202020204" pitchFamily="34" charset="0"/>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Именно СМИ и </a:t>
            </a:r>
            <a:r>
              <a:rPr lang="ru-RU" sz="1400" dirty="0" err="1" smtClean="0">
                <a:latin typeface="Arial Unicode MS" panose="020B0604020202020204" pitchFamily="34" charset="-128"/>
                <a:ea typeface="Arial Unicode MS" panose="020B0604020202020204" pitchFamily="34" charset="-128"/>
                <a:cs typeface="Arial Unicode MS" panose="020B0604020202020204" pitchFamily="34" charset="-128"/>
              </a:rPr>
              <a:t>соцсети</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расставляют акценты</a:t>
            </a:r>
          </a:p>
          <a:p>
            <a:pPr marL="85725" indent="0" algn="just">
              <a:buFont typeface="Arial" panose="020B0604020202020204" pitchFamily="34" charset="0"/>
              <a:buNone/>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lgn="just">
              <a:lnSpc>
                <a:spcPct val="100000"/>
              </a:lnSpc>
              <a:spcBef>
                <a:spcPts val="0"/>
              </a:spcBef>
              <a:buClr>
                <a:srgbClr val="800000"/>
              </a:buClr>
              <a:buFont typeface="Wingdings" panose="05000000000000000000" pitchFamily="2" charset="2"/>
              <a:buChar char="q"/>
              <a:defRPr/>
            </a:pPr>
            <a:r>
              <a:rPr lang="ru-RU" sz="1400" dirty="0" err="1"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Соцсети</a:t>
            </a:r>
            <a:r>
              <a:rPr lang="ru-RU" sz="1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не отражение действительности, это часто не объективная, и даже не реальная фотография</a:t>
            </a:r>
          </a:p>
          <a:p>
            <a:pPr marL="285750" lvl="0" indent="-285750" algn="just">
              <a:lnSpc>
                <a:spcPct val="100000"/>
              </a:lnSpc>
              <a:spcBef>
                <a:spcPts val="0"/>
              </a:spcBef>
              <a:buClr>
                <a:srgbClr val="800000"/>
              </a:buClr>
              <a:buFont typeface="Wingdings" panose="05000000000000000000" pitchFamily="2" charset="2"/>
              <a:buChar char="q"/>
              <a:defRPr/>
            </a:pPr>
            <a:endPar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lgn="just">
              <a:lnSpc>
                <a:spcPct val="100000"/>
              </a:lnSpc>
              <a:spcBef>
                <a:spcPts val="0"/>
              </a:spcBef>
              <a:buClr>
                <a:srgbClr val="800000"/>
              </a:buClr>
              <a:buFont typeface="Wingdings" panose="05000000000000000000" pitchFamily="2" charset="2"/>
              <a:buChar char="q"/>
              <a:defRPr/>
            </a:pPr>
            <a:r>
              <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Они – конструируют действительность, добавляя и убирая нюансы, оттенки, интерпретируя реальность</a:t>
            </a:r>
          </a:p>
          <a:p>
            <a:pPr marL="285750" lvl="0" indent="-285750" algn="just">
              <a:lnSpc>
                <a:spcPct val="100000"/>
              </a:lnSpc>
              <a:spcBef>
                <a:spcPts val="0"/>
              </a:spcBef>
              <a:buClr>
                <a:srgbClr val="800000"/>
              </a:buClr>
              <a:buFont typeface="Wingdings" panose="05000000000000000000" pitchFamily="2" charset="2"/>
              <a:buChar char="q"/>
              <a:defRPr/>
            </a:pPr>
            <a:endPar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lgn="just">
              <a:lnSpc>
                <a:spcPct val="100000"/>
              </a:lnSpc>
              <a:spcBef>
                <a:spcPts val="0"/>
              </a:spcBef>
              <a:buClr>
                <a:srgbClr val="800000"/>
              </a:buClr>
              <a:buFont typeface="Wingdings" panose="05000000000000000000" pitchFamily="2" charset="2"/>
              <a:buChar char="q"/>
              <a:defRPr/>
            </a:pPr>
            <a:r>
              <a:rPr lang="ru-RU" sz="1400"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Соц</a:t>
            </a:r>
            <a:r>
              <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сети – это претендующая на объективность </a:t>
            </a:r>
            <a:r>
              <a:rPr lang="ru-RU" sz="1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МЕМУАРИСТИКА</a:t>
            </a:r>
            <a:r>
              <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 видоизмененная картина реальности</a:t>
            </a:r>
          </a:p>
          <a:p>
            <a:pPr marL="376237" lvl="0" indent="-285750" algn="just">
              <a:lnSpc>
                <a:spcPct val="100000"/>
              </a:lnSpc>
              <a:spcBef>
                <a:spcPts val="0"/>
              </a:spcBef>
              <a:buClr>
                <a:srgbClr val="800000"/>
              </a:buClr>
              <a:buFont typeface="Wingdings" panose="05000000000000000000" pitchFamily="2" charset="2"/>
              <a:buChar char="q"/>
              <a:defRPr/>
            </a:pPr>
            <a:endParaRPr lang="ru-RU" sz="1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lnSpc>
                <a:spcPct val="100000"/>
              </a:lnSpc>
              <a:buFont typeface="Arial" panose="020B0604020202020204" pitchFamily="34" charset="0"/>
              <a:buNone/>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buFont typeface="Arial" panose="020B0604020202020204" pitchFamily="34" charset="0"/>
              <a:buNone/>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8"/>
          <p:cNvSpPr/>
          <p:nvPr/>
        </p:nvSpPr>
        <p:spPr>
          <a:xfrm>
            <a:off x="3485530" y="1356505"/>
            <a:ext cx="5149056" cy="313932"/>
          </a:xfrm>
          <a:prstGeom prst="rect">
            <a:avLst/>
          </a:prstGeom>
          <a:solidFill>
            <a:srgbClr val="800000"/>
          </a:solidFill>
          <a:ln>
            <a:solidFill>
              <a:srgbClr val="800000"/>
            </a:solidFill>
          </a:ln>
        </p:spPr>
        <p:style>
          <a:lnRef idx="3">
            <a:schemeClr val="lt1"/>
          </a:lnRef>
          <a:fillRef idx="1">
            <a:schemeClr val="accent2"/>
          </a:fillRef>
          <a:effectRef idx="1">
            <a:schemeClr val="accent2"/>
          </a:effectRef>
          <a:fontRef idx="minor">
            <a:schemeClr val="lt1"/>
          </a:fontRef>
        </p:style>
        <p:txBody>
          <a:bodyPr wrap="square">
            <a:spAutoFit/>
          </a:bodyPr>
          <a:lstStyle/>
          <a:p>
            <a:pPr marL="85725" algn="ctr">
              <a:lnSpc>
                <a:spcPct val="90000"/>
              </a:lnSpc>
            </a:pPr>
            <a:r>
              <a:rPr lang="ru-RU" sz="1600" b="1" dirty="0">
                <a:latin typeface="Arial Unicode MS" panose="020B0604020202020204" pitchFamily="34" charset="-128"/>
                <a:ea typeface="Arial Unicode MS" panose="020B0604020202020204" pitchFamily="34" charset="-128"/>
                <a:cs typeface="Arial Unicode MS" panose="020B0604020202020204" pitchFamily="34" charset="-128"/>
              </a:rPr>
              <a:t>Сама по себе проблема не является </a:t>
            </a:r>
            <a:r>
              <a:rPr lang="ru-RU"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кризисом</a:t>
            </a:r>
            <a:endParaRPr lang="ru-RU"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6403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Так все таки: гласность или закрытость?</a:t>
            </a:r>
          </a:p>
        </p:txBody>
      </p:sp>
      <p:sp>
        <p:nvSpPr>
          <p:cNvPr id="10" name="Rectangle 3"/>
          <p:cNvSpPr txBox="1">
            <a:spLocks noChangeArrowheads="1"/>
          </p:cNvSpPr>
          <p:nvPr/>
        </p:nvSpPr>
        <p:spPr>
          <a:xfrm>
            <a:off x="192089" y="1089025"/>
            <a:ext cx="11736386" cy="2520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just">
              <a:buFont typeface="Arial" panose="020B0604020202020204" pitchFamily="34" charset="0"/>
              <a:buNone/>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5725" indent="0" algn="just">
              <a:buFont typeface="Arial" panose="020B0604020202020204" pitchFamily="34" charset="0"/>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Часто на эту тему во время серьезных кризисов возникает "вечная" дискуссия между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PR</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-специалистом и юристом:</a:t>
            </a:r>
          </a:p>
          <a:p>
            <a:pPr marL="85725" indent="0" algn="just">
              <a:buFont typeface="Arial" panose="020B0604020202020204" pitchFamily="34" charset="0"/>
              <a:buNone/>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503238" lvl="1" indent="-285750" algn="jus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Позиция юристов:</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«Все, что Вы скажете, может быть использовано против Вас»</a:t>
            </a:r>
          </a:p>
          <a:p>
            <a:pPr marL="503238" lvl="1" indent="-285750" algn="just">
              <a:buClr>
                <a:srgbClr val="800000"/>
              </a:buClr>
              <a:buFont typeface="Wingdings" panose="05000000000000000000" pitchFamily="2" charset="2"/>
              <a:buChar char="q"/>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503238" lvl="1" indent="-285750" algn="jus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Позиция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PR</a:t>
            </a: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-специалистов </a:t>
            </a:r>
            <a:r>
              <a:rPr lang="ru-RU"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открытость организации (в разумных рамках, конечно)</a:t>
            </a:r>
          </a:p>
          <a:p>
            <a:pPr marL="503238" lvl="1" indent="-285750" algn="just">
              <a:buClr>
                <a:srgbClr val="800000"/>
              </a:buClr>
              <a:buFont typeface="Wingdings" panose="05000000000000000000" pitchFamily="2" charset="2"/>
              <a:buChar char="q"/>
            </a:pP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217488" lvl="1" indent="0" algn="just">
              <a:buClr>
                <a:srgbClr val="800000"/>
              </a:buClr>
              <a:buNone/>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Основана на логике</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если компания сама не предоставит информацию, это сделают конкуренты, некомпетентные или предвзято настроенные лица </a:t>
            </a:r>
          </a:p>
          <a:p>
            <a:pPr marL="827088" lvl="1" algn="just">
              <a:buFont typeface="Arial" panose="020B0604020202020204" pitchFamily="34" charset="0"/>
              <a:buNone/>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Прямоугольник 10"/>
          <p:cNvSpPr/>
          <p:nvPr/>
        </p:nvSpPr>
        <p:spPr>
          <a:xfrm>
            <a:off x="2141637" y="4225071"/>
            <a:ext cx="7992888" cy="738664"/>
          </a:xfrm>
          <a:prstGeom prst="rect">
            <a:avLst/>
          </a:prstGeom>
          <a:solidFill>
            <a:srgbClr val="800000"/>
          </a:solidFill>
          <a:ln>
            <a:solidFill>
              <a:srgbClr val="800000"/>
            </a:solidFill>
          </a:ln>
        </p:spPr>
        <p:style>
          <a:lnRef idx="3">
            <a:schemeClr val="lt1"/>
          </a:lnRef>
          <a:fillRef idx="1">
            <a:schemeClr val="accent2"/>
          </a:fillRef>
          <a:effectRef idx="1">
            <a:schemeClr val="accent2"/>
          </a:effectRef>
          <a:fontRef idx="minor">
            <a:schemeClr val="lt1"/>
          </a:fontRef>
        </p:style>
        <p:txBody>
          <a:bodyPr wrap="square">
            <a:spAutoFit/>
          </a:bodyPr>
          <a:lstStyle/>
          <a:p>
            <a:pPr marL="0" lvl="1" algn="ctr"/>
            <a:endParaRPr lang="ru-RU"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1" algn="ct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Общественное мнение </a:t>
            </a:r>
            <a:r>
              <a:rPr lang="ru-RU"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не </a:t>
            </a: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может быть положительным, если компания закрыта</a:t>
            </a:r>
          </a:p>
          <a:p>
            <a:pPr marL="0" lvl="1" algn="ctr"/>
            <a:endParaRPr lang="ru-RU"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5553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Молчать или недоговорить – </a:t>
            </a:r>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 значит </a:t>
            </a:r>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породить слухи…</a:t>
            </a:r>
          </a:p>
        </p:txBody>
      </p:sp>
      <p:sp>
        <p:nvSpPr>
          <p:cNvPr id="3" name="Rectangle 8"/>
          <p:cNvSpPr>
            <a:spLocks noChangeArrowheads="1"/>
          </p:cNvSpPr>
          <p:nvPr/>
        </p:nvSpPr>
        <p:spPr bwMode="auto">
          <a:xfrm>
            <a:off x="192088" y="1089025"/>
            <a:ext cx="117363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Информационный вакуум</a:t>
            </a:r>
            <a:r>
              <a:rPr lang="ru-RU"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отсутствие или закрытость информации - черная дыра, которая тут же начинает заполняться чаще всего негативными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домыслами</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0" hangingPunct="0">
              <a:buClr>
                <a:srgbClr val="800000"/>
              </a:buClr>
              <a:buFont typeface="Wingdings" panose="05000000000000000000" pitchFamily="2" charset="2"/>
              <a:buChar char="q"/>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0" hangingPunct="0">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Неоднозначность информации</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создает ощущение тревоги и порождает стресс неизвестности, желание как-то разрядить ситуацию, додумав - «сконструировав»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информацию</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eaLnBrk="0" hangingPunct="0">
              <a:buClr>
                <a:srgbClr val="800000"/>
              </a:buClr>
              <a:buFont typeface="Wingdings" panose="05000000000000000000" pitchFamily="2" charset="2"/>
              <a:buChar char="q"/>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5" descr="177709_max"/>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5196" y="2856237"/>
            <a:ext cx="5761607" cy="37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0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5 категорий страхов</a:t>
            </a:r>
          </a:p>
        </p:txBody>
      </p:sp>
      <p:graphicFrame>
        <p:nvGraphicFramePr>
          <p:cNvPr id="3" name="Таблица 2"/>
          <p:cNvGraphicFramePr>
            <a:graphicFrameLocks noGrp="1"/>
          </p:cNvGraphicFramePr>
          <p:nvPr>
            <p:extLst>
              <p:ext uri="{D42A27DB-BD31-4B8C-83A1-F6EECF244321}">
                <p14:modId xmlns:p14="http://schemas.microsoft.com/office/powerpoint/2010/main" val="4287379451"/>
              </p:ext>
            </p:extLst>
          </p:nvPr>
        </p:nvGraphicFramePr>
        <p:xfrm>
          <a:off x="192088" y="1089025"/>
          <a:ext cx="11736387" cy="2529840"/>
        </p:xfrm>
        <a:graphic>
          <a:graphicData uri="http://schemas.openxmlformats.org/drawingml/2006/table">
            <a:tbl>
              <a:tblPr firstRow="1" bandRow="1">
                <a:tableStyleId>{5C22544A-7EE6-4342-B048-85BDC9FD1C3A}</a:tableStyleId>
              </a:tblPr>
              <a:tblGrid>
                <a:gridCol w="11736387"/>
              </a:tblGrid>
              <a:tr h="557578">
                <a:tc>
                  <a:txBody>
                    <a:bodyPr/>
                    <a:lstStyle/>
                    <a:p>
                      <a:pPr marL="342900" marR="0" lvl="0" indent="-342900" algn="l" defTabSz="914400" rtl="0" eaLnBrk="1" fontAlgn="auto" latinLnBrk="0" hangingPunct="1">
                        <a:lnSpc>
                          <a:spcPct val="100000"/>
                        </a:lnSpc>
                        <a:spcBef>
                          <a:spcPts val="0"/>
                        </a:spcBef>
                        <a:spcAft>
                          <a:spcPts val="600"/>
                        </a:spcAft>
                        <a:buClr>
                          <a:srgbClr val="800000"/>
                        </a:buClr>
                        <a:buSzTx/>
                        <a:buFont typeface="+mj-lt"/>
                        <a:buAutoNum type="arabicPeriod"/>
                        <a:tabLst/>
                        <a:defRPr/>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Страх первый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страх неизвестного: мы желаем взять с собой непременно подробную карту, на которой были бы обозначены «начало пути, середина и пункт назначения, наряду с остановками и гостиницами». Часто такой подход ведёт к вероятному затормаживанию процесса, потери времени и средств</a:t>
                      </a:r>
                    </a:p>
                    <a:p>
                      <a:pPr marL="342900" indent="-342900">
                        <a:spcAft>
                          <a:spcPts val="600"/>
                        </a:spcAft>
                        <a:buClr>
                          <a:srgbClr val="800000"/>
                        </a:buClr>
                        <a:buFont typeface="+mj-lt"/>
                        <a:buAutoNum type="arabicPeriod"/>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Страх второй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потерять то, что имеешь. Результатом этого становится потеря иллюзий, что ведёт к разочарованию, усталости, потери работоспособности</a:t>
                      </a:r>
                    </a:p>
                    <a:p>
                      <a:pPr marL="342900" indent="-342900">
                        <a:spcAft>
                          <a:spcPts val="600"/>
                        </a:spcAft>
                        <a:buClr>
                          <a:srgbClr val="800000"/>
                        </a:buClr>
                        <a:buFont typeface="+mj-lt"/>
                        <a:buAutoNum type="arabicPeriod"/>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Страх третий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страх того, что Вас отвергнут: вместо того, чтобы научиться прямо высказывать свои мысли, мы начинаем замыкаться в себе</a:t>
                      </a:r>
                    </a:p>
                    <a:p>
                      <a:pPr marL="342900" marR="0" lvl="0" indent="-342900" algn="l" defTabSz="914400" rtl="0" eaLnBrk="1" fontAlgn="auto" latinLnBrk="0" hangingPunct="1">
                        <a:lnSpc>
                          <a:spcPct val="100000"/>
                        </a:lnSpc>
                        <a:spcBef>
                          <a:spcPts val="0"/>
                        </a:spcBef>
                        <a:spcAft>
                          <a:spcPts val="600"/>
                        </a:spcAft>
                        <a:buClr>
                          <a:srgbClr val="800000"/>
                        </a:buClr>
                        <a:buSzTx/>
                        <a:buFont typeface="+mj-lt"/>
                        <a:buAutoNum type="arabicPeriod"/>
                        <a:tabLst/>
                        <a:defRPr/>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Страх четвертый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быть осмеянным. Страх показаться смешными заставляет нас выстраивать стену между собой и миром</a:t>
                      </a:r>
                    </a:p>
                    <a:p>
                      <a:pPr marL="342900" indent="-342900">
                        <a:spcAft>
                          <a:spcPts val="600"/>
                        </a:spcAft>
                        <a:buClr>
                          <a:srgbClr val="800000"/>
                        </a:buClr>
                        <a:buFont typeface="+mj-lt"/>
                        <a:buAutoNum type="arabicPeriod"/>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Страх быть вытащенным на всеобщее обозрение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один из самых гнетущих страхов. Страх того, что Ваша безопасность подвергнется испытанию, и всем будет ясно, как сильно Вы ею дорожите</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4" name="Picture 2" descr="Картинки по запросу страх"/>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8776" y="3789363"/>
            <a:ext cx="4703010" cy="282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52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И все-таки – о чем говорить?</a:t>
            </a:r>
          </a:p>
        </p:txBody>
      </p:sp>
      <p:sp>
        <p:nvSpPr>
          <p:cNvPr id="3" name="Rectangle 5"/>
          <p:cNvSpPr>
            <a:spLocks noChangeArrowheads="1"/>
          </p:cNvSpPr>
          <p:nvPr/>
        </p:nvSpPr>
        <p:spPr bwMode="auto">
          <a:xfrm>
            <a:off x="4564149" y="1711029"/>
            <a:ext cx="3063702" cy="307777"/>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ct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Если ситуация «горячая»</a:t>
            </a:r>
          </a:p>
        </p:txBody>
      </p:sp>
      <p:sp>
        <p:nvSpPr>
          <p:cNvPr id="4" name="Rectangle 6"/>
          <p:cNvSpPr>
            <a:spLocks noChangeArrowheads="1"/>
          </p:cNvSpPr>
          <p:nvPr/>
        </p:nvSpPr>
        <p:spPr bwMode="auto">
          <a:xfrm>
            <a:off x="4605721" y="3327723"/>
            <a:ext cx="3060700" cy="307777"/>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ct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Если ситуация </a:t>
            </a: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обыденная</a:t>
            </a:r>
            <a:endPar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7"/>
          <p:cNvSpPr>
            <a:spLocks noChangeArrowheads="1"/>
          </p:cNvSpPr>
          <p:nvPr/>
        </p:nvSpPr>
        <p:spPr bwMode="auto">
          <a:xfrm>
            <a:off x="4600959" y="5003652"/>
            <a:ext cx="3060700" cy="307777"/>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ct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Если ситуации «вообще нет»</a:t>
            </a:r>
          </a:p>
        </p:txBody>
      </p:sp>
      <p:sp>
        <p:nvSpPr>
          <p:cNvPr id="7" name="Rectangle 8"/>
          <p:cNvSpPr>
            <a:spLocks noChangeArrowheads="1"/>
          </p:cNvSpPr>
          <p:nvPr/>
        </p:nvSpPr>
        <p:spPr bwMode="auto">
          <a:xfrm>
            <a:off x="3431084" y="2391619"/>
            <a:ext cx="5359722" cy="307777"/>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eaLnBrk="0" hangingPunct="0"/>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определите позитивную сторону информации и ее объем</a:t>
            </a:r>
          </a:p>
        </p:txBody>
      </p:sp>
      <p:sp>
        <p:nvSpPr>
          <p:cNvPr id="8" name="Rectangle 10"/>
          <p:cNvSpPr>
            <a:spLocks noChangeArrowheads="1"/>
          </p:cNvSpPr>
          <p:nvPr/>
        </p:nvSpPr>
        <p:spPr bwMode="auto">
          <a:xfrm>
            <a:off x="3456211" y="3995540"/>
            <a:ext cx="5350197" cy="307777"/>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определите, как ее можно подать в необыденном ракурсе</a:t>
            </a:r>
          </a:p>
        </p:txBody>
      </p:sp>
      <p:sp>
        <p:nvSpPr>
          <p:cNvPr id="9" name="Rectangle 11"/>
          <p:cNvSpPr>
            <a:spLocks noChangeArrowheads="1"/>
          </p:cNvSpPr>
          <p:nvPr/>
        </p:nvSpPr>
        <p:spPr bwMode="auto">
          <a:xfrm>
            <a:off x="3352291" y="5713959"/>
            <a:ext cx="5558036" cy="307777"/>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ctr" eaLnBrk="0" hangingPunct="0"/>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ее надо сконструировать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(изобрести)</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Стрелка вниз 9"/>
          <p:cNvSpPr/>
          <p:nvPr/>
        </p:nvSpPr>
        <p:spPr>
          <a:xfrm>
            <a:off x="5915980" y="2059335"/>
            <a:ext cx="360040" cy="280020"/>
          </a:xfrm>
          <a:prstGeom prst="downArrow">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Стрелка вниз 10"/>
          <p:cNvSpPr/>
          <p:nvPr/>
        </p:nvSpPr>
        <p:spPr>
          <a:xfrm>
            <a:off x="5941106" y="3673935"/>
            <a:ext cx="360040" cy="280020"/>
          </a:xfrm>
          <a:prstGeom prst="downArrow">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Стрелка вниз 11"/>
          <p:cNvSpPr/>
          <p:nvPr/>
        </p:nvSpPr>
        <p:spPr>
          <a:xfrm>
            <a:off x="5946526" y="5365418"/>
            <a:ext cx="360040" cy="280020"/>
          </a:xfrm>
          <a:prstGeom prst="downArrow">
            <a:avLst/>
          </a:prstGeom>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8908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Очень важно!</a:t>
            </a:r>
            <a:endPar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831758302"/>
              </p:ext>
            </p:extLst>
          </p:nvPr>
        </p:nvGraphicFramePr>
        <p:xfrm>
          <a:off x="198119" y="1102678"/>
          <a:ext cx="11730355" cy="3406140"/>
        </p:xfrm>
        <a:graphic>
          <a:graphicData uri="http://schemas.openxmlformats.org/drawingml/2006/table">
            <a:tbl>
              <a:tblPr firstRow="1" bandRow="1">
                <a:tableStyleId>{5C22544A-7EE6-4342-B048-85BDC9FD1C3A}</a:tableStyleId>
              </a:tblPr>
              <a:tblGrid>
                <a:gridCol w="11730355"/>
              </a:tblGrid>
              <a:tr h="3406140">
                <a:tc>
                  <a:txBody>
                    <a:bodyPr/>
                    <a:lstStyle/>
                    <a:p>
                      <a:pPr marL="342900" indent="-342900">
                        <a:spcAft>
                          <a:spcPts val="600"/>
                        </a:spcAft>
                        <a:buClr>
                          <a:srgbClr val="800000"/>
                        </a:buClr>
                        <a:buFont typeface="+mj-lt"/>
                        <a:buAutoNum type="arabicPeriod"/>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Забудьте о справедливости</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Справедливость и истина здесь не при чем</a:t>
                      </a:r>
                    </a:p>
                    <a:p>
                      <a:pPr marL="342900" indent="-342900">
                        <a:spcAft>
                          <a:spcPts val="600"/>
                        </a:spcAft>
                        <a:buClr>
                          <a:srgbClr val="800000"/>
                        </a:buClr>
                        <a:buFont typeface="+mj-lt"/>
                        <a:buAutoNum type="arabicPeriod"/>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Не спорьте и не оправдывайтесь.</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Aft>
                          <a:spcPts val="600"/>
                        </a:spcAft>
                        <a:buClr>
                          <a:srgbClr val="800000"/>
                        </a:buClr>
                        <a:buFont typeface="+mj-lt"/>
                        <a:buAutoNum type="arabicPeriod"/>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Услышьте другого</a:t>
                      </a: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человека</a:t>
                      </a: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Aft>
                          <a:spcPts val="600"/>
                        </a:spcAft>
                        <a:buClr>
                          <a:srgbClr val="800000"/>
                        </a:buClr>
                        <a:buFont typeface="+mj-lt"/>
                        <a:buAutoNum type="arabicPeriod"/>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Если вы</a:t>
                      </a: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совершили ошибку -</a:t>
                      </a: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предложите пути решения.</a:t>
                      </a: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342900" indent="-342900">
                        <a:spcAft>
                          <a:spcPts val="600"/>
                        </a:spcAft>
                        <a:buClr>
                          <a:srgbClr val="800000"/>
                        </a:buClr>
                        <a:buFont typeface="+mj-lt"/>
                        <a:buAutoNum type="arabicPeriod"/>
                      </a:pP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Если вина не ваша - все равно предложите пути решения</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806624594"/>
              </p:ext>
            </p:extLst>
          </p:nvPr>
        </p:nvGraphicFramePr>
        <p:xfrm>
          <a:off x="192088" y="2595828"/>
          <a:ext cx="11730355" cy="3387830"/>
        </p:xfrm>
        <a:graphic>
          <a:graphicData uri="http://schemas.openxmlformats.org/drawingml/2006/table">
            <a:tbl>
              <a:tblPr firstRow="1" bandRow="1">
                <a:tableStyleId>{5C22544A-7EE6-4342-B048-85BDC9FD1C3A}</a:tableStyleId>
              </a:tblPr>
              <a:tblGrid>
                <a:gridCol w="11730355"/>
              </a:tblGrid>
              <a:tr h="3387830">
                <a:tc>
                  <a:txBody>
                    <a:bodyPr/>
                    <a:lstStyle/>
                    <a:p>
                      <a:pPr marL="342900" indent="-342900">
                        <a:spcAft>
                          <a:spcPts val="600"/>
                        </a:spcAft>
                        <a:buClr>
                          <a:srgbClr val="800000"/>
                        </a:buClr>
                        <a:buFont typeface="+mj-lt"/>
                        <a:buAutoNum type="arabicPeriod" startAt="6"/>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Контролируйте эмоции.</a:t>
                      </a:r>
                      <a:r>
                        <a:rPr lang="ru-RU" sz="1400" b="0" baseline="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Конфликт — это ситуация «ты плохой». Нормальная человеческая реакция на эту ситуацию — «нет, ты сам плохой». С каждым таким взаимным упреком у сторон накапливаются обиды и агрессия. Сделайте </a:t>
                      </a:r>
                      <a:r>
                        <a:rPr lang="ru-RU" sz="1400" b="0"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контринтуитивный</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шаг: попробуйте на обиды и агрессию ответить любовью и пониманием. Это тяжело. Для этого можно попробовать переменить тон или взять паузу</a:t>
                      </a:r>
                    </a:p>
                    <a:p>
                      <a:pPr marL="342900" indent="-342900">
                        <a:spcAft>
                          <a:spcPts val="600"/>
                        </a:spcAft>
                        <a:buClr>
                          <a:srgbClr val="800000"/>
                        </a:buClr>
                        <a:buFont typeface="+mj-lt"/>
                        <a:buAutoNum type="arabicPeriod" startAt="6"/>
                      </a:pPr>
                      <a:r>
                        <a:rPr lang="ru-RU" sz="1400" b="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Сосредоточьтесь на процессе</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Хороший теннисист на корте не думает о результате. Он думает только о положении ракетки, траектории мяча и силе удара. Если бы он думал о счете или о последствиях проигрыша, он бы нервничал и не попадал по мячу. Но он думает о ракетке и мяче. И если он хорошо о них думает, он выигрывает</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7" name="Picture 2" descr="Картинки по запросу клиент"/>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85340" y="4508818"/>
            <a:ext cx="3743135" cy="212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64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289309"/>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Общие закономерности психологического взаимодействия с аудиторией </a:t>
            </a:r>
          </a:p>
        </p:txBody>
      </p:sp>
      <p:sp>
        <p:nvSpPr>
          <p:cNvPr id="8" name="Rectangle 3"/>
          <p:cNvSpPr>
            <a:spLocks noGrp="1" noChangeArrowheads="1"/>
          </p:cNvSpPr>
          <p:nvPr>
            <p:ph idx="1"/>
          </p:nvPr>
        </p:nvSpPr>
        <p:spPr>
          <a:xfrm>
            <a:off x="192087" y="1125538"/>
            <a:ext cx="11736387" cy="5399087"/>
          </a:xfrm>
        </p:spPr>
        <p:txBody>
          <a:bodyPr>
            <a:normAutofit/>
          </a:bodyPr>
          <a:lstStyle/>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Решающее воздействие на восприятие сообщения оказывает </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предварительная установка.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Позицию людей нужно формировать (предварительная информация</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визуальное оформление</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Когда большинство аудитории - на Вашей стороне, остальные поддаются их влиянию </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Чем выше уровень интеллекта слушателей, тем выше их </a:t>
            </a:r>
            <a:r>
              <a:rPr lang="ru-RU" sz="1400" b="1" dirty="0" err="1">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убеждаемость</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при условии, что достаточно полно представлены аргументы “за” и “против</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Если позиция выступающего далека от позиции слушателя, то последнему она кажется еще дальше, чем есть в действительности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эффект контраста</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 наоборот: чем ближе позиция выступающего к позиции слушателя, тем более объективной она ему кажется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эффект ассимиляции</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Чем выше авторитетность источника информации, тем выше степень воздействия информации на аудиторию</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тем хуже запоминается обоснование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информации</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Чем более активно аудитория обсуждает мнение, тем сильнее она потом за него </a:t>
            </a: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держится</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Целесообразно показывать свою личность</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открывать «живого»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человека</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Быть адекватным ситуации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 своим внутренним </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ощущениям</a:t>
            </a:r>
            <a:r>
              <a:rPr lang="ru-RU" sz="14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(конгруэнтность</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418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71506" y="1089025"/>
            <a:ext cx="9648987" cy="5616575"/>
          </a:xfrm>
          <a:prstGeom prst="rect">
            <a:avLst/>
          </a:prstGeom>
        </p:spPr>
      </p:pic>
      <p:sp>
        <p:nvSpPr>
          <p:cNvPr id="5" name="Заголовок 1"/>
          <p:cNvSpPr txBox="1">
            <a:spLocks/>
          </p:cNvSpPr>
          <p:nvPr/>
        </p:nvSpPr>
        <p:spPr>
          <a:xfrm>
            <a:off x="587375" y="490620"/>
            <a:ext cx="11412538" cy="382505"/>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Современный мир слишком мал. Необходимо мыслить глобально</a:t>
            </a:r>
          </a:p>
        </p:txBody>
      </p:sp>
    </p:spTree>
    <p:extLst>
      <p:ext uri="{BB962C8B-B14F-4D97-AF65-F5344CB8AC3E}">
        <p14:creationId xmlns:p14="http://schemas.microsoft.com/office/powerpoint/2010/main" val="299882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2355893"/>
          </a:xfrm>
        </p:spPr>
        <p:txBody>
          <a:bodyPr>
            <a:normAutofit/>
          </a:bodyPr>
          <a:lstStyle/>
          <a:p>
            <a:pPr marL="342900" indent="-342900" algn="just">
              <a:lnSpc>
                <a:spcPct val="100000"/>
              </a:lnSpc>
              <a:spcBef>
                <a:spcPts val="600"/>
              </a:spcBef>
              <a:buClr>
                <a:srgbClr val="800000"/>
              </a:buClr>
              <a:buFont typeface="+mj-lt"/>
              <a:buAutoNum type="arabicPeriod"/>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Открытая</a:t>
            </a:r>
            <a:r>
              <a:rPr lang="ru-RU" sz="14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коммуникатор открыто объявляет себя сторонником излагаемой точки зрения, оценивает и приводит различные факты в подтверждении этой теории. В этом случае он без лукавства излагает свою позицию по конкретной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проблеме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0000"/>
              </a:lnSpc>
              <a:spcBef>
                <a:spcPts val="600"/>
              </a:spcBef>
              <a:buClr>
                <a:srgbClr val="800000"/>
              </a:buClr>
              <a:buFont typeface="+mj-lt"/>
              <a:buAutoNum type="arabicPeriod"/>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Отстраненная</a:t>
            </a:r>
            <a:r>
              <a:rPr lang="ru-RU" sz="14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коммуникатор держится подчеркнуто нейтрально, сопоставляет противоречивые точки зрения, что не исключает ориентации на одну из них, но не заявленную открыто. Политик выступает как сторонний наблюдатель (типа “арбитр”), сопоставляющий, анализирующий различные точки зрения и позиции, и дающий им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оценки</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a:lnSpc>
                <a:spcPct val="100000"/>
              </a:lnSpc>
              <a:spcBef>
                <a:spcPts val="600"/>
              </a:spcBef>
              <a:buClr>
                <a:srgbClr val="800000"/>
              </a:buClr>
              <a:buFont typeface="+mj-lt"/>
              <a:buAutoNum type="arabicPeriod"/>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Закрытая</a:t>
            </a:r>
            <a:r>
              <a:rPr lang="ru-RU" sz="1400"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коммуникатор умалчивает о своей точке зрения, даже прибегая к специальным мерам ее сокрытия. Выступающий в эфире не излагает своей личной позиции, не дает каких-либо оценок. Обычно в таких случаях возникает впечатление противоречивости источников информации, необходимости дополнительного изучения вопроса и т.п.</a:t>
            </a: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289309"/>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Возможные типы позиций </a:t>
            </a:r>
            <a:r>
              <a:rPr lang="ru-RU" sz="24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коммуникатора</a:t>
            </a:r>
            <a:br>
              <a:rPr lang="ru-RU" sz="24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ru-RU" sz="24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во </a:t>
            </a: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время публичных выступлений</a:t>
            </a:r>
          </a:p>
        </p:txBody>
      </p:sp>
    </p:spTree>
    <p:extLst>
      <p:ext uri="{BB962C8B-B14F-4D97-AF65-F5344CB8AC3E}">
        <p14:creationId xmlns:p14="http://schemas.microsoft.com/office/powerpoint/2010/main" val="203500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351823"/>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Основные принципы подготовки </a:t>
            </a:r>
          </a:p>
        </p:txBody>
      </p:sp>
      <p:sp>
        <p:nvSpPr>
          <p:cNvPr id="7" name="Rectangle 3"/>
          <p:cNvSpPr>
            <a:spLocks noGrp="1" noChangeArrowheads="1"/>
          </p:cNvSpPr>
          <p:nvPr>
            <p:ph idx="1"/>
          </p:nvPr>
        </p:nvSpPr>
        <p:spPr>
          <a:xfrm>
            <a:off x="192087" y="1125538"/>
            <a:ext cx="11736387" cy="5399087"/>
          </a:xfrm>
        </p:spPr>
        <p:txBody>
          <a:bodyPr>
            <a:normAutofit/>
          </a:bodyPr>
          <a:lstStyle/>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Выбрать три-четыре основных вопроса,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на которые необходимо обратить внимание аудитории, делать ударение на этих вопросах, постоянно к ним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возвращаться</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Помнить о тех, кто составляет аудиторию и </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для кого </a:t>
            </a: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предназначен текст,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использовать аргументы, которые кажутся убедительными аудитории, а не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коммуникатору</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Использовать </a:t>
            </a: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яркие примеры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для иллюстрации посылок и выводов. Надо говорить о важном, а не о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концепциях</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Быть легко цитируемым.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Знать заранее какие фрагменты выступления должны появиться на экране или в газетах. Вспомните выражение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У.Черчилля</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"Мои лучшие импровизации были всегда заранее подготовлены</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3863" y="3094758"/>
            <a:ext cx="6297684" cy="3537817"/>
          </a:xfrm>
          <a:prstGeom prst="rect">
            <a:avLst/>
          </a:prstGeom>
        </p:spPr>
      </p:pic>
    </p:spTree>
    <p:extLst>
      <p:ext uri="{BB962C8B-B14F-4D97-AF65-F5344CB8AC3E}">
        <p14:creationId xmlns:p14="http://schemas.microsoft.com/office/powerpoint/2010/main" val="7845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8" y="1125538"/>
            <a:ext cx="5903912" cy="3110902"/>
          </a:xfrm>
        </p:spPr>
        <p:txBody>
          <a:bodyPr>
            <a:normAutofit/>
          </a:bodyPr>
          <a:lstStyle/>
          <a:p>
            <a:pPr>
              <a:lnSpc>
                <a:spcPct val="100000"/>
              </a:lnSpc>
              <a:spcBef>
                <a:spcPts val="600"/>
              </a:spcBef>
              <a:buFont typeface="Wingdings" pitchFamily="2" charset="2"/>
              <a:buNone/>
            </a:pP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Чёткое структурирование информации: </a:t>
            </a:r>
          </a:p>
          <a:p>
            <a:pPr marL="360363" indent="-360363">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Первое: … Второе: … И последнее: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363" indent="-360363">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Во-первых: …, Во-вторых: … И, наконец: …</a:t>
            </a:r>
          </a:p>
          <a:p>
            <a:pPr marL="360363" indent="-360363">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Ещё мне хотелось бы (нельзя не сказать о таком вопросе) …</a:t>
            </a:r>
          </a:p>
          <a:p>
            <a:pPr marL="360363" indent="-360363">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Следующее… Следующий вопрос… Следующая проблема…</a:t>
            </a: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350407"/>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Психологические приёмы, </a:t>
            </a:r>
            <a:endParaRPr lang="ru-RU" sz="24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sz="24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позволяющие </a:t>
            </a: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формировать мнение аудитории заданным образом</a:t>
            </a:r>
          </a:p>
        </p:txBody>
      </p:sp>
      <p:sp>
        <p:nvSpPr>
          <p:cNvPr id="6" name="Rectangle 3"/>
          <p:cNvSpPr txBox="1">
            <a:spLocks noChangeArrowheads="1"/>
          </p:cNvSpPr>
          <p:nvPr/>
        </p:nvSpPr>
        <p:spPr>
          <a:xfrm>
            <a:off x="6422150" y="1135340"/>
            <a:ext cx="5537594" cy="549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Wingdings" pitchFamily="2" charset="2"/>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Привлечение внимания аудитории:</a:t>
            </a:r>
          </a:p>
          <a:p>
            <a:pPr marL="360363" indent="-360363">
              <a:lnSpc>
                <a:spcPct val="100000"/>
              </a:lnSpc>
              <a:spcBef>
                <a:spcPts val="600"/>
              </a:spcBef>
              <a:buClr>
                <a:srgbClr val="800000"/>
              </a:buClr>
              <a:buFont typeface="Wingdings" panose="05000000000000000000" pitchFamily="2" charset="2"/>
              <a:buChar char="q"/>
            </a:pPr>
            <a:r>
              <a:rPr lang="ru-RU" sz="1400" u="sng" dirty="0">
                <a:latin typeface="Arial Unicode MS" panose="020B0604020202020204" pitchFamily="34" charset="-128"/>
                <a:ea typeface="Arial Unicode MS" panose="020B0604020202020204" pitchFamily="34" charset="-128"/>
                <a:cs typeface="Arial Unicode MS" panose="020B0604020202020204" pitchFamily="34" charset="-128"/>
              </a:rPr>
              <a:t>Вербальные средства:</a:t>
            </a:r>
          </a:p>
          <a:p>
            <a:pPr marL="628650" indent="-263525" defTabSz="360363">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А теперь о другом…</a:t>
            </a:r>
          </a:p>
          <a:p>
            <a:pPr marL="628650" indent="-263525" defTabSz="360363">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А теперь о самом важном…</a:t>
            </a:r>
          </a:p>
          <a:p>
            <a:pPr marL="628650" indent="-263525" defTabSz="360363">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 о самом главном на сегодняшний день (в этом вопросе)…</a:t>
            </a:r>
          </a:p>
          <a:p>
            <a:pPr marL="628650" indent="-263525" defTabSz="360363">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Меня часто спрашивают…</a:t>
            </a:r>
          </a:p>
          <a:p>
            <a:pPr marL="628650" indent="-263525" defTabSz="360363">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Вот часто говорят… Приходится слышать, что</a:t>
            </a: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360363" indent="-360363">
              <a:lnSpc>
                <a:spcPct val="100000"/>
              </a:lnSpc>
              <a:spcBef>
                <a:spcPts val="600"/>
              </a:spcBef>
              <a:buClr>
                <a:srgbClr val="800000"/>
              </a:buClr>
              <a:buFont typeface="Wingdings" panose="05000000000000000000" pitchFamily="2" charset="2"/>
              <a:buChar char="q"/>
            </a:pPr>
            <a:r>
              <a:rPr lang="ru-RU" sz="1400" u="sng" dirty="0">
                <a:latin typeface="Arial Unicode MS" panose="020B0604020202020204" pitchFamily="34" charset="-128"/>
                <a:ea typeface="Arial Unicode MS" panose="020B0604020202020204" pitchFamily="34" charset="-128"/>
                <a:cs typeface="Arial Unicode MS" panose="020B0604020202020204" pitchFamily="34" charset="-128"/>
              </a:rPr>
              <a:t>Невербальные средства:</a:t>
            </a:r>
          </a:p>
          <a:p>
            <a:pPr marL="628650" indent="-263525">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Пауза </a:t>
            </a:r>
            <a:r>
              <a:rPr lang="ru-RU" sz="1400" i="1" dirty="0">
                <a:latin typeface="Arial Unicode MS" panose="020B0604020202020204" pitchFamily="34" charset="-128"/>
                <a:ea typeface="Arial Unicode MS" panose="020B0604020202020204" pitchFamily="34" charset="-128"/>
                <a:cs typeface="Arial Unicode MS" panose="020B0604020202020204" pitchFamily="34" charset="-128"/>
              </a:rPr>
              <a:t>до</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(а может быть, и </a:t>
            </a:r>
            <a:r>
              <a:rPr lang="ru-RU" sz="1400" i="1" dirty="0">
                <a:latin typeface="Arial Unicode MS" panose="020B0604020202020204" pitchFamily="34" charset="-128"/>
                <a:ea typeface="Arial Unicode MS" panose="020B0604020202020204" pitchFamily="34" charset="-128"/>
                <a:cs typeface="Arial Unicode MS" panose="020B0604020202020204" pitchFamily="34" charset="-128"/>
              </a:rPr>
              <a:t>после</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"важного" сообщения, на которое хотелось бы обратить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внимание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28650" indent="-263525">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Понижение тембра голоса в тех местах, к которым публика должна отнестись с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доверием</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28650" indent="-263525">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Изменение темпа речи на более медленный с последующей паузой и вербальным акцентом на самом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главном</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28650" indent="-263525">
              <a:lnSpc>
                <a:spcPct val="100000"/>
              </a:lnSpc>
              <a:spcBef>
                <a:spcPts val="600"/>
              </a:spcBef>
              <a:buClr>
                <a:srgbClr val="800000"/>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Длительный, "плотный" зрительный контакт с аудиторией (обведение присутствующих глазами) в качестве привлечения внимания к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сообщаемому</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5039" y="3048247"/>
            <a:ext cx="4433916" cy="3325437"/>
          </a:xfrm>
          <a:prstGeom prst="rect">
            <a:avLst/>
          </a:prstGeom>
        </p:spPr>
      </p:pic>
    </p:spTree>
    <p:extLst>
      <p:ext uri="{BB962C8B-B14F-4D97-AF65-F5344CB8AC3E}">
        <p14:creationId xmlns:p14="http://schemas.microsoft.com/office/powerpoint/2010/main" val="365307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Информационное волонтерство</a:t>
            </a:r>
          </a:p>
        </p:txBody>
      </p:sp>
      <p:sp>
        <p:nvSpPr>
          <p:cNvPr id="18" name="Прямоугольник 17"/>
          <p:cNvSpPr/>
          <p:nvPr/>
        </p:nvSpPr>
        <p:spPr>
          <a:xfrm>
            <a:off x="192089" y="1089025"/>
            <a:ext cx="11736386" cy="2893100"/>
          </a:xfrm>
          <a:prstGeom prst="rect">
            <a:avLst/>
          </a:prstGeom>
        </p:spPr>
        <p:txBody>
          <a:bodyPr wrap="square">
            <a:spAutoFit/>
          </a:bodyPr>
          <a:lstStyle/>
          <a:p>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И</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нформационное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волонтерство</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распространение информации среди широкой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аудитории</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СМИ —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профессионалы, у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них есть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аудитория,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навыки проверки и подачи информации. От добровольцев их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часто отличает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одно: журналисты получают деньги за тексты. Однако многие из них продолжают заниматься этим и бесплатно в свободное время</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Социальные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сети — мощный и эффективный инструмент для вирусного и веерного распространения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информации. Отлично работает при поиске людей!</a:t>
            </a:r>
          </a:p>
          <a:p>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Для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многих информационное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волонтерство</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прекрасный способ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начать волонтерскую деятельность. Однако стоит понимать, что здесь тоже есть подводные камни. </a:t>
            </a:r>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первую очередь речь идет о мошенниках.</a:t>
            </a:r>
          </a:p>
          <a:p>
            <a:endPar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3504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5507037"/>
          </a:xfrm>
        </p:spPr>
        <p:txBody>
          <a:bodyPr>
            <a:normAutofit/>
          </a:bodyPr>
          <a:lstStyle/>
          <a:p>
            <a:pPr marL="0" indent="0" algn="just">
              <a:lnSpc>
                <a:spcPct val="100000"/>
              </a:lnSpc>
              <a:spcBef>
                <a:spcPts val="600"/>
              </a:spcBef>
              <a:buNone/>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Предикат</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(от латинского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praedicatum</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 сказанное) – означает свойство субъекта или нескольких субъектов. Определение предикатов данного конкретного субъекта возможно по средством логического анализа вербальных и невербальных форм коммуникации, то есть выяснение их структуры и того, какой логикой может быть мотивирована данная модель коммуникации.</a:t>
            </a:r>
          </a:p>
          <a:p>
            <a:pPr algn="just">
              <a:lnSpc>
                <a:spcPct val="100000"/>
              </a:lnSpc>
              <a:spcBef>
                <a:spcPts val="600"/>
              </a:spcBef>
              <a:buClr>
                <a:srgbClr val="800000"/>
              </a:buClr>
              <a:buFont typeface="Wingdings" panose="05000000000000000000" pitchFamily="2" charset="2"/>
              <a:buChar char="q"/>
            </a:pPr>
            <a:r>
              <a:rPr lang="ru-RU" sz="14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Визуальные</a:t>
            </a: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видеть, сфокусировать, мелькать… яркий,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темныё</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туманный… расплывчато, отчётливо, ясно</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Аудиальные: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слышать, звучать, кричать, настраивать, согласовывать … громкий, тихий …,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звонко</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Кинестетические: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чувствовать, орудовать, хватать, притрагиваться… тёплый, гладкий, твёрдый, тяжёлый, вкусный, пресный, острый, горький, свежий, ароматный… пахнуть, пробовать…</a:t>
            </a:r>
          </a:p>
          <a:p>
            <a:pPr algn="just">
              <a:lnSpc>
                <a:spcPct val="100000"/>
              </a:lnSpc>
              <a:spcBef>
                <a:spcPts val="600"/>
              </a:spcBef>
              <a:buClr>
                <a:srgbClr val="800000"/>
              </a:buClr>
              <a:buFont typeface="Wingdings" panose="05000000000000000000" pitchFamily="2" charset="2"/>
              <a:buChar char="q"/>
            </a:pP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Дискретный: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общающийся на базе цифровой модальности: принятие цифровой системы является средством чтобы справиться (посредством диссоциации) с чувствами, которые могут быть не совсем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приятными</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406784"/>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Типичные варианты существующих предикатов</a:t>
            </a:r>
          </a:p>
        </p:txBody>
      </p:sp>
      <p:pic>
        <p:nvPicPr>
          <p:cNvPr id="6" name="Рисунок 5"/>
          <p:cNvPicPr>
            <a:picLocks noChangeAspect="1"/>
          </p:cNvPicPr>
          <p:nvPr/>
        </p:nvPicPr>
        <p:blipFill>
          <a:blip r:embed="rId2"/>
          <a:stretch>
            <a:fillRect/>
          </a:stretch>
        </p:blipFill>
        <p:spPr>
          <a:xfrm>
            <a:off x="3771900" y="3536950"/>
            <a:ext cx="4648200" cy="3095625"/>
          </a:xfrm>
          <a:prstGeom prst="rect">
            <a:avLst/>
          </a:prstGeom>
        </p:spPr>
      </p:pic>
    </p:spTree>
    <p:extLst>
      <p:ext uri="{BB962C8B-B14F-4D97-AF65-F5344CB8AC3E}">
        <p14:creationId xmlns:p14="http://schemas.microsoft.com/office/powerpoint/2010/main" val="149136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406784"/>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Психолингвистика</a:t>
            </a:r>
          </a:p>
        </p:txBody>
      </p:sp>
      <p:grpSp>
        <p:nvGrpSpPr>
          <p:cNvPr id="5" name="Группа 4"/>
          <p:cNvGrpSpPr/>
          <p:nvPr/>
        </p:nvGrpSpPr>
        <p:grpSpPr>
          <a:xfrm>
            <a:off x="1819275" y="1439228"/>
            <a:ext cx="8492796" cy="4906996"/>
            <a:chOff x="1819275" y="1439228"/>
            <a:chExt cx="8492796" cy="4906996"/>
          </a:xfrm>
        </p:grpSpPr>
        <p:sp>
          <p:nvSpPr>
            <p:cNvPr id="7" name="Прямоугольник 6"/>
            <p:cNvSpPr/>
            <p:nvPr/>
          </p:nvSpPr>
          <p:spPr>
            <a:xfrm>
              <a:off x="1819275" y="5733256"/>
              <a:ext cx="8492796" cy="612968"/>
            </a:xfrm>
            <a:prstGeom prst="rect">
              <a:avLst/>
            </a:prstGeom>
            <a:noFill/>
            <a:ln w="19050">
              <a:solidFill>
                <a:srgbClr val="800000"/>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pP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ВОТ ОСНОВНОЙ</a:t>
              </a:r>
              <a:r>
                <a:rPr lang="en-US"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СЕКРЕТ!</a:t>
              </a:r>
            </a:p>
          </p:txBody>
        </p:sp>
        <p:cxnSp>
          <p:nvCxnSpPr>
            <p:cNvPr id="8" name="Прямая соединительная линия 7"/>
            <p:cNvCxnSpPr>
              <a:stCxn id="11" idx="4"/>
              <a:endCxn id="12" idx="4"/>
            </p:cNvCxnSpPr>
            <p:nvPr/>
          </p:nvCxnSpPr>
          <p:spPr>
            <a:xfrm>
              <a:off x="3885630" y="4500551"/>
              <a:ext cx="4290867" cy="1076962"/>
            </a:xfrm>
            <a:prstGeom prst="line">
              <a:avLst/>
            </a:prstGeom>
            <a:ln>
              <a:solidFill>
                <a:srgbClr val="800000"/>
              </a:solidFill>
            </a:ln>
          </p:spPr>
          <p:style>
            <a:lnRef idx="1">
              <a:schemeClr val="accent2"/>
            </a:lnRef>
            <a:fillRef idx="0">
              <a:schemeClr val="accent2"/>
            </a:fillRef>
            <a:effectRef idx="0">
              <a:schemeClr val="accent2"/>
            </a:effectRef>
            <a:fontRef idx="minor">
              <a:schemeClr val="tx1"/>
            </a:fontRef>
          </p:style>
        </p:cxnSp>
        <p:cxnSp>
          <p:nvCxnSpPr>
            <p:cNvPr id="10" name="Прямая соединительная линия 9"/>
            <p:cNvCxnSpPr>
              <a:stCxn id="11" idx="0"/>
              <a:endCxn id="12" idx="0"/>
            </p:cNvCxnSpPr>
            <p:nvPr/>
          </p:nvCxnSpPr>
          <p:spPr>
            <a:xfrm flipV="1">
              <a:off x="3885630" y="2868796"/>
              <a:ext cx="4290867" cy="1076958"/>
            </a:xfrm>
            <a:prstGeom prst="line">
              <a:avLst/>
            </a:prstGeom>
            <a:ln>
              <a:solidFill>
                <a:srgbClr val="800000"/>
              </a:solidFill>
            </a:ln>
          </p:spPr>
          <p:style>
            <a:lnRef idx="1">
              <a:schemeClr val="accent2"/>
            </a:lnRef>
            <a:fillRef idx="0">
              <a:schemeClr val="accent2"/>
            </a:fillRef>
            <a:effectRef idx="0">
              <a:schemeClr val="accent2"/>
            </a:effectRef>
            <a:fontRef idx="minor">
              <a:schemeClr val="tx1"/>
            </a:fontRef>
          </p:style>
        </p:cxnSp>
        <p:sp>
          <p:nvSpPr>
            <p:cNvPr id="11" name="Овал 10"/>
            <p:cNvSpPr/>
            <p:nvPr/>
          </p:nvSpPr>
          <p:spPr>
            <a:xfrm>
              <a:off x="3606990" y="3945755"/>
              <a:ext cx="557279" cy="554797"/>
            </a:xfrm>
            <a:prstGeom prst="ellipse">
              <a:avLst/>
            </a:prstGeom>
            <a:solidFill>
              <a:srgbClr val="F2CCCC"/>
            </a:solidFill>
            <a:ln>
              <a:solidFill>
                <a:srgbClr val="8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Овал 11"/>
            <p:cNvSpPr/>
            <p:nvPr/>
          </p:nvSpPr>
          <p:spPr>
            <a:xfrm>
              <a:off x="6816080" y="2868797"/>
              <a:ext cx="2720832" cy="2708717"/>
            </a:xfrm>
            <a:prstGeom prst="ellipse">
              <a:avLst/>
            </a:prstGeom>
            <a:solidFill>
              <a:srgbClr val="F2CCCC"/>
            </a:solidFill>
            <a:ln>
              <a:solidFill>
                <a:srgbClr val="8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Прямоугольник 12"/>
            <p:cNvSpPr/>
            <p:nvPr/>
          </p:nvSpPr>
          <p:spPr>
            <a:xfrm>
              <a:off x="3606989" y="4080859"/>
              <a:ext cx="557279" cy="313932"/>
            </a:xfrm>
            <a:prstGeom prst="rect">
              <a:avLst/>
            </a:prstGeom>
          </p:spPr>
          <p:txBody>
            <a:bodyPr wrap="square">
              <a:spAutoFit/>
            </a:bodyPr>
            <a:lstStyle/>
            <a:p>
              <a:pPr algn="ctr" defTabSz="977900">
                <a:lnSpc>
                  <a:spcPct val="90000"/>
                </a:lnSpc>
              </a:pPr>
              <a:r>
                <a:rPr lang="ru-RU" sz="1600" b="1" dirty="0">
                  <a:latin typeface="Arial Unicode MS" panose="020B0604020202020204" pitchFamily="34" charset="-128"/>
                  <a:ea typeface="Arial Unicode MS" panose="020B0604020202020204" pitchFamily="34" charset="-128"/>
                  <a:cs typeface="Arial Unicode MS" panose="020B0604020202020204" pitchFamily="34" charset="-128"/>
                </a:rPr>
                <a:t>1/6   </a:t>
              </a:r>
            </a:p>
          </p:txBody>
        </p:sp>
        <p:sp>
          <p:nvSpPr>
            <p:cNvPr id="14" name="Прямоугольник 13"/>
            <p:cNvSpPr/>
            <p:nvPr/>
          </p:nvSpPr>
          <p:spPr>
            <a:xfrm>
              <a:off x="7897857" y="4080859"/>
              <a:ext cx="557279" cy="313932"/>
            </a:xfrm>
            <a:prstGeom prst="rect">
              <a:avLst/>
            </a:prstGeom>
          </p:spPr>
          <p:txBody>
            <a:bodyPr wrap="square">
              <a:spAutoFit/>
            </a:bodyPr>
            <a:lstStyle/>
            <a:p>
              <a:pPr algn="ctr" defTabSz="977900">
                <a:lnSpc>
                  <a:spcPct val="90000"/>
                </a:lnSpc>
              </a:pPr>
              <a:r>
                <a:rPr lang="ru-RU" sz="1600" b="1" dirty="0">
                  <a:latin typeface="Arial Unicode MS" panose="020B0604020202020204" pitchFamily="34" charset="-128"/>
                  <a:ea typeface="Arial Unicode MS" panose="020B0604020202020204" pitchFamily="34" charset="-128"/>
                  <a:cs typeface="Arial Unicode MS" panose="020B0604020202020204" pitchFamily="34" charset="-128"/>
                </a:rPr>
                <a:t>5/6   </a:t>
              </a:r>
            </a:p>
          </p:txBody>
        </p:sp>
        <p:sp>
          <p:nvSpPr>
            <p:cNvPr id="15" name="Прямоугольник 14"/>
            <p:cNvSpPr/>
            <p:nvPr/>
          </p:nvSpPr>
          <p:spPr>
            <a:xfrm>
              <a:off x="1819276" y="1439228"/>
              <a:ext cx="4132709" cy="1197685"/>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13970" tIns="13970" rIns="13970" bIns="1397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Сознание </a:t>
              </a:r>
            </a:p>
            <a:p>
              <a:pPr algn="ctr" defTabSz="977900">
                <a:lnSpc>
                  <a:spcPct val="90000"/>
                </a:lnSpc>
              </a:pPr>
              <a:endPar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1/6   – контроль </a:t>
              </a:r>
            </a:p>
            <a:p>
              <a:pPr algn="ctr" defTabSz="977900">
                <a:lnSpc>
                  <a:spcPct val="90000"/>
                </a:lnSpc>
              </a:pPr>
              <a:endPar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ЧТО мы говорим !</a:t>
              </a:r>
            </a:p>
          </p:txBody>
        </p:sp>
        <p:grpSp>
          <p:nvGrpSpPr>
            <p:cNvPr id="16" name="Группа 15"/>
            <p:cNvGrpSpPr/>
            <p:nvPr/>
          </p:nvGrpSpPr>
          <p:grpSpPr>
            <a:xfrm>
              <a:off x="6312024" y="1439228"/>
              <a:ext cx="3971497" cy="1197684"/>
              <a:chOff x="1528649" y="1833953"/>
              <a:chExt cx="2525735" cy="1262867"/>
            </a:xfrm>
            <a:noFill/>
          </p:grpSpPr>
          <p:sp>
            <p:nvSpPr>
              <p:cNvPr id="17" name="Прямоугольник 16"/>
              <p:cNvSpPr/>
              <p:nvPr/>
            </p:nvSpPr>
            <p:spPr>
              <a:xfrm>
                <a:off x="1528649" y="1833953"/>
                <a:ext cx="2525735" cy="1262867"/>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sp>
          <p:sp>
            <p:nvSpPr>
              <p:cNvPr id="18" name="Прямоугольник 17"/>
              <p:cNvSpPr/>
              <p:nvPr/>
            </p:nvSpPr>
            <p:spPr>
              <a:xfrm>
                <a:off x="1528649" y="1833953"/>
                <a:ext cx="2525735" cy="1262867"/>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13970" tIns="13970" rIns="13970" bIns="1397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Подсознание </a:t>
                </a:r>
              </a:p>
              <a:p>
                <a:pPr algn="ctr" defTabSz="977900">
                  <a:lnSpc>
                    <a:spcPct val="90000"/>
                  </a:lnSpc>
                </a:pPr>
                <a:endPar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5/6   – слабо поддается контролю !</a:t>
                </a:r>
              </a:p>
              <a:p>
                <a:pPr algn="ctr" defTabSz="977900">
                  <a:lnSpc>
                    <a:spcPct val="90000"/>
                  </a:lnSpc>
                </a:pPr>
                <a:endPar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КАК мы говорим ! </a:t>
                </a:r>
              </a:p>
            </p:txBody>
          </p:sp>
        </p:grpSp>
      </p:grpSp>
    </p:spTree>
    <p:extLst>
      <p:ext uri="{BB962C8B-B14F-4D97-AF65-F5344CB8AC3E}">
        <p14:creationId xmlns:p14="http://schemas.microsoft.com/office/powerpoint/2010/main" val="234244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623888" y="466177"/>
            <a:ext cx="11449050" cy="37043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Механизмы вербальной потери информации (статистика)</a:t>
            </a:r>
          </a:p>
        </p:txBody>
      </p:sp>
      <p:grpSp>
        <p:nvGrpSpPr>
          <p:cNvPr id="46" name="Группа 45"/>
          <p:cNvGrpSpPr/>
          <p:nvPr/>
        </p:nvGrpSpPr>
        <p:grpSpPr>
          <a:xfrm>
            <a:off x="623889" y="1755564"/>
            <a:ext cx="11304585" cy="2933546"/>
            <a:chOff x="579637" y="1625971"/>
            <a:chExt cx="8064896" cy="2933546"/>
          </a:xfrm>
        </p:grpSpPr>
        <p:sp>
          <p:nvSpPr>
            <p:cNvPr id="47" name="Прямоугольник 46"/>
            <p:cNvSpPr/>
            <p:nvPr/>
          </p:nvSpPr>
          <p:spPr>
            <a:xfrm>
              <a:off x="579637" y="1625971"/>
              <a:ext cx="1852836" cy="2933545"/>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90000" tIns="90000" rIns="90000" bIns="9000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Информация, задуманная </a:t>
              </a: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к передаче </a:t>
              </a: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1-ым человеком</a:t>
              </a: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100%</a:t>
              </a:r>
            </a:p>
          </p:txBody>
        </p:sp>
        <p:sp>
          <p:nvSpPr>
            <p:cNvPr id="48" name="Прямоугольник 47"/>
            <p:cNvSpPr/>
            <p:nvPr/>
          </p:nvSpPr>
          <p:spPr>
            <a:xfrm>
              <a:off x="2777798" y="1638375"/>
              <a:ext cx="2772308" cy="1123645"/>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90000" tIns="90000" rIns="90000" bIns="9000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Информация, </a:t>
              </a: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воспринимаемая собеседником</a:t>
              </a: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80%</a:t>
              </a:r>
            </a:p>
          </p:txBody>
        </p:sp>
        <p:sp>
          <p:nvSpPr>
            <p:cNvPr id="49" name="Прямоугольник 48"/>
            <p:cNvSpPr/>
            <p:nvPr/>
          </p:nvSpPr>
          <p:spPr>
            <a:xfrm>
              <a:off x="2777798" y="2880740"/>
              <a:ext cx="2772308" cy="1678777"/>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90000" tIns="90000" rIns="90000" bIns="9000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Информация, воспринимаемая собеседником при использовании в речи </a:t>
              </a:r>
              <a:endPar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специализированной </a:t>
              </a: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терминологии </a:t>
              </a: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68%</a:t>
              </a:r>
            </a:p>
          </p:txBody>
        </p:sp>
        <p:grpSp>
          <p:nvGrpSpPr>
            <p:cNvPr id="50" name="Группа 49"/>
            <p:cNvGrpSpPr/>
            <p:nvPr/>
          </p:nvGrpSpPr>
          <p:grpSpPr>
            <a:xfrm>
              <a:off x="5872225" y="1631629"/>
              <a:ext cx="2772308" cy="1120816"/>
              <a:chOff x="3505037" y="40681"/>
              <a:chExt cx="2525735" cy="1262867"/>
            </a:xfrm>
          </p:grpSpPr>
          <p:sp>
            <p:nvSpPr>
              <p:cNvPr id="61" name="Прямоугольник 60"/>
              <p:cNvSpPr/>
              <p:nvPr/>
            </p:nvSpPr>
            <p:spPr>
              <a:xfrm>
                <a:off x="3505037" y="40681"/>
                <a:ext cx="2525735" cy="1262867"/>
              </a:xfrm>
              <a:prstGeom prst="rect">
                <a:avLst/>
              </a:prstGeom>
              <a:ln w="12700"/>
            </p:spPr>
            <p:style>
              <a:lnRef idx="2">
                <a:schemeClr val="accent2"/>
              </a:lnRef>
              <a:fillRef idx="1">
                <a:schemeClr val="lt1"/>
              </a:fillRef>
              <a:effectRef idx="0">
                <a:schemeClr val="accent2"/>
              </a:effectRef>
              <a:fontRef idx="minor">
                <a:schemeClr val="dk1"/>
              </a:fontRef>
            </p:style>
          </p:sp>
          <p:sp>
            <p:nvSpPr>
              <p:cNvPr id="62" name="Прямоугольник 61"/>
              <p:cNvSpPr/>
              <p:nvPr/>
            </p:nvSpPr>
            <p:spPr>
              <a:xfrm>
                <a:off x="3505037" y="40681"/>
                <a:ext cx="2525735" cy="1262867"/>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90000" tIns="90000" rIns="90000" bIns="9000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Восприятие </a:t>
                </a:r>
              </a:p>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Задуманной информации третьим человеком (после общения с собеседником) </a:t>
                </a: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45%</a:t>
                </a:r>
              </a:p>
            </p:txBody>
          </p:sp>
        </p:grpSp>
        <p:grpSp>
          <p:nvGrpSpPr>
            <p:cNvPr id="51" name="Группа 50"/>
            <p:cNvGrpSpPr/>
            <p:nvPr/>
          </p:nvGrpSpPr>
          <p:grpSpPr>
            <a:xfrm>
              <a:off x="5894630" y="2907129"/>
              <a:ext cx="2749903" cy="1645515"/>
              <a:chOff x="3505037" y="40681"/>
              <a:chExt cx="2525735" cy="1262867"/>
            </a:xfrm>
            <a:solidFill>
              <a:srgbClr val="A7BCD6"/>
            </a:solidFill>
          </p:grpSpPr>
          <p:sp>
            <p:nvSpPr>
              <p:cNvPr id="59" name="Прямоугольник 58"/>
              <p:cNvSpPr/>
              <p:nvPr/>
            </p:nvSpPr>
            <p:spPr>
              <a:xfrm>
                <a:off x="3505037" y="40681"/>
                <a:ext cx="2525735" cy="1262867"/>
              </a:xfrm>
              <a:prstGeom prst="rect">
                <a:avLst/>
              </a:prstGeom>
              <a:noFill/>
              <a:ln w="12700">
                <a:solidFill>
                  <a:srgbClr val="E6CA4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Прямоугольник 59"/>
              <p:cNvSpPr/>
              <p:nvPr/>
            </p:nvSpPr>
            <p:spPr>
              <a:xfrm>
                <a:off x="3505037" y="40681"/>
                <a:ext cx="2525735" cy="1262867"/>
              </a:xfrm>
              <a:prstGeom prst="rect">
                <a:avLst/>
              </a:prstGeom>
              <a:ln w="12700">
                <a:solidFill>
                  <a:srgbClr val="800000"/>
                </a:solidFill>
              </a:ln>
            </p:spPr>
            <p:style>
              <a:lnRef idx="2">
                <a:schemeClr val="accent2"/>
              </a:lnRef>
              <a:fillRef idx="1">
                <a:schemeClr val="lt1"/>
              </a:fillRef>
              <a:effectRef idx="0">
                <a:schemeClr val="accent2"/>
              </a:effectRef>
              <a:fontRef idx="minor">
                <a:schemeClr val="dk1"/>
              </a:fontRef>
            </p:style>
            <p:txBody>
              <a:bodyPr spcFirstLastPara="0" vert="horz" wrap="square" lIns="90000" tIns="90000" rIns="90000" bIns="90000" numCol="1" spcCol="1270" anchor="ctr" anchorCtr="0">
                <a:noAutofit/>
              </a:bodyPr>
              <a:lstStyle/>
              <a:p>
                <a:pPr algn="ctr" defTabSz="977900">
                  <a:lnSpc>
                    <a:spcPct val="90000"/>
                  </a:lnSpc>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Восприятие задуманной информации третьим человеком (после общения с собеседником) </a:t>
                </a:r>
                <a:endPar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при </a:t>
                </a: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использовании в речи </a:t>
                </a:r>
                <a:endPar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77900">
                  <a:lnSpc>
                    <a:spcPct val="90000"/>
                  </a:lnSpc>
                </a:pPr>
                <a:r>
                  <a:rPr lang="ru-RU"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специализированной </a:t>
                </a: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терминологии</a:t>
                </a:r>
              </a:p>
              <a:p>
                <a:pPr algn="ctr" defTabSz="977900">
                  <a:lnSpc>
                    <a:spcPct val="90000"/>
                  </a:lnSpc>
                </a:pPr>
                <a:r>
                  <a:rPr lang="ru-RU" sz="1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30%</a:t>
                </a:r>
              </a:p>
            </p:txBody>
          </p:sp>
        </p:grpSp>
        <p:sp>
          <p:nvSpPr>
            <p:cNvPr id="53" name="Стрелка вправо 52"/>
            <p:cNvSpPr/>
            <p:nvPr/>
          </p:nvSpPr>
          <p:spPr bwMode="auto">
            <a:xfrm>
              <a:off x="5496042" y="3540108"/>
              <a:ext cx="490588" cy="360040"/>
            </a:xfrm>
            <a:prstGeom prst="rightArrow">
              <a:avLst/>
            </a:prstGeom>
            <a:ln w="12700">
              <a:solidFill>
                <a:srgbClr val="8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4" name="Стрелка вправо 53"/>
            <p:cNvSpPr/>
            <p:nvPr/>
          </p:nvSpPr>
          <p:spPr bwMode="auto">
            <a:xfrm>
              <a:off x="5496042" y="2010602"/>
              <a:ext cx="487172" cy="360040"/>
            </a:xfrm>
            <a:prstGeom prst="rightArrow">
              <a:avLst/>
            </a:prstGeom>
            <a:ln w="12700">
              <a:solidFill>
                <a:srgbClr val="8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5" name="Стрелка вправо 54"/>
            <p:cNvSpPr/>
            <p:nvPr/>
          </p:nvSpPr>
          <p:spPr bwMode="auto">
            <a:xfrm>
              <a:off x="2363404" y="3540108"/>
              <a:ext cx="525370" cy="360040"/>
            </a:xfrm>
            <a:prstGeom prst="rightArrow">
              <a:avLst/>
            </a:prstGeom>
            <a:ln w="12700">
              <a:solidFill>
                <a:srgbClr val="8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6" name="Стрелка вправо 55"/>
            <p:cNvSpPr/>
            <p:nvPr/>
          </p:nvSpPr>
          <p:spPr bwMode="auto">
            <a:xfrm>
              <a:off x="2363404" y="2012017"/>
              <a:ext cx="525369" cy="360040"/>
            </a:xfrm>
            <a:prstGeom prst="rightArrow">
              <a:avLst/>
            </a:prstGeom>
            <a:ln w="12700">
              <a:solidFill>
                <a:srgbClr val="8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ru-RU"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Стрелка вправо 1"/>
          <p:cNvSpPr/>
          <p:nvPr/>
        </p:nvSpPr>
        <p:spPr>
          <a:xfrm>
            <a:off x="623888" y="4866598"/>
            <a:ext cx="11170006" cy="1705942"/>
          </a:xfrm>
          <a:prstGeom prst="rightArrow">
            <a:avLst>
              <a:gd name="adj1" fmla="val 64751"/>
              <a:gd name="adj2" fmla="val 114359"/>
            </a:avLst>
          </a:prstGeom>
          <a:gradFill flip="none" rotWithShape="1">
            <a:gsLst>
              <a:gs pos="0">
                <a:srgbClr val="800000"/>
              </a:gs>
              <a:gs pos="35000">
                <a:srgbClr val="F2CCCC"/>
              </a:gs>
              <a:gs pos="100000">
                <a:schemeClr val="bg1"/>
              </a:gs>
            </a:gsLst>
            <a:lin ang="0" scaled="1"/>
            <a:tileRect/>
          </a:gra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2863" defTabSz="977900">
              <a:lnSpc>
                <a:spcPct val="90000"/>
              </a:lnSpc>
            </a:pP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 долговременной памяти по статистике </a:t>
            </a:r>
          </a:p>
          <a:p>
            <a:pPr marL="3852863" defTabSz="977900">
              <a:lnSpc>
                <a:spcPct val="90000"/>
              </a:lnSpc>
            </a:pPr>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остаётся лишь 15% информации</a:t>
            </a:r>
          </a:p>
        </p:txBody>
      </p:sp>
    </p:spTree>
    <p:extLst>
      <p:ext uri="{BB962C8B-B14F-4D97-AF65-F5344CB8AC3E}">
        <p14:creationId xmlns:p14="http://schemas.microsoft.com/office/powerpoint/2010/main" val="2714705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5507037"/>
          </a:xfrm>
        </p:spPr>
        <p:txBody>
          <a:bodyPr>
            <a:normAutofit/>
          </a:bodyPr>
          <a:lstStyle/>
          <a:p>
            <a:pPr marL="0" indent="0" algn="just">
              <a:lnSpc>
                <a:spcPct val="100000"/>
              </a:lnSpc>
              <a:spcBef>
                <a:spcPts val="600"/>
              </a:spcBef>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Древнегреческий философ Зенон выделял два вида риторики:</a:t>
            </a:r>
          </a:p>
          <a:p>
            <a:pPr marL="0" indent="0" algn="just">
              <a:lnSpc>
                <a:spcPct val="100000"/>
              </a:lnSpc>
              <a:spcBef>
                <a:spcPts val="600"/>
              </a:spcBef>
              <a:buNone/>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Риторику </a:t>
            </a: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"открытой ладони",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характеризующуюся стремлением к убеждению оппонента, достижению поставленных целей путем аргументированного взаимоприемлемого обсуждения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вопроса</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Риторику </a:t>
            </a:r>
            <a:r>
              <a:rPr lang="ru-RU" sz="1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"сжатого кулака",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ориентированную на достижение цели через использование различных средств принуждения, нетерпимости к возможным альтернативным вариантам при обсуждении вопроса и принятии решения через отрицание возможности компромиссов, применение провокационных, жестких приемов в полемике, отсутствие логической последовательности и рациональности. Именно в этой парадигме чаще всего используются уловки для "победы" над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оппонентом</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312739"/>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Уловки представляют собой сознательно используемые приемы затруднения аргументации, которые одни участники общения применяют против других.</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20" y="3789363"/>
            <a:ext cx="4667470" cy="2843212"/>
          </a:xfrm>
          <a:prstGeom prst="rect">
            <a:avLst/>
          </a:prstGeom>
        </p:spPr>
      </p:pic>
      <p:pic>
        <p:nvPicPr>
          <p:cNvPr id="12" name="Рисунок 11"/>
          <p:cNvPicPr>
            <a:picLocks noChangeAspect="1"/>
          </p:cNvPicPr>
          <p:nvPr/>
        </p:nvPicPr>
        <p:blipFill rotWithShape="1">
          <a:blip r:embed="rId3" cstate="email">
            <a:extLst>
              <a:ext uri="{28A0092B-C50C-407E-A947-70E740481C1C}">
                <a14:useLocalDpi xmlns:a14="http://schemas.microsoft.com/office/drawing/2010/main"/>
              </a:ext>
            </a:extLst>
          </a:blip>
          <a:srcRect b="2104"/>
          <a:stretch/>
        </p:blipFill>
        <p:spPr>
          <a:xfrm>
            <a:off x="6458464" y="3789363"/>
            <a:ext cx="3620727" cy="2843212"/>
          </a:xfrm>
          <a:prstGeom prst="rect">
            <a:avLst/>
          </a:prstGeom>
        </p:spPr>
      </p:pic>
    </p:spTree>
    <p:extLst>
      <p:ext uri="{BB962C8B-B14F-4D97-AF65-F5344CB8AC3E}">
        <p14:creationId xmlns:p14="http://schemas.microsoft.com/office/powerpoint/2010/main" val="396360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5507037"/>
          </a:xfrm>
        </p:spPr>
        <p:txBody>
          <a:bodyPr>
            <a:normAutofit/>
          </a:bodyPr>
          <a:lstStyle/>
          <a:p>
            <a:pPr marL="0" indent="0" algn="just">
              <a:lnSpc>
                <a:spcPct val="100000"/>
              </a:lnSpc>
              <a:spcBef>
                <a:spcPts val="600"/>
              </a:spcBef>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lnSpc>
                <a:spcPct val="100000"/>
              </a:lnSpc>
              <a:spcBef>
                <a:spcPts val="600"/>
              </a:spcBef>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Психологическая уловка - это специально применяемый прием психологического воздействия на оппонента, снижающий силу его аргументации, провоцирующий возникновение у него стресса и затрудняющий успешность полемического общения. Наиболее часто применяются при очном обсуждении оппонентами какого-либо болезненного для целевой аудитории вопроса.</a:t>
            </a: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406784"/>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Психологическая уловка. Что это?</a:t>
            </a:r>
          </a:p>
        </p:txBody>
      </p:sp>
      <p:pic>
        <p:nvPicPr>
          <p:cNvPr id="7" name="Picture 4" descr="http://www.rublevskoe.ru/image.php?imgid=10129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1705" y="2564905"/>
            <a:ext cx="5305425"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4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23888" y="276622"/>
            <a:ext cx="11209981" cy="493914"/>
          </a:xfrm>
        </p:spPr>
        <p:txBody>
          <a:bodyPr>
            <a:noAutofit/>
          </a:bodyPr>
          <a:lstStyle/>
          <a:p>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Наиболее часто применяемые </a:t>
            </a:r>
            <a:b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виды психологических </a:t>
            </a:r>
            <a:r>
              <a:rPr lang="ru-RU" sz="26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уловок управления </a:t>
            </a: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мнением аудитории</a:t>
            </a:r>
          </a:p>
        </p:txBody>
      </p:sp>
      <p:graphicFrame>
        <p:nvGraphicFramePr>
          <p:cNvPr id="9" name="Таблица 8"/>
          <p:cNvGraphicFramePr>
            <a:graphicFrameLocks noGrp="1"/>
          </p:cNvGraphicFramePr>
          <p:nvPr>
            <p:extLst>
              <p:ext uri="{D42A27DB-BD31-4B8C-83A1-F6EECF244321}">
                <p14:modId xmlns:p14="http://schemas.microsoft.com/office/powerpoint/2010/main" val="4290730384"/>
              </p:ext>
            </p:extLst>
          </p:nvPr>
        </p:nvGraphicFramePr>
        <p:xfrm>
          <a:off x="623888" y="1120775"/>
          <a:ext cx="11355587" cy="4678680"/>
        </p:xfrm>
        <a:graphic>
          <a:graphicData uri="http://schemas.openxmlformats.org/drawingml/2006/table">
            <a:tbl>
              <a:tblPr firstRow="1" bandRow="1">
                <a:tableStyleId>{5C22544A-7EE6-4342-B048-85BDC9FD1C3A}</a:tableStyleId>
              </a:tblPr>
              <a:tblGrid>
                <a:gridCol w="11355587"/>
              </a:tblGrid>
              <a:tr h="1374775">
                <a:tc>
                  <a:txBody>
                    <a:bodyPr/>
                    <a:lstStyle/>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Метод раздражения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последовательное выведение оппонента из психологически-комфортного состояния путём применения не очень обоснованных, но умело сформулированных обвинений и упрёков, касающихся конкретных дел руководителя</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Частое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использование в речи специальных терминов</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которые не столь распространены в практической деятельности, поэтому зачастую непонятны («теоретическая дихотомия», «реституция», «герменевтика», «дезавуирование», «</a:t>
                      </a:r>
                      <a:r>
                        <a:rPr lang="ru-RU" sz="1400" b="0" i="0" kern="12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педократы</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и т.п.)</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b="1" i="0" kern="1200" dirty="0" err="1"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Ошарашивание</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собеседника быстрым темпом речи, постоянной сменой обсуждаемых тем, постановкой не всегда логичных вопросов</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Применение «палочных доводов»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метод «силового» воздействия, путём латентного вербального предупреждения. Используется с целью заставить оппонента принять свою точку зрения. Например, «Вы понимаете, что этим самым покушаетесь на … (к примеру, права и свободы граждан)?</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Использование однозначно негативной, при этом никак не аргументированной реакции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на все доводы и факт собеседника. Фразы типа: «Ну, это банально…», «Эклектика…», «Наивно…» и т.п. </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Приёмы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прямого воздействия на подсознание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оппонента, внешне повышающее его статус “Я знаю Вас как крупного специалиста, умнейшего человека, как же Вы не видите, что...?” или: “Все здравомыслящие люди, а именно таковыми я Вас и считаю, понимают, что...  Как же Вы можете так утверждать?”</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Повышение психологической значимости доводов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за счёт апелляции к собственному опыту. Например, «Я 15 лет проработал в … и знаю эту ситуацию не из газет и не понаслышке»</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Снижение ранга оппонента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путём обвинения его в некомпетентности. Применение враз типа: “Как может какой-то радиофизик управлять министерством?! Он явно марионетка в чьих-то руках!” или: “Ну, раз Вы не знакомы с этими данными, о чем тогда говорить?”</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893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92087" y="1089025"/>
            <a:ext cx="11807825" cy="4351338"/>
          </a:xfrm>
        </p:spPr>
        <p:txBody>
          <a:bodyPr>
            <a:normAutofit/>
          </a:bodyPr>
          <a:lstStyle/>
          <a:p>
            <a:pPr marL="0" indent="0">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Существует карта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трендов,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которая охватывает период времени до 2050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года,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а отчет координат ведется с 2010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года.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Эта карта дает общее представление о некоторых </a:t>
            </a:r>
            <a:r>
              <a:rPr lang="ru-RU" sz="1400" b="1" dirty="0">
                <a:latin typeface="Arial Unicode MS" panose="020B0604020202020204" pitchFamily="34" charset="-128"/>
                <a:ea typeface="Arial Unicode MS" panose="020B0604020202020204" pitchFamily="34" charset="-128"/>
                <a:cs typeface="Arial Unicode MS" panose="020B0604020202020204" pitchFamily="34" charset="-128"/>
              </a:rPr>
              <a:t>трендах</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и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технологиях,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которые известны сейчас или прослеживаются в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будущем.   </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Заголовок 1"/>
          <p:cNvSpPr txBox="1">
            <a:spLocks/>
          </p:cNvSpPr>
          <p:nvPr/>
        </p:nvSpPr>
        <p:spPr>
          <a:xfrm>
            <a:off x="587375" y="530689"/>
            <a:ext cx="8368903" cy="302131"/>
          </a:xfrm>
          <a:prstGeom prst="rect">
            <a:avLst/>
          </a:prstGeom>
        </p:spPr>
        <p:txBody>
          <a:bodyPr vert="horz" lIns="38576" tIns="19289" rIns="38576" bIns="19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Наше будущее – непрерывное развитие!</a:t>
            </a:r>
          </a:p>
        </p:txBody>
      </p:sp>
      <p:pic>
        <p:nvPicPr>
          <p:cNvPr id="1026" name="Picture 2" descr="https://media.rusbase.com/upload_tmp/trends_and_technology_timeline_201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38"/>
          <a:stretch/>
        </p:blipFill>
        <p:spPr bwMode="auto">
          <a:xfrm>
            <a:off x="1700885" y="1573170"/>
            <a:ext cx="7818538" cy="516368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519423" y="5440363"/>
            <a:ext cx="2480489" cy="1200329"/>
          </a:xfrm>
          <a:prstGeom prst="rect">
            <a:avLst/>
          </a:prstGeom>
        </p:spPr>
        <p:txBody>
          <a:bodyPr wrap="square">
            <a:spAutoFit/>
          </a:bodyPr>
          <a:lstStyle/>
          <a:p>
            <a:r>
              <a:rPr lang="ru-RU" sz="1200" dirty="0">
                <a:latin typeface="Arial Unicode MS" panose="020B0604020202020204" pitchFamily="34" charset="-128"/>
                <a:ea typeface="Arial Unicode MS" panose="020B0604020202020204" pitchFamily="34" charset="-128"/>
                <a:cs typeface="Arial Unicode MS" panose="020B0604020202020204" pitchFamily="34" charset="-128"/>
              </a:rPr>
              <a:t>Материалы для этой карты взяты из множества источников </a:t>
            </a:r>
            <a:r>
              <a:rPr lang="ru-RU" sz="1200" dirty="0" smtClean="0">
                <a:latin typeface="Arial Unicode MS" panose="020B0604020202020204" pitchFamily="34" charset="-128"/>
                <a:ea typeface="Arial Unicode MS" panose="020B0604020202020204" pitchFamily="34" charset="-128"/>
                <a:cs typeface="Arial Unicode MS" panose="020B0604020202020204" pitchFamily="34" charset="-128"/>
              </a:rPr>
              <a:t>Создана </a:t>
            </a:r>
            <a:r>
              <a:rPr lang="ru-RU" sz="1200" dirty="0">
                <a:latin typeface="Arial Unicode MS" panose="020B0604020202020204" pitchFamily="34" charset="-128"/>
                <a:ea typeface="Arial Unicode MS" panose="020B0604020202020204" pitchFamily="34" charset="-128"/>
                <a:cs typeface="Arial Unicode MS" panose="020B0604020202020204" pitchFamily="34" charset="-128"/>
              </a:rPr>
              <a:t>она была Ричардом Уотсоном из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nowandnext.com</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200" dirty="0">
                <a:latin typeface="Arial Unicode MS" panose="020B0604020202020204" pitchFamily="34" charset="-128"/>
                <a:ea typeface="Arial Unicode MS" panose="020B0604020202020204" pitchFamily="34" charset="-128"/>
                <a:cs typeface="Arial Unicode MS" panose="020B0604020202020204" pitchFamily="34" charset="-128"/>
              </a:rPr>
              <a:t>с помощью Бенджамина Фразера из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Snap.  </a:t>
            </a:r>
          </a:p>
        </p:txBody>
      </p:sp>
    </p:spTree>
    <p:extLst>
      <p:ext uri="{BB962C8B-B14F-4D97-AF65-F5344CB8AC3E}">
        <p14:creationId xmlns:p14="http://schemas.microsoft.com/office/powerpoint/2010/main" val="171363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23888" y="276622"/>
            <a:ext cx="11209981" cy="493914"/>
          </a:xfrm>
        </p:spPr>
        <p:txBody>
          <a:bodyPr>
            <a:noAutofit/>
          </a:bodyPr>
          <a:lstStyle/>
          <a:p>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Наиболее часто применяемые </a:t>
            </a:r>
            <a:b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виды психологических </a:t>
            </a:r>
            <a:r>
              <a:rPr lang="ru-RU" sz="26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уловок управления </a:t>
            </a: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мнением аудитории</a:t>
            </a:r>
          </a:p>
        </p:txBody>
      </p:sp>
      <p:graphicFrame>
        <p:nvGraphicFramePr>
          <p:cNvPr id="9" name="Таблица 8"/>
          <p:cNvGraphicFramePr>
            <a:graphicFrameLocks noGrp="1"/>
          </p:cNvGraphicFramePr>
          <p:nvPr>
            <p:extLst>
              <p:ext uri="{D42A27DB-BD31-4B8C-83A1-F6EECF244321}">
                <p14:modId xmlns:p14="http://schemas.microsoft.com/office/powerpoint/2010/main" val="1373819363"/>
              </p:ext>
            </p:extLst>
          </p:nvPr>
        </p:nvGraphicFramePr>
        <p:xfrm>
          <a:off x="779929" y="1120775"/>
          <a:ext cx="11199546" cy="4251960"/>
        </p:xfrm>
        <a:graphic>
          <a:graphicData uri="http://schemas.openxmlformats.org/drawingml/2006/table">
            <a:tbl>
              <a:tblPr firstRow="1" bandRow="1">
                <a:tableStyleId>{5C22544A-7EE6-4342-B048-85BDC9FD1C3A}</a:tableStyleId>
              </a:tblPr>
              <a:tblGrid>
                <a:gridCol w="11199546"/>
              </a:tblGrid>
              <a:tr h="1374775">
                <a:tc>
                  <a:txBody>
                    <a:bodyPr/>
                    <a:lstStyle/>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Сознательное применение ложного пафоса: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«Так Вы своей политикой доведёте население до обнищания!»</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Ссылки на известных личностей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как абсолютных авторитетов независимо от содержания дискуссии и обсуждаемых проблем. Например: “...еще Платон задолго до нашей эры говорил, что … а Вы утверждаете …»</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Целенаправленное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использование в речи сарказма</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«“Все хорошо в теории (на бумагах, в планах...), а на практике” или: “Как любим мы планов наших громадье...”</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Применение методов софизма</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«если после этого, значит в следствии этого». К примеру, когда Б. Немцов стал губернатором Нижегородской области, то рождаемость в ближайшее время снизилась…». Стало быть в снижении уровня рождаемости и был он виноват </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Увод от логики здравого смысла</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Например, в свое время мы часто слышали: “Почему не очень чисты на руку были многие из бывших </a:t>
                      </a:r>
                      <a:r>
                        <a:rPr lang="ru-RU" sz="1400" b="0" i="0" kern="1200" dirty="0" err="1"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нардепов</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Потому, что бедные, им хотелось для себя что-то приобрести. Давайте в Думу выберем богатых, они воровать не будут - у них все есть”. Хотя по логике здравого смысла не ворует человек честный, а не бедный или богатый.)</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Из выдвинутых доводов оппонента выбирают наиболее уязвимый и разбивают его в демонстративной форме в «пух и прах», а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отношение переносят на остальные</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Демонстративное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умалчивание</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каких-либо фактов</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Манипулирование определениями</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имеющими в обыденно-практическом сознании негативное представление: “поп”, а не “священник”, “чиновник”, а не “государственный служащий”, “бюрократ”, “аппаратчик”, “функционер”, а не “руководитель” или “управленец”</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9823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23888" y="243066"/>
            <a:ext cx="11209981" cy="493914"/>
          </a:xfrm>
        </p:spPr>
        <p:txBody>
          <a:bodyPr>
            <a:noAutofit/>
          </a:bodyPr>
          <a:lstStyle/>
          <a:p>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Наиболее часто применяемые </a:t>
            </a:r>
            <a:b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виды психологических </a:t>
            </a:r>
            <a:r>
              <a:rPr lang="ru-RU" sz="26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уловок управления </a:t>
            </a:r>
            <a:r>
              <a:rPr lang="ru-RU" sz="2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мнением аудитории</a:t>
            </a:r>
          </a:p>
        </p:txBody>
      </p:sp>
      <p:graphicFrame>
        <p:nvGraphicFramePr>
          <p:cNvPr id="9" name="Таблица 8"/>
          <p:cNvGraphicFramePr>
            <a:graphicFrameLocks noGrp="1"/>
          </p:cNvGraphicFramePr>
          <p:nvPr>
            <p:extLst>
              <p:ext uri="{D42A27DB-BD31-4B8C-83A1-F6EECF244321}">
                <p14:modId xmlns:p14="http://schemas.microsoft.com/office/powerpoint/2010/main" val="2191683159"/>
              </p:ext>
            </p:extLst>
          </p:nvPr>
        </p:nvGraphicFramePr>
        <p:xfrm>
          <a:off x="753035" y="1120775"/>
          <a:ext cx="11226440" cy="3749040"/>
        </p:xfrm>
        <a:graphic>
          <a:graphicData uri="http://schemas.openxmlformats.org/drawingml/2006/table">
            <a:tbl>
              <a:tblPr firstRow="1" bandRow="1">
                <a:tableStyleId>{5C22544A-7EE6-4342-B048-85BDC9FD1C3A}</a:tableStyleId>
              </a:tblPr>
              <a:tblGrid>
                <a:gridCol w="11226440"/>
              </a:tblGrid>
              <a:tr h="1374775">
                <a:tc>
                  <a:txBody>
                    <a:bodyPr/>
                    <a:lstStyle/>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Применение «тяжелых слов»,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попросту - обвинений. Суть ее такова: задавая вопрос, оппонент высказывает суждение в обидной форме. В результате создается психологически очень сложная ситуация. Ее цель очевидна: обескуражить оппонента</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«Подмазывание довода»,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особенно в сочетании с иронией, демонстрируемой, как тонкая лесть или комплимент: "Ну, конечно, Вам виднее...", "Как Вы, с Вашей великолепной эрудицией, этого еще не знаете...»</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Поспешное, даже демонстративное,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«формальное согласие»,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представляющее, по существу, уход от разрешения проблемы, уклонение от ее конструктивного обсуждения. Содержание этой уловки заключается в формуле "Да, но...". Скрытый мотив этого приема заключается в том, что на фоне поспешного, поверхностного соглашательства по существу отвергаются все предложения и доводы партнера</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«Нигилистический конформизм»,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т.е. отвержение любого стандарта, любого мнения, предлагаемого оппонентом. В данном случае более всего важно безусловное отстаивание своих позиций</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Постепенное </a:t>
                      </a: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«приучение» оппонента к какой-либо мысли</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в защиту которой аргументы не приводятся, а затем, после многократного повторения, она объявляется очевидной или доказанной</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«Чтение мыслей»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оппонента. Например: "Вы, кажется, думаете, что я Вас хочу уговорить заключить этот контракт? Нет, Вы ошибаетесь, я ...»</a:t>
                      </a:r>
                    </a:p>
                    <a:p>
                      <a:pPr marL="342900" marR="0" lvl="0" indent="-342900" algn="l" defTabSz="914400" rtl="0" eaLnBrk="1" fontAlgn="auto" latinLnBrk="0" hangingPunct="1">
                        <a:lnSpc>
                          <a:spcPct val="100000"/>
                        </a:lnSpc>
                        <a:spcBef>
                          <a:spcPts val="600"/>
                        </a:spcBef>
                        <a:spcAft>
                          <a:spcPts val="0"/>
                        </a:spcAft>
                        <a:buClr>
                          <a:srgbClr val="800000"/>
                        </a:buClr>
                        <a:buSzTx/>
                        <a:buFont typeface="Wingdings" panose="05000000000000000000" pitchFamily="2" charset="2"/>
                        <a:buChar char="q"/>
                        <a:tabLst/>
                        <a:defRPr/>
                      </a:pPr>
                      <a:r>
                        <a:rPr lang="ru-RU" sz="1400" b="1" i="0" kern="1200" dirty="0" smtClean="0">
                          <a:solidFill>
                            <a:schemeClr val="accent5">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«Демонстрация обиды». </a:t>
                      </a:r>
                      <a:r>
                        <a:rPr lang="ru-RU" sz="1400" b="0" i="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Например: “... Ах, Вы ..., ну подождите, увидите еще на что мы способны...”</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42625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5507037"/>
          </a:xfrm>
        </p:spPr>
        <p:txBody>
          <a:bodyPr>
            <a:normAutofit/>
          </a:bodyPr>
          <a:lstStyle/>
          <a:p>
            <a:pPr algn="just">
              <a:lnSpc>
                <a:spcPct val="100000"/>
              </a:lnSpc>
              <a:spcBef>
                <a:spcPts val="600"/>
              </a:spcBef>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Выспрашивание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Осведомление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Повторение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Осуждение позиции применившего уловку с переходом в «атаку</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lnSpc>
                <a:spcPct val="100000"/>
              </a:lnSpc>
              <a:spcBef>
                <a:spcPts val="600"/>
              </a:spcBef>
              <a:buClr>
                <a:srgbClr val="800000"/>
              </a:buClr>
              <a:buFont typeface="Wingdings" panose="05000000000000000000" pitchFamily="2" charset="2"/>
              <a:buChar char="q"/>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Ответ уловкой на применённую уловку (лучше после разоблачения сущности уловки, самому применить уловку ”от частного к общему”. В этом случае все  доводы оппонента будут уже рассматриваться как новые уловки, доверие к ним снизится</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lnSpc>
                <a:spcPct val="100000"/>
              </a:lnSpc>
              <a:spcBef>
                <a:spcPts val="600"/>
              </a:spcBef>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Применение метода Сократа: система вопросов, на которые необходимо давать однозначные ответы, которые, в свою очередь, приводят к опровержению сказанного</a:t>
            </a:r>
          </a:p>
          <a:p>
            <a:pPr algn="just">
              <a:lnSpc>
                <a:spcPct val="100000"/>
              </a:lnSpc>
              <a:spcBef>
                <a:spcPts val="600"/>
              </a:spcBef>
              <a:buClr>
                <a:srgbClr val="800000"/>
              </a:buClr>
              <a:buFont typeface="Wingdings" panose="05000000000000000000" pitchFamily="2" charset="2"/>
              <a:buChar char="q"/>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Договорённость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 оппонентами о неприменении психологических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уловок</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406784"/>
            <a:ext cx="11604625"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Методические приёмы, снижающие эффективность применяемых к Вам уловок</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0806" y="3716707"/>
            <a:ext cx="4370387" cy="2915868"/>
          </a:xfrm>
          <a:prstGeom prst="rect">
            <a:avLst/>
          </a:prstGeom>
        </p:spPr>
      </p:pic>
    </p:spTree>
    <p:extLst>
      <p:ext uri="{BB962C8B-B14F-4D97-AF65-F5344CB8AC3E}">
        <p14:creationId xmlns:p14="http://schemas.microsoft.com/office/powerpoint/2010/main" val="294671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21916" y="406784"/>
            <a:ext cx="114739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Некоторые типовые ошибки</a:t>
            </a:r>
          </a:p>
        </p:txBody>
      </p:sp>
      <p:graphicFrame>
        <p:nvGraphicFramePr>
          <p:cNvPr id="13" name="Таблица 12"/>
          <p:cNvGraphicFramePr>
            <a:graphicFrameLocks noGrp="1"/>
          </p:cNvGraphicFramePr>
          <p:nvPr>
            <p:extLst>
              <p:ext uri="{D42A27DB-BD31-4B8C-83A1-F6EECF244321}">
                <p14:modId xmlns:p14="http://schemas.microsoft.com/office/powerpoint/2010/main" val="1927667232"/>
              </p:ext>
            </p:extLst>
          </p:nvPr>
        </p:nvGraphicFramePr>
        <p:xfrm>
          <a:off x="192088" y="1089025"/>
          <a:ext cx="11736387" cy="4572000"/>
        </p:xfrm>
        <a:graphic>
          <a:graphicData uri="http://schemas.openxmlformats.org/drawingml/2006/table">
            <a:tbl>
              <a:tblPr firstRow="1" bandRow="1">
                <a:tableStyleId>{5C22544A-7EE6-4342-B048-85BDC9FD1C3A}</a:tableStyleId>
              </a:tblPr>
              <a:tblGrid>
                <a:gridCol w="11736387"/>
              </a:tblGrid>
              <a:tr h="557578">
                <a:tc>
                  <a:txBody>
                    <a:bodyPr/>
                    <a:lstStyle/>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Пытаться сразу сказать все, что знаем по данному вопросу</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Излагать громоздкими фразами и малопонятными терминами</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Рассказывать больше о том, что мы «можем», чем о том, что это дает человеку, какие его задачи решает. (Главное кратко и образно донести, ЧТО предлагается, попадая в стереотипы)</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Вместо кратких принципиальных отличий - перечисление всех характеристик «какие знаем»</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Путать «отличия» и «преимущества», которые могут быть </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Задавать спорные, неубедительные критерии оценки</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Вместо критериев оценки приводить «развернутые» характеристики </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НЕ задавать человеку вообще никаких критериев (никаких закономерностей)</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Возмущаться, переходить на скандальный тон («А Вы, собственно, кто?» и пр.) </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Обижаться </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Стараться «во что бы то ни стало» доказать важность своего предложения</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Воспитывать «непонимающего»</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Надолго «зависать» на одном неадекватно реагирующем человеке, упуская других </a:t>
                      </a:r>
                    </a:p>
                    <a:p>
                      <a:pPr marL="285750" marR="0" lvl="0" indent="-285750" algn="l" defTabSz="914400" rtl="0" eaLnBrk="1" fontAlgn="auto" latinLnBrk="0" hangingPunct="1">
                        <a:lnSpc>
                          <a:spcPct val="100000"/>
                        </a:lnSpc>
                        <a:spcBef>
                          <a:spcPts val="0"/>
                        </a:spcBef>
                        <a:spcAft>
                          <a:spcPts val="600"/>
                        </a:spcAft>
                        <a:buClr>
                          <a:srgbClr val="800000"/>
                        </a:buClr>
                        <a:buSzTx/>
                        <a:buFont typeface="Wingdings" panose="05000000000000000000" pitchFamily="2" charset="2"/>
                        <a:buChar char="q"/>
                        <a:tabLst/>
                        <a:defRPr/>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Пытаться «насмерть» переубедить, показать человеку, как он «не прав»</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Скандалить и оскорблять</a:t>
                      </a:r>
                      <a:r>
                        <a:rPr lang="ru-RU" sz="1400" b="0" baseline="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 ответ</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4" name="Рисунок 13"/>
          <p:cNvPicPr>
            <a:picLocks noChangeAspect="1"/>
          </p:cNvPicPr>
          <p:nvPr/>
        </p:nvPicPr>
        <p:blipFill>
          <a:blip r:embed="rId2"/>
          <a:stretch>
            <a:fillRect/>
          </a:stretch>
        </p:blipFill>
        <p:spPr>
          <a:xfrm>
            <a:off x="9262534" y="4184897"/>
            <a:ext cx="2665942" cy="2447678"/>
          </a:xfrm>
          <a:prstGeom prst="rect">
            <a:avLst/>
          </a:prstGeom>
        </p:spPr>
      </p:pic>
    </p:spTree>
    <p:extLst>
      <p:ext uri="{BB962C8B-B14F-4D97-AF65-F5344CB8AC3E}">
        <p14:creationId xmlns:p14="http://schemas.microsoft.com/office/powerpoint/2010/main" val="14839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50877" y="346547"/>
            <a:ext cx="9144000" cy="490066"/>
          </a:xfrm>
        </p:spPr>
        <p:txBody>
          <a:bodyPr>
            <a:noAutofit/>
          </a:body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Что мешает понять друг друга</a:t>
            </a:r>
          </a:p>
        </p:txBody>
      </p:sp>
      <p:sp>
        <p:nvSpPr>
          <p:cNvPr id="6" name="Rectangle 3"/>
          <p:cNvSpPr txBox="1">
            <a:spLocks noChangeArrowheads="1"/>
          </p:cNvSpPr>
          <p:nvPr/>
        </p:nvSpPr>
        <p:spPr>
          <a:xfrm>
            <a:off x="2963863" y="1125537"/>
            <a:ext cx="7524625" cy="51105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800000"/>
              </a:buClr>
              <a:buFont typeface="Wingdings" panose="05000000000000000000" pitchFamily="2" charset="2"/>
              <a:buChar char="q"/>
            </a:pP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непонятно</a:t>
            </a:r>
            <a:r>
              <a:rPr lang="ru-RU"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dirty="0" smtClean="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опасно</a:t>
            </a:r>
            <a:endParaRPr lang="ru-RU"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a:t>
            </a:r>
            <a:r>
              <a:rPr lang="ru-RU" b="1" dirty="0" err="1"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терминологизировано</a:t>
            </a: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ново</a:t>
            </a:r>
            <a:r>
              <a:rPr lang="ru-RU"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скучно</a:t>
            </a: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сухо  </a:t>
            </a:r>
          </a:p>
          <a:p>
            <a:pPr algn="just">
              <a:buClr>
                <a:srgbClr val="800000"/>
              </a:buClr>
              <a:buFont typeface="Wingdings" panose="05000000000000000000" pitchFamily="2" charset="2"/>
              <a:buChar char="q"/>
            </a:pPr>
            <a:r>
              <a:rPr lang="ru-RU" b="1" dirty="0" smtClean="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a:t>
            </a: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банально, </a:t>
            </a:r>
            <a:r>
              <a:rPr lang="ru-RU" b="1" dirty="0" smtClean="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очень похоже </a:t>
            </a: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на… </a:t>
            </a:r>
            <a:endParaRPr lang="ru-RU" b="1" dirty="0" smtClean="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технично </a:t>
            </a:r>
            <a:endParaRPr lang="ru-R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профессионально специализированно (избранность информации)</a:t>
            </a:r>
          </a:p>
          <a:p>
            <a:pPr algn="just">
              <a:buClr>
                <a:srgbClr val="800000"/>
              </a:buClr>
              <a:buFont typeface="Wingdings" panose="05000000000000000000" pitchFamily="2" charset="2"/>
              <a:buChar char="q"/>
            </a:pPr>
            <a:r>
              <a:rPr lang="ru-RU" b="1" dirty="0" smtClean="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Слишком </a:t>
            </a:r>
            <a:r>
              <a:rPr lang="ru-RU" b="1" dirty="0">
                <a:solidFill>
                  <a:srgbClr val="4472C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непривычно </a:t>
            </a:r>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Clr>
                <a:srgbClr val="800000"/>
              </a:buClr>
              <a:buFont typeface="Wingdings" panose="05000000000000000000" pitchFamily="2" charset="2"/>
              <a:buChar char="q"/>
            </a:pPr>
            <a:r>
              <a:rPr lang="ru-RU"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Отсутствие </a:t>
            </a:r>
            <a:r>
              <a:rPr lang="ru-RU"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знаковых фигур </a:t>
            </a:r>
            <a:endParaRPr lang="ru-RU"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Clr>
                <a:srgbClr val="800000"/>
              </a:buClr>
              <a:buNone/>
            </a:pPr>
            <a:endParaRPr lang="ru-RU"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Рисунок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025" y="1132738"/>
            <a:ext cx="2543176" cy="5391888"/>
          </a:xfrm>
          <a:prstGeom prst="rect">
            <a:avLst/>
          </a:prstGeom>
        </p:spPr>
      </p:pic>
    </p:spTree>
    <p:extLst>
      <p:ext uri="{BB962C8B-B14F-4D97-AF65-F5344CB8AC3E}">
        <p14:creationId xmlns:p14="http://schemas.microsoft.com/office/powerpoint/2010/main" val="3429987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8" y="431235"/>
            <a:ext cx="9153550" cy="490066"/>
          </a:xfrm>
        </p:spPr>
        <p:txBody>
          <a:bodyPr>
            <a:noAutofit/>
          </a:body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Методы разрешения конфликтов</a:t>
            </a:r>
          </a:p>
        </p:txBody>
      </p:sp>
      <p:sp>
        <p:nvSpPr>
          <p:cNvPr id="8" name="Rectangle 3"/>
          <p:cNvSpPr txBox="1">
            <a:spLocks noChangeArrowheads="1"/>
          </p:cNvSpPr>
          <p:nvPr/>
        </p:nvSpPr>
        <p:spPr>
          <a:xfrm>
            <a:off x="192087" y="1089025"/>
            <a:ext cx="11736387" cy="5184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20000"/>
              </a:lnSpc>
              <a:spcAft>
                <a:spcPts val="720"/>
              </a:spcAf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Уклонение</a:t>
            </a:r>
            <a:r>
              <a:rPr lang="ru-RU"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метод реагирования на конфликт, выражающийся в игнорировании и фактическом отрицании конфликта. Используется в том случае, когда затрагиваемая проблема не представляет важности, ее решение может быть отсрочено, в безнадежном положении, когда человек чувствует себя неправым или вынужден подчиняться. Его используют также в случае необходимости общения со сложным человеком;</a:t>
            </a:r>
          </a:p>
          <a:p>
            <a:pPr algn="just" fontAlgn="base">
              <a:lnSpc>
                <a:spcPct val="120000"/>
              </a:lnSpc>
              <a:spcAft>
                <a:spcPts val="720"/>
              </a:spcAf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Сглаживание</a:t>
            </a:r>
            <a:r>
              <a:rPr lang="ru-RU"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удовлетворение интересов другой стороны через приспособление, уступки, соглашение, жертвуя своими интересами в пользу другого человека. Используется в случае малой значимости случившегося, когда необходимо сохранить мир и добрые отношения, когда итог намного важнее для другого человека, чем для вас, в случае понимания своей неправоты, когда мало власти или мало шансов победить и др.</a:t>
            </a:r>
          </a:p>
          <a:p>
            <a:pPr algn="just" fontAlgn="base">
              <a:lnSpc>
                <a:spcPct val="120000"/>
              </a:lnSpc>
              <a:spcAft>
                <a:spcPts val="720"/>
              </a:spcAf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Конкуренция</a:t>
            </a:r>
            <a:r>
              <a:rPr lang="ru-RU"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используется активными людьми, предпочитающими идти к разрешению конфликта своим собственным путем. Может быть использован в случаях, когда исход очень важен и на него делается большая ставка, при обладании достаточным авторитетом для принятия решения, при необходимости быстрого принятия решения, при соответствующих властных полномочиях, при отсутствии другого выбора или в случае, когда нечего терять, в критической ситуации и др.</a:t>
            </a:r>
          </a:p>
          <a:p>
            <a:pPr algn="just" fontAlgn="base">
              <a:lnSpc>
                <a:spcPct val="120000"/>
              </a:lnSpc>
              <a:spcAft>
                <a:spcPts val="720"/>
              </a:spcAf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Компромисс</a:t>
            </a:r>
            <a:r>
              <a:rPr lang="ru-RU"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открытое обсуждение мнений и позиций, которые направлены на поиск решений наиболее удобного и приемлемого для обеих сторон. Используется в случае, когда недостаточно времени, при одинаковой власти, когда устраивает временное решение и др.</a:t>
            </a:r>
          </a:p>
          <a:p>
            <a:pPr algn="just" fontAlgn="base">
              <a:lnSpc>
                <a:spcPct val="120000"/>
              </a:lnSpc>
              <a:spcAft>
                <a:spcPts val="720"/>
              </a:spcAft>
              <a:buClr>
                <a:srgbClr val="800000"/>
              </a:buClr>
              <a:buFont typeface="Wingdings" panose="05000000000000000000" pitchFamily="2" charset="2"/>
              <a:buChar char="q"/>
            </a:pPr>
            <a:r>
              <a:rPr lang="ru-RU"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Сотрудничество</a:t>
            </a:r>
            <a:r>
              <a:rPr lang="ru-RU" sz="14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форма разрешения конфликта, при котором удовлетворение интересов обоих сторон более важно, чем решение самого вопроса. Используется в случае длительного дружеского сотрудничества, когда есть время для проработки вопроса и др.</a:t>
            </a:r>
            <a:endParaRPr lang="ru-RU"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2797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Шаги, </a:t>
            </a:r>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снижающие напряжённость в трудной ситуации</a:t>
            </a:r>
          </a:p>
        </p:txBody>
      </p:sp>
      <p:pic>
        <p:nvPicPr>
          <p:cNvPr id="7" name="Picture 2" descr="Картинки по запросу понимание"/>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0067" y="3800557"/>
            <a:ext cx="4198408" cy="28320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extLst>
              <p:ext uri="{D42A27DB-BD31-4B8C-83A1-F6EECF244321}">
                <p14:modId xmlns:p14="http://schemas.microsoft.com/office/powerpoint/2010/main" val="4229300306"/>
              </p:ext>
            </p:extLst>
          </p:nvPr>
        </p:nvGraphicFramePr>
        <p:xfrm>
          <a:off x="233997" y="1089025"/>
          <a:ext cx="11694477" cy="2082270"/>
        </p:xfrm>
        <a:graphic>
          <a:graphicData uri="http://schemas.openxmlformats.org/drawingml/2006/table">
            <a:tbl>
              <a:tblPr firstRow="1" bandRow="1">
                <a:tableStyleId>{5C22544A-7EE6-4342-B048-85BDC9FD1C3A}</a:tableStyleId>
              </a:tblPr>
              <a:tblGrid>
                <a:gridCol w="11694477"/>
              </a:tblGrid>
              <a:tr h="2082270">
                <a:tc>
                  <a:txBody>
                    <a:bodyPr/>
                    <a:lstStyle/>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Игнорируйте агрессию, сделайте паузу, «отмотайте плёнку назад» </a:t>
                      </a:r>
                    </a:p>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Признавайте факт, признавайте правоту, покажите понимание чувств человека, продемонстрируйте уважение к его мнению, попросите о конструктивной критике, сосредоточьтесь на том, в чём есть согласие</a:t>
                      </a:r>
                    </a:p>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Переключитесь на совместный анализ проблемы, покажите, что хотите вместе найти лучшее решение, попросите совет, вовлеките человека в совместный поиск вариантов</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4783283"/>
              </p:ext>
            </p:extLst>
          </p:nvPr>
        </p:nvGraphicFramePr>
        <p:xfrm>
          <a:off x="233997" y="2444791"/>
          <a:ext cx="11694478" cy="2082270"/>
        </p:xfrm>
        <a:graphic>
          <a:graphicData uri="http://schemas.openxmlformats.org/drawingml/2006/table">
            <a:tbl>
              <a:tblPr firstRow="1" bandRow="1">
                <a:tableStyleId>{5C22544A-7EE6-4342-B048-85BDC9FD1C3A}</a:tableStyleId>
              </a:tblPr>
              <a:tblGrid>
                <a:gridCol w="11694478"/>
              </a:tblGrid>
              <a:tr h="2082270">
                <a:tc>
                  <a:txBody>
                    <a:bodyPr/>
                    <a:lstStyle/>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Верно ли я Вас понял…Можно ещё раз…Давайте уточним, в чём…Я вас не совсем понял…</a:t>
                      </a:r>
                    </a:p>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Да, всё именно так и произошло…Да, вы правы, но/и…Я понимаю вашу озабоченность…На вашем месте я бы тоже…Я уважаю ваши чувства…Да,  здесь я с вами полностью согласен…</a:t>
                      </a:r>
                    </a:p>
                    <a:p>
                      <a:pPr marL="285750" indent="-285750">
                        <a:lnSpc>
                          <a:spcPct val="90000"/>
                        </a:lnSpc>
                        <a:spcBef>
                          <a:spcPts val="1000"/>
                        </a:spcBef>
                        <a:buClr>
                          <a:srgbClr val="800000"/>
                        </a:buClr>
                        <a:buFont typeface="Wingdings" panose="05000000000000000000" pitchFamily="2" charset="2"/>
                        <a:buChar char="q"/>
                      </a:pPr>
                      <a:r>
                        <a:rPr lang="ru-RU" alt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Я хочу понять…Уточните, пожалуйста, что…Итак, проблема сводится…Что нужно изменить, чтобы…Почему бы не сделать…Вам больше подходит … или…</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0506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Способствует пониманию</a:t>
            </a:r>
          </a:p>
        </p:txBody>
      </p:sp>
      <p:graphicFrame>
        <p:nvGraphicFramePr>
          <p:cNvPr id="10" name="Таблица 9"/>
          <p:cNvGraphicFramePr>
            <a:graphicFrameLocks noGrp="1"/>
          </p:cNvGraphicFramePr>
          <p:nvPr>
            <p:extLst>
              <p:ext uri="{D42A27DB-BD31-4B8C-83A1-F6EECF244321}">
                <p14:modId xmlns:p14="http://schemas.microsoft.com/office/powerpoint/2010/main" val="89079963"/>
              </p:ext>
            </p:extLst>
          </p:nvPr>
        </p:nvGraphicFramePr>
        <p:xfrm>
          <a:off x="192088" y="1089025"/>
          <a:ext cx="11736386" cy="1310640"/>
        </p:xfrm>
        <a:graphic>
          <a:graphicData uri="http://schemas.openxmlformats.org/drawingml/2006/table">
            <a:tbl>
              <a:tblPr firstRow="1" bandRow="1">
                <a:tableStyleId>{5C22544A-7EE6-4342-B048-85BDC9FD1C3A}</a:tableStyleId>
              </a:tblPr>
              <a:tblGrid>
                <a:gridCol w="11736386"/>
              </a:tblGrid>
              <a:tr h="557578">
                <a:tc>
                  <a:txBody>
                    <a:bodyPr/>
                    <a:lstStyle/>
                    <a:p>
                      <a:pPr marL="285750" indent="-285750">
                        <a:spcAft>
                          <a:spcPts val="600"/>
                        </a:spcAft>
                        <a:buClr>
                          <a:srgbClr val="800000"/>
                        </a:buClr>
                        <a:buFont typeface="Wingdings" panose="05000000000000000000" pitchFamily="2" charset="2"/>
                        <a:buChar char="q"/>
                      </a:pPr>
                      <a:r>
                        <a:rPr lang="ru-RU" sz="1400" b="0"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Отзеркаливание</a:t>
                      </a: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воспроизведите высказывание человека – как я понял вас…по вашему мнению…другими словами, вы считаете…</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Перефразирование – воспроизведение высказывания человека в сокращённом, обобщённом виде, самое существенное – как я понял, ваши основные цели… итак…</a:t>
                      </a:r>
                    </a:p>
                    <a:p>
                      <a:pPr marL="285750" indent="-285750">
                        <a:spcAft>
                          <a:spcPts val="600"/>
                        </a:spcAft>
                        <a:buClr>
                          <a:srgbClr val="800000"/>
                        </a:buClr>
                        <a:buFont typeface="Wingdings" panose="05000000000000000000" pitchFamily="2" charset="2"/>
                        <a:buChar char="q"/>
                      </a:pPr>
                      <a:r>
                        <a:rPr lang="ru-RU"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Развитие диалога – вывести логическое следствие из высказывания или выдвижение предположения – если исходить из того, что вы сказали, то выходит, что…вы так считаете, видимо, потому что…</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1" name="Picture 4" descr="Картинки по запросу понимание других людей"/>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7675" y="3239726"/>
            <a:ext cx="7432676" cy="332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31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Наивность? Открытость? …. или ….Уволена </a:t>
            </a:r>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за запись в соцсетях</a:t>
            </a:r>
          </a:p>
        </p:txBody>
      </p:sp>
      <p:sp>
        <p:nvSpPr>
          <p:cNvPr id="15" name="Rectangle 2"/>
          <p:cNvSpPr txBox="1">
            <a:spLocks noChangeArrowheads="1"/>
          </p:cNvSpPr>
          <p:nvPr/>
        </p:nvSpPr>
        <p:spPr>
          <a:xfrm>
            <a:off x="192088" y="1089025"/>
            <a:ext cx="11736386" cy="2448272"/>
          </a:xfrm>
          <a:prstGeom prst="rect">
            <a:avLst/>
          </a:prstGeom>
          <a:ln>
            <a:noFill/>
          </a:ln>
        </p:spPr>
        <p:style>
          <a:lnRef idx="2">
            <a:schemeClr val="accent3"/>
          </a:lnRef>
          <a:fillRef idx="1">
            <a:schemeClr val="lt1"/>
          </a:fillRef>
          <a:effectRef idx="0">
            <a:schemeClr val="accent3"/>
          </a:effectRef>
          <a:fontRef idx="minor">
            <a:schemeClr val="dk1"/>
          </a:fontRef>
        </p:style>
        <p:txBody>
          <a:bodyPr lIns="144000" rIns="216000" anchor="t"/>
          <a:lstStyle/>
          <a:p>
            <a:pPr algn="just"/>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Удивительно, но нередко в такую ситуацию попадают даже те сотрудники, которые в силу своих должностных обязанностей должны понимать, как рискованны их поступки. Так,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бывшая пресс-секретарь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Росмолодежи</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Анна Бирюкова сообщила в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твиттере</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что за 2000 рублей избежала лишения прав и празднует это событие . После разразившегося скандала она заявила, что это была шутка, однако в результате этого происшествия ей пришлось уволиться.</a:t>
            </a: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А в мае 2013 года пресс-секретарь следственного департамента МВД  написала на своей странице в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Facebook</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о том, что ей пришлось дать взятку в размере 5 тыс. руб. инспектору ГИБДД для решения проблем при снятии с учета своего автомобиля. Эта история тоже закончилась увольнением.</a:t>
            </a:r>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726" y="2149277"/>
            <a:ext cx="4286548" cy="277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41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Юмор? …. или….Уволена </a:t>
            </a:r>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за запись в соцсетях</a:t>
            </a:r>
          </a:p>
        </p:txBody>
      </p:sp>
      <p:sp>
        <p:nvSpPr>
          <p:cNvPr id="15" name="Rectangle 2"/>
          <p:cNvSpPr txBox="1">
            <a:spLocks noChangeArrowheads="1"/>
          </p:cNvSpPr>
          <p:nvPr/>
        </p:nvSpPr>
        <p:spPr>
          <a:xfrm>
            <a:off x="192088" y="1089025"/>
            <a:ext cx="11736386" cy="2448272"/>
          </a:xfrm>
          <a:prstGeom prst="rect">
            <a:avLst/>
          </a:prstGeom>
          <a:ln>
            <a:noFill/>
          </a:ln>
        </p:spPr>
        <p:style>
          <a:lnRef idx="2">
            <a:schemeClr val="accent3"/>
          </a:lnRef>
          <a:fillRef idx="1">
            <a:schemeClr val="lt1"/>
          </a:fillRef>
          <a:effectRef idx="0">
            <a:schemeClr val="accent3"/>
          </a:effectRef>
          <a:fontRef idx="minor">
            <a:schemeClr val="dk1"/>
          </a:fontRef>
        </p:style>
        <p:txBody>
          <a:bodyPr lIns="144000" rIns="216000" anchor="t"/>
          <a:lstStyle/>
          <a:p>
            <a:pPr algn="just"/>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а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странице Сбербанка в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Facebook</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и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Twitter</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появилась запись "Народный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лайфхак</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Если на стене мелом написать "Сбербанк", у стены образуется очередь из 30 пенсионерок. Кто пробовал? Работает?". По результатам расследования уволена эксперт по социальным медиа.</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3465" y="2860564"/>
            <a:ext cx="4825069" cy="316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37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4059" y="1084898"/>
            <a:ext cx="5903882" cy="5620702"/>
          </a:xfrm>
          <a:prstGeom prst="rect">
            <a:avLst/>
          </a:prstGeom>
        </p:spPr>
      </p:pic>
      <p:sp>
        <p:nvSpPr>
          <p:cNvPr id="5" name="Заголовок 1"/>
          <p:cNvSpPr txBox="1">
            <a:spLocks/>
          </p:cNvSpPr>
          <p:nvPr/>
        </p:nvSpPr>
        <p:spPr>
          <a:xfrm>
            <a:off x="587375" y="490620"/>
            <a:ext cx="11412538" cy="382505"/>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Главные коммуникационные тренды </a:t>
            </a:r>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2018 </a:t>
            </a:r>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года</a:t>
            </a:r>
          </a:p>
        </p:txBody>
      </p:sp>
    </p:spTree>
    <p:extLst>
      <p:ext uri="{BB962C8B-B14F-4D97-AF65-F5344CB8AC3E}">
        <p14:creationId xmlns:p14="http://schemas.microsoft.com/office/powerpoint/2010/main" val="27546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Поддержала информацию? ….или….</a:t>
            </a:r>
            <a:r>
              <a:rPr lang="ru-RU" sz="25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Уволена </a:t>
            </a:r>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за запись в соцсетях</a:t>
            </a:r>
          </a:p>
        </p:txBody>
      </p:sp>
      <p:sp>
        <p:nvSpPr>
          <p:cNvPr id="15" name="Rectangle 2"/>
          <p:cNvSpPr txBox="1">
            <a:spLocks noChangeArrowheads="1"/>
          </p:cNvSpPr>
          <p:nvPr/>
        </p:nvSpPr>
        <p:spPr>
          <a:xfrm>
            <a:off x="192088" y="1089025"/>
            <a:ext cx="11736386" cy="2448272"/>
          </a:xfrm>
          <a:prstGeom prst="rect">
            <a:avLst/>
          </a:prstGeom>
          <a:ln>
            <a:noFill/>
          </a:ln>
        </p:spPr>
        <p:style>
          <a:lnRef idx="2">
            <a:schemeClr val="accent3"/>
          </a:lnRef>
          <a:fillRef idx="1">
            <a:schemeClr val="lt1"/>
          </a:fillRef>
          <a:effectRef idx="0">
            <a:schemeClr val="accent3"/>
          </a:effectRef>
          <a:fontRef idx="minor">
            <a:schemeClr val="dk1"/>
          </a:fontRef>
        </p:style>
        <p:txBody>
          <a:bodyPr lIns="144000" rIns="216000" anchor="t"/>
          <a:lstStyle/>
          <a:p>
            <a:pPr algn="just"/>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PR-менеджер компании по продаже стройматериалов и товаров для ремонта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Леруа</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Мерлен</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Галина Панина опубликовала пост о девушке, которую якобы сожгли во время празднования победы России над Испанией. Панина подверглась критике из-за своих слов за распространение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фейковой</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информации и употребления слова «вата» как со стороны как блогеров и известных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медиаперсон</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так и в СМИ, после чего удалила свою страницу в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Фейсбуке</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В результате </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руководству компании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Леруа</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400" dirty="0" err="1">
                <a:latin typeface="Arial Unicode MS" panose="020B0604020202020204" pitchFamily="34" charset="-128"/>
                <a:ea typeface="Arial Unicode MS" panose="020B0604020202020204" pitchFamily="34" charset="-128"/>
                <a:cs typeface="Arial Unicode MS" panose="020B0604020202020204" pitchFamily="34" charset="-128"/>
              </a:rPr>
              <a:t>Мерлен</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 пришлось извиняться за пост своего директора по PR, а сама Панина была отстранена от должности.</a:t>
            </a:r>
          </a:p>
        </p:txBody>
      </p:sp>
      <p:pic>
        <p:nvPicPr>
          <p:cNvPr id="3" name="Рисунок 2"/>
          <p:cNvPicPr>
            <a:picLocks noChangeAspect="1"/>
          </p:cNvPicPr>
          <p:nvPr/>
        </p:nvPicPr>
        <p:blipFill>
          <a:blip r:embed="rId3"/>
          <a:stretch>
            <a:fillRect/>
          </a:stretch>
        </p:blipFill>
        <p:spPr>
          <a:xfrm>
            <a:off x="2916238" y="2352675"/>
            <a:ext cx="6419850" cy="4279900"/>
          </a:xfrm>
          <a:prstGeom prst="rect">
            <a:avLst/>
          </a:prstGeom>
        </p:spPr>
      </p:pic>
    </p:spTree>
    <p:extLst>
      <p:ext uri="{BB962C8B-B14F-4D97-AF65-F5344CB8AC3E}">
        <p14:creationId xmlns:p14="http://schemas.microsoft.com/office/powerpoint/2010/main" val="237185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23887" y="431235"/>
            <a:ext cx="11304587" cy="490066"/>
          </a:xfrm>
        </p:spPr>
        <p:txBody>
          <a:bodyPr>
            <a:noAutofit/>
          </a:bodyPr>
          <a:lstStyle/>
          <a:p>
            <a:r>
              <a:rPr lang="ru-RU" sz="25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Эффективное поведение при ошибке</a:t>
            </a:r>
          </a:p>
        </p:txBody>
      </p:sp>
      <p:pic>
        <p:nvPicPr>
          <p:cNvPr id="5" name="Рисунок 4" descr="http://www.psychologos.ru/images/6/6b/Reakciya_na_svoi_oshibki1.png">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7804" y="1089025"/>
            <a:ext cx="5976392" cy="5435823"/>
          </a:xfrm>
          <a:prstGeom prst="rect">
            <a:avLst/>
          </a:prstGeom>
          <a:noFill/>
          <a:ln>
            <a:noFill/>
          </a:ln>
        </p:spPr>
      </p:pic>
    </p:spTree>
    <p:extLst>
      <p:ext uri="{BB962C8B-B14F-4D97-AF65-F5344CB8AC3E}">
        <p14:creationId xmlns:p14="http://schemas.microsoft.com/office/powerpoint/2010/main" val="204848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2"/>
          <p:cNvSpPr>
            <a:spLocks noChangeArrowheads="1"/>
          </p:cNvSpPr>
          <p:nvPr/>
        </p:nvSpPr>
        <p:spPr bwMode="auto">
          <a:xfrm>
            <a:off x="212017" y="1108230"/>
            <a:ext cx="117878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ru-RU" altLang="ru-RU" sz="1400" b="1" dirty="0">
                <a:latin typeface="Arial Unicode MS" panose="020B0604020202020204" pitchFamily="34" charset="-128"/>
                <a:ea typeface="Arial Unicode MS" panose="020B0604020202020204" pitchFamily="34" charset="-128"/>
                <a:cs typeface="Arial Unicode MS" panose="020B0604020202020204" pitchFamily="34" charset="-128"/>
              </a:rPr>
              <a:t>Современные средства позволяют создать пользователю уникальную и неповторимую настройку </a:t>
            </a:r>
          </a:p>
          <a:p>
            <a:pPr algn="ctr"/>
            <a:r>
              <a:rPr lang="ru-RU" altLang="ru-RU" sz="1400" b="1" dirty="0">
                <a:latin typeface="Arial Unicode MS" panose="020B0604020202020204" pitchFamily="34" charset="-128"/>
                <a:ea typeface="Arial Unicode MS" panose="020B0604020202020204" pitchFamily="34" charset="-128"/>
                <a:cs typeface="Arial Unicode MS" panose="020B0604020202020204" pitchFamily="34" charset="-128"/>
              </a:rPr>
              <a:t>информационного поля на собственные потребности</a:t>
            </a:r>
          </a:p>
        </p:txBody>
      </p:sp>
      <p:sp>
        <p:nvSpPr>
          <p:cNvPr id="37" name="Заголовок 1"/>
          <p:cNvSpPr txBox="1">
            <a:spLocks/>
          </p:cNvSpPr>
          <p:nvPr/>
        </p:nvSpPr>
        <p:spPr>
          <a:xfrm>
            <a:off x="587375" y="479405"/>
            <a:ext cx="9831752" cy="366843"/>
          </a:xfrm>
          <a:prstGeom prst="rect">
            <a:avLst/>
          </a:prstGeom>
        </p:spPr>
        <p:txBody>
          <a:bodyPr vert="horz" lIns="38576" tIns="19289" rIns="38576" bIns="19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СМИ имени меня</a:t>
            </a:r>
          </a:p>
        </p:txBody>
      </p:sp>
      <p:pic>
        <p:nvPicPr>
          <p:cNvPr id="14" name="Рисунок 13"/>
          <p:cNvPicPr>
            <a:picLocks noChangeAspect="1"/>
          </p:cNvPicPr>
          <p:nvPr/>
        </p:nvPicPr>
        <p:blipFill>
          <a:blip r:embed="rId2"/>
          <a:stretch>
            <a:fillRect/>
          </a:stretch>
        </p:blipFill>
        <p:spPr>
          <a:xfrm>
            <a:off x="2013092" y="2057557"/>
            <a:ext cx="8336430" cy="4284520"/>
          </a:xfrm>
          <a:prstGeom prst="rect">
            <a:avLst/>
          </a:prstGeom>
        </p:spPr>
      </p:pic>
    </p:spTree>
    <p:extLst>
      <p:ext uri="{BB962C8B-B14F-4D97-AF65-F5344CB8AC3E}">
        <p14:creationId xmlns:p14="http://schemas.microsoft.com/office/powerpoint/2010/main" val="2760115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5379" y="1089025"/>
            <a:ext cx="5217352" cy="5580063"/>
          </a:xfrm>
          <a:prstGeom prst="rect">
            <a:avLst/>
          </a:prstGeom>
        </p:spPr>
      </p:pic>
      <p:sp>
        <p:nvSpPr>
          <p:cNvPr id="3" name="Заголовок 1"/>
          <p:cNvSpPr>
            <a:spLocks noGrp="1"/>
          </p:cNvSpPr>
          <p:nvPr>
            <p:ph type="title"/>
          </p:nvPr>
        </p:nvSpPr>
        <p:spPr>
          <a:xfrm>
            <a:off x="587375" y="466177"/>
            <a:ext cx="7886700" cy="370436"/>
          </a:xfrm>
        </p:spPr>
        <p:txBody>
          <a:bodyPr/>
          <a:lstStyle/>
          <a:p>
            <a:r>
              <a:rPr lang="ru-RU" dirty="0" smtClean="0">
                <a:solidFill>
                  <a:srgbClr val="800000"/>
                </a:solidFill>
              </a:rPr>
              <a:t>Сохранение вечных ценностей</a:t>
            </a:r>
            <a:endParaRPr lang="ru-RU" dirty="0">
              <a:solidFill>
                <a:srgbClr val="800000"/>
              </a:solidFill>
            </a:endParaRPr>
          </a:p>
        </p:txBody>
      </p:sp>
    </p:spTree>
    <p:extLst>
      <p:ext uri="{BB962C8B-B14F-4D97-AF65-F5344CB8AC3E}">
        <p14:creationId xmlns:p14="http://schemas.microsoft.com/office/powerpoint/2010/main" val="711173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623888" y="406784"/>
            <a:ext cx="11372369" cy="27782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Спасибо за внимание!</a:t>
            </a:r>
          </a:p>
        </p:txBody>
      </p:sp>
      <p:sp>
        <p:nvSpPr>
          <p:cNvPr id="59" name="Объект 2"/>
          <p:cNvSpPr txBox="1">
            <a:spLocks/>
          </p:cNvSpPr>
          <p:nvPr/>
        </p:nvSpPr>
        <p:spPr>
          <a:xfrm>
            <a:off x="4010025" y="5651070"/>
            <a:ext cx="5172310" cy="854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2060"/>
              </a:buClr>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 Уважением,</a:t>
            </a:r>
          </a:p>
          <a:p>
            <a:pPr marL="0" indent="0">
              <a:lnSpc>
                <a:spcPct val="100000"/>
              </a:lnSpc>
              <a:spcBef>
                <a:spcPts val="0"/>
              </a:spcBef>
              <a:buClr>
                <a:srgbClr val="002060"/>
              </a:buClr>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Руководитель консалтинговой группы «Старая Площадь»</a:t>
            </a:r>
          </a:p>
          <a:p>
            <a:pPr marL="0" indent="0">
              <a:lnSpc>
                <a:spcPct val="100000"/>
              </a:lnSpc>
              <a:spcBef>
                <a:spcPts val="0"/>
              </a:spcBef>
              <a:buClr>
                <a:srgbClr val="002060"/>
              </a:buClr>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Светлана Колосова</a:t>
            </a:r>
          </a:p>
        </p:txBody>
      </p:sp>
      <p:sp>
        <p:nvSpPr>
          <p:cNvPr id="60" name="Прямоугольник 59"/>
          <p:cNvSpPr/>
          <p:nvPr/>
        </p:nvSpPr>
        <p:spPr>
          <a:xfrm>
            <a:off x="1603610" y="6505714"/>
            <a:ext cx="10156590" cy="246221"/>
          </a:xfrm>
          <a:prstGeom prst="rect">
            <a:avLst/>
          </a:prstGeom>
        </p:spPr>
        <p:txBody>
          <a:bodyPr wrap="square">
            <a:spAutoFit/>
          </a:bodyPr>
          <a:lstStyle/>
          <a:p>
            <a:r>
              <a:rPr lang="ru-RU" sz="1000" dirty="0">
                <a:latin typeface="Arial Unicode MS" panose="020B0604020202020204" pitchFamily="34" charset="-128"/>
                <a:ea typeface="Arial Unicode MS" panose="020B0604020202020204" pitchFamily="34" charset="-128"/>
                <a:cs typeface="Arial Unicode MS" panose="020B0604020202020204" pitchFamily="34" charset="-128"/>
              </a:rPr>
              <a:t>Адрес: 107996, Россия, Москва, ул. Кузнецкий мост, д.21/5 Телефоны: (495) 626-08-16, (495) 626-07-61 Сайт: </a:t>
            </a:r>
            <a:r>
              <a:rPr lang="en-US" sz="10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www.pr-sp.ru</a:t>
            </a:r>
            <a:r>
              <a:rPr lang="ru-RU"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000" dirty="0" smtClean="0">
                <a:latin typeface="Arial Unicode MS" panose="020B0604020202020204" pitchFamily="34" charset="-128"/>
                <a:ea typeface="Arial Unicode MS" panose="020B0604020202020204" pitchFamily="34" charset="-128"/>
                <a:cs typeface="Arial Unicode MS" panose="020B0604020202020204" pitchFamily="34" charset="-128"/>
              </a:rPr>
              <a:t>е-</a:t>
            </a:r>
            <a:r>
              <a:rPr lang="ru-RU" sz="10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mail</a:t>
            </a:r>
            <a:r>
              <a:rPr lang="ru-RU"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1000"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info@pr-sp.ru</a:t>
            </a:r>
            <a:r>
              <a:rPr lang="ru-RU" sz="10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pic>
        <p:nvPicPr>
          <p:cNvPr id="61" name="Рисунок 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913" y="1125538"/>
            <a:ext cx="3503081" cy="5256212"/>
          </a:xfrm>
          <a:prstGeom prst="rect">
            <a:avLst/>
          </a:prstGeom>
        </p:spPr>
      </p:pic>
    </p:spTree>
    <p:extLst>
      <p:ext uri="{BB962C8B-B14F-4D97-AF65-F5344CB8AC3E}">
        <p14:creationId xmlns:p14="http://schemas.microsoft.com/office/powerpoint/2010/main" val="204128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p:cNvSpPr>
            <a:spLocks noGrp="1"/>
          </p:cNvSpPr>
          <p:nvPr>
            <p:ph idx="1"/>
          </p:nvPr>
        </p:nvSpPr>
        <p:spPr>
          <a:xfrm>
            <a:off x="192088" y="1089025"/>
            <a:ext cx="6110436" cy="3888432"/>
          </a:xfrm>
        </p:spPr>
        <p:txBody>
          <a:bodyPr>
            <a:normAutofit/>
          </a:bodyPr>
          <a:lstStyle/>
          <a:p>
            <a:pPr marL="214313" indent="-214313">
              <a:spcBef>
                <a:spcPts val="450"/>
              </a:spcBef>
              <a:buClr>
                <a:srgbClr val="8B142A"/>
              </a:buClr>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PR-36</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0°  </a:t>
            </a:r>
          </a:p>
          <a:p>
            <a:pPr marL="214313" indent="-214313">
              <a:spcBef>
                <a:spcPts val="450"/>
              </a:spcBef>
              <a:buClr>
                <a:srgbClr val="8B142A"/>
              </a:buClr>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Новая профессия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PR</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-режиссер</a:t>
            </a:r>
          </a:p>
          <a:p>
            <a:pPr marL="214313" indent="-214313">
              <a:spcBef>
                <a:spcPts val="450"/>
              </a:spcBef>
              <a:buClr>
                <a:srgbClr val="8B142A"/>
              </a:buClr>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Социальное конструирование/моделирование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00000"/>
              </a:lnSpc>
            </a:pP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64769" y="2146705"/>
            <a:ext cx="6855456" cy="4272059"/>
          </a:xfrm>
          <a:prstGeom prst="rect">
            <a:avLst/>
          </a:prstGeom>
        </p:spPr>
      </p:pic>
      <p:sp>
        <p:nvSpPr>
          <p:cNvPr id="5" name="Заголовок 2"/>
          <p:cNvSpPr txBox="1">
            <a:spLocks/>
          </p:cNvSpPr>
          <p:nvPr/>
        </p:nvSpPr>
        <p:spPr>
          <a:xfrm>
            <a:off x="587375" y="468977"/>
            <a:ext cx="8054980" cy="3704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ru-RU" dirty="0">
                <a:solidFill>
                  <a:srgbClr val="800000"/>
                </a:solidFill>
              </a:rPr>
              <a:t>Новые направления в сфере коммуникаций</a:t>
            </a:r>
          </a:p>
        </p:txBody>
      </p:sp>
    </p:spTree>
    <p:extLst>
      <p:ext uri="{BB962C8B-B14F-4D97-AF65-F5344CB8AC3E}">
        <p14:creationId xmlns:p14="http://schemas.microsoft.com/office/powerpoint/2010/main" val="608523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587375" y="490620"/>
            <a:ext cx="11412538" cy="382505"/>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Ренессанс античных ценностей</a:t>
            </a:r>
          </a:p>
        </p:txBody>
      </p:sp>
      <p:pic>
        <p:nvPicPr>
          <p:cNvPr id="2" name="Рисунок 1"/>
          <p:cNvPicPr>
            <a:picLocks noChangeAspect="1"/>
          </p:cNvPicPr>
          <p:nvPr/>
        </p:nvPicPr>
        <p:blipFill>
          <a:blip r:embed="rId2"/>
          <a:stretch>
            <a:fillRect/>
          </a:stretch>
        </p:blipFill>
        <p:spPr>
          <a:xfrm>
            <a:off x="1590575" y="1089025"/>
            <a:ext cx="9010849" cy="5627654"/>
          </a:xfrm>
          <a:prstGeom prst="rect">
            <a:avLst/>
          </a:prstGeom>
        </p:spPr>
      </p:pic>
    </p:spTree>
    <p:extLst>
      <p:ext uri="{BB962C8B-B14F-4D97-AF65-F5344CB8AC3E}">
        <p14:creationId xmlns:p14="http://schemas.microsoft.com/office/powerpoint/2010/main" val="1166060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Прямая соединительная линия 21"/>
          <p:cNvCxnSpPr>
            <a:stCxn id="8" idx="3"/>
            <a:endCxn id="4" idx="0"/>
          </p:cNvCxnSpPr>
          <p:nvPr/>
        </p:nvCxnSpPr>
        <p:spPr>
          <a:xfrm>
            <a:off x="4609842" y="2193389"/>
            <a:ext cx="1486158" cy="751462"/>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p:cNvCxnSpPr>
            <a:stCxn id="10" idx="2"/>
            <a:endCxn id="4" idx="0"/>
          </p:cNvCxnSpPr>
          <p:nvPr/>
        </p:nvCxnSpPr>
        <p:spPr>
          <a:xfrm>
            <a:off x="6096000" y="2087447"/>
            <a:ext cx="0" cy="857404"/>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096000" y="4963397"/>
            <a:ext cx="0" cy="857404"/>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endCxn id="4" idx="3"/>
          </p:cNvCxnSpPr>
          <p:nvPr/>
        </p:nvCxnSpPr>
        <p:spPr>
          <a:xfrm flipH="1">
            <a:off x="7618375" y="3233350"/>
            <a:ext cx="630654" cy="721257"/>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endCxn id="4" idx="3"/>
          </p:cNvCxnSpPr>
          <p:nvPr/>
        </p:nvCxnSpPr>
        <p:spPr>
          <a:xfrm flipH="1" flipV="1">
            <a:off x="7618376" y="3954607"/>
            <a:ext cx="638065" cy="648791"/>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4" idx="1"/>
          </p:cNvCxnSpPr>
          <p:nvPr/>
        </p:nvCxnSpPr>
        <p:spPr>
          <a:xfrm flipH="1" flipV="1">
            <a:off x="3928971" y="3331242"/>
            <a:ext cx="644655" cy="623364"/>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4" idx="1"/>
          </p:cNvCxnSpPr>
          <p:nvPr/>
        </p:nvCxnSpPr>
        <p:spPr>
          <a:xfrm flipH="1">
            <a:off x="3928971" y="3954607"/>
            <a:ext cx="644655" cy="648791"/>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4" idx="2"/>
            <a:endCxn id="13" idx="1"/>
          </p:cNvCxnSpPr>
          <p:nvPr/>
        </p:nvCxnSpPr>
        <p:spPr>
          <a:xfrm>
            <a:off x="6096001" y="4964362"/>
            <a:ext cx="1522375" cy="919291"/>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4" idx="2"/>
            <a:endCxn id="9" idx="3"/>
          </p:cNvCxnSpPr>
          <p:nvPr/>
        </p:nvCxnSpPr>
        <p:spPr>
          <a:xfrm flipH="1">
            <a:off x="4559624" y="4964362"/>
            <a:ext cx="1536376" cy="919291"/>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4" idx="0"/>
          </p:cNvCxnSpPr>
          <p:nvPr/>
        </p:nvCxnSpPr>
        <p:spPr>
          <a:xfrm flipV="1">
            <a:off x="6096000" y="2052333"/>
            <a:ext cx="1540328" cy="892519"/>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sp>
        <p:nvSpPr>
          <p:cNvPr id="4" name="Скругленный прямоугольник 3"/>
          <p:cNvSpPr/>
          <p:nvPr/>
        </p:nvSpPr>
        <p:spPr>
          <a:xfrm>
            <a:off x="4573625" y="2944851"/>
            <a:ext cx="3044750" cy="201951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Интегрированные</a:t>
            </a:r>
          </a:p>
          <a:p>
            <a:pPr algn="ctr"/>
            <a:r>
              <a:rPr lang="ru-RU" b="1" dirty="0">
                <a:solidFill>
                  <a:schemeClr val="tx1"/>
                </a:solidFill>
                <a:latin typeface="Times New Roman" panose="02020603050405020304" pitchFamily="18" charset="0"/>
                <a:cs typeface="Times New Roman" panose="02020603050405020304" pitchFamily="18" charset="0"/>
              </a:rPr>
              <a:t>коммуникации</a:t>
            </a:r>
          </a:p>
        </p:txBody>
      </p:sp>
      <p:sp>
        <p:nvSpPr>
          <p:cNvPr id="14" name="Скругленный прямоугольник 13"/>
          <p:cNvSpPr/>
          <p:nvPr/>
        </p:nvSpPr>
        <p:spPr>
          <a:xfrm>
            <a:off x="7618375" y="1791136"/>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Crisis communication</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809842" y="1833389"/>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HR</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135188" y="2971242"/>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IR</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135188" y="4243397"/>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PR</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759624" y="5523652"/>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GR</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196000" y="5820801"/>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chemeClr val="tx1"/>
                </a:solidFill>
                <a:latin typeface="Times New Roman" panose="02020603050405020304" pitchFamily="18" charset="0"/>
                <a:cs typeface="Times New Roman" panose="02020603050405020304" pitchFamily="18" charset="0"/>
              </a:rPr>
              <a:t>Political communication</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7618375" y="5523652"/>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Media Relations</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8256440" y="4519494"/>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Marketing</a:t>
            </a:r>
            <a:r>
              <a:rPr lang="ru-RU" sz="1400" dirty="0">
                <a:solidFill>
                  <a:schemeClr val="tx1"/>
                </a:solidFill>
                <a:latin typeface="Times New Roman" panose="02020603050405020304" pitchFamily="18" charset="0"/>
                <a:cs typeface="Times New Roman" panose="02020603050405020304" pitchFamily="18" charset="0"/>
              </a:rPr>
              <a:t> </a:t>
            </a:r>
          </a:p>
        </p:txBody>
      </p:sp>
      <p:sp>
        <p:nvSpPr>
          <p:cNvPr id="12" name="Скругленный прямоугольник 11"/>
          <p:cNvSpPr/>
          <p:nvPr/>
        </p:nvSpPr>
        <p:spPr>
          <a:xfrm>
            <a:off x="8256812" y="2719294"/>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Leadership</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196000" y="1367447"/>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dirty="0">
                <a:solidFill>
                  <a:schemeClr val="tx1"/>
                </a:solidFill>
                <a:latin typeface="Times New Roman" panose="02020603050405020304" pitchFamily="18" charset="0"/>
                <a:cs typeface="Times New Roman" panose="02020603050405020304" pitchFamily="18" charset="0"/>
              </a:rPr>
              <a:t>Strategic communication</a:t>
            </a:r>
          </a:p>
        </p:txBody>
      </p:sp>
      <p:cxnSp>
        <p:nvCxnSpPr>
          <p:cNvPr id="24" name="Прямая соединительная линия 23"/>
          <p:cNvCxnSpPr/>
          <p:nvPr/>
        </p:nvCxnSpPr>
        <p:spPr>
          <a:xfrm flipH="1">
            <a:off x="7632378" y="3954606"/>
            <a:ext cx="1055911" cy="0"/>
          </a:xfrm>
          <a:prstGeom prst="line">
            <a:avLst/>
          </a:prstGeom>
          <a:ln>
            <a:solidFill>
              <a:srgbClr val="A9291F"/>
            </a:solidFill>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8426725" y="3607364"/>
            <a:ext cx="1800000" cy="720000"/>
          </a:xfrm>
          <a:prstGeom prst="roundRect">
            <a:avLst/>
          </a:prstGeom>
          <a:ln w="12700">
            <a:solidFill>
              <a:srgbClr val="A9291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Social responsibility</a:t>
            </a:r>
          </a:p>
        </p:txBody>
      </p:sp>
      <p:sp>
        <p:nvSpPr>
          <p:cNvPr id="26" name="Заголовок 1"/>
          <p:cNvSpPr txBox="1">
            <a:spLocks/>
          </p:cNvSpPr>
          <p:nvPr/>
        </p:nvSpPr>
        <p:spPr>
          <a:xfrm>
            <a:off x="587375" y="530689"/>
            <a:ext cx="8368903" cy="302131"/>
          </a:xfrm>
          <a:prstGeom prst="rect">
            <a:avLst/>
          </a:prstGeom>
        </p:spPr>
        <p:txBody>
          <a:bodyPr vert="horz" lIns="38576" tIns="19289" rIns="38576" bIns="19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Интегрированные коммуникации</a:t>
            </a:r>
            <a:endPar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37696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extLst>
              <p:ext uri="{D42A27DB-BD31-4B8C-83A1-F6EECF244321}">
                <p14:modId xmlns:p14="http://schemas.microsoft.com/office/powerpoint/2010/main" val="2891556299"/>
              </p:ext>
            </p:extLst>
          </p:nvPr>
        </p:nvGraphicFramePr>
        <p:xfrm>
          <a:off x="5537461" y="2491134"/>
          <a:ext cx="6010013" cy="3052331"/>
        </p:xfrm>
        <a:graphic>
          <a:graphicData uri="http://schemas.openxmlformats.org/drawingml/2006/chart">
            <c:chart xmlns:c="http://schemas.openxmlformats.org/drawingml/2006/chart" xmlns:r="http://schemas.openxmlformats.org/officeDocument/2006/relationships" r:id="rId2"/>
          </a:graphicData>
        </a:graphic>
      </p:graphicFrame>
      <p:sp>
        <p:nvSpPr>
          <p:cNvPr id="9219" name="Rectangle 3"/>
          <p:cNvSpPr>
            <a:spLocks noGrp="1" noChangeArrowheads="1"/>
          </p:cNvSpPr>
          <p:nvPr>
            <p:ph type="body" idx="1"/>
          </p:nvPr>
        </p:nvSpPr>
        <p:spPr>
          <a:xfrm>
            <a:off x="192088" y="5024700"/>
            <a:ext cx="5624644" cy="1246981"/>
          </a:xfrm>
          <a:noFill/>
          <a:ln>
            <a:noFill/>
            <a:headEnd/>
            <a:tailEnd/>
          </a:ln>
        </p:spPr>
        <p:style>
          <a:lnRef idx="2">
            <a:schemeClr val="accent2"/>
          </a:lnRef>
          <a:fillRef idx="1">
            <a:schemeClr val="lt1"/>
          </a:fillRef>
          <a:effectRef idx="0">
            <a:schemeClr val="accent2"/>
          </a:effectRef>
          <a:fontRef idx="minor">
            <a:schemeClr val="dk1"/>
          </a:fontRef>
        </p:style>
        <p:txBody>
          <a:bodyPr vert="horz" lIns="91440" tIns="45720" rIns="324000" bIns="45720" rtlCol="0" anchor="ctr">
            <a:noAutofit/>
          </a:bodyPr>
          <a:lstStyle/>
          <a:p>
            <a:pPr marL="0" indent="0">
              <a:buNone/>
              <a:defRPr/>
            </a:pPr>
            <a:r>
              <a:rPr lang="ru-RU" sz="1400" b="1"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«Все наши предприятия и мощности завтра могут сгореть дотла, однако это не окажет существенного влияния на ценность нашей компании; она определяется репутацией нашей марки и ее известностью». </a:t>
            </a:r>
          </a:p>
          <a:p>
            <a:pPr marL="1162050" indent="0" defTabSz="1165225">
              <a:lnSpc>
                <a:spcPct val="100000"/>
              </a:lnSpc>
              <a:spcBef>
                <a:spcPts val="0"/>
              </a:spcBef>
              <a:buNone/>
              <a:defRPr/>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По словам Роберто </a:t>
            </a:r>
            <a:r>
              <a:rPr lang="ru-RU"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Гизуэта</a:t>
            </a: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(Roberto </a:t>
            </a:r>
            <a:r>
              <a:rPr lang="en-US" sz="14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Goizueta</a:t>
            </a:r>
            <a:r>
              <a:rPr lang="en-US"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162050" indent="0" defTabSz="1165225">
              <a:lnSpc>
                <a:spcPct val="100000"/>
              </a:lnSpc>
              <a:spcBef>
                <a:spcPts val="0"/>
              </a:spcBef>
              <a:buNone/>
              <a:defRPr/>
            </a:pPr>
            <a:r>
              <a:rPr lang="ru-RU" sz="1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бывшего исполнительного директора </a:t>
            </a:r>
            <a:r>
              <a:rPr lang="en-US" sz="14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Coca-Cola</a:t>
            </a:r>
            <a:endParaRPr lang="ru-RU" sz="1400" b="1" i="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2"/>
          <p:cNvSpPr txBox="1">
            <a:spLocks noChangeArrowheads="1"/>
          </p:cNvSpPr>
          <p:nvPr/>
        </p:nvSpPr>
        <p:spPr>
          <a:xfrm>
            <a:off x="5903189" y="1951125"/>
            <a:ext cx="5644285" cy="396044"/>
          </a:xfrm>
          <a:prstGeom prst="rect">
            <a:avLst/>
          </a:prstGeom>
          <a:noFill/>
          <a:ln w="25400" cap="flat" cmpd="sng" algn="ctr">
            <a:noFill/>
            <a:prstDash val="solid"/>
            <a:headEnd/>
            <a:tailEn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ru-RU"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Соотношение стоимости материальных и </a:t>
            </a:r>
            <a:endParaRPr lang="ru-RU"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defRPr/>
            </a:pPr>
            <a:r>
              <a:rPr lang="ru-RU" sz="16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нематериальных </a:t>
            </a:r>
            <a:r>
              <a:rPr lang="ru-RU" sz="16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активов *</a:t>
            </a:r>
          </a:p>
        </p:txBody>
      </p:sp>
      <p:sp>
        <p:nvSpPr>
          <p:cNvPr id="6" name="Rectangle 5"/>
          <p:cNvSpPr>
            <a:spLocks noChangeArrowheads="1"/>
          </p:cNvSpPr>
          <p:nvPr/>
        </p:nvSpPr>
        <p:spPr bwMode="auto">
          <a:xfrm>
            <a:off x="8544099" y="5228458"/>
            <a:ext cx="3384376"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ru-RU" sz="1050" dirty="0">
                <a:latin typeface="Arial Unicode MS" panose="020B0604020202020204" pitchFamily="34" charset="-128"/>
                <a:ea typeface="Arial Unicode MS" panose="020B0604020202020204" pitchFamily="34" charset="-128"/>
                <a:cs typeface="Arial Unicode MS" panose="020B0604020202020204" pitchFamily="34" charset="-128"/>
              </a:rPr>
              <a:t>* По данным консалтинговой компании </a:t>
            </a:r>
            <a:r>
              <a:rPr lang="ru-RU" sz="1050" dirty="0" err="1">
                <a:latin typeface="Arial Unicode MS" panose="020B0604020202020204" pitchFamily="34" charset="-128"/>
                <a:ea typeface="Arial Unicode MS" panose="020B0604020202020204" pitchFamily="34" charset="-128"/>
                <a:cs typeface="Arial Unicode MS" panose="020B0604020202020204" pitchFamily="34" charset="-128"/>
              </a:rPr>
              <a:t>Interbrand</a:t>
            </a:r>
            <a:endParaRPr lang="ru-RU" sz="105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8"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2906" y="439141"/>
            <a:ext cx="896221" cy="39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Заголовок 1"/>
          <p:cNvSpPr txBox="1">
            <a:spLocks/>
          </p:cNvSpPr>
          <p:nvPr/>
        </p:nvSpPr>
        <p:spPr>
          <a:xfrm>
            <a:off x="652463" y="439141"/>
            <a:ext cx="8407485" cy="37043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Что такое репутация       </a:t>
            </a:r>
            <a:r>
              <a:rPr lang="en-US"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sz="2800" b="1" spc="-53"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Рисунок 2"/>
          <p:cNvPicPr>
            <a:picLocks noChangeAspect="1"/>
          </p:cNvPicPr>
          <p:nvPr/>
        </p:nvPicPr>
        <p:blipFill>
          <a:blip r:embed="rId4"/>
          <a:stretch>
            <a:fillRect/>
          </a:stretch>
        </p:blipFill>
        <p:spPr>
          <a:xfrm>
            <a:off x="400365" y="1296660"/>
            <a:ext cx="4980943" cy="3377080"/>
          </a:xfrm>
          <a:prstGeom prst="rect">
            <a:avLst/>
          </a:prstGeom>
        </p:spPr>
      </p:pic>
    </p:spTree>
    <p:extLst>
      <p:ext uri="{BB962C8B-B14F-4D97-AF65-F5344CB8AC3E}">
        <p14:creationId xmlns:p14="http://schemas.microsoft.com/office/powerpoint/2010/main" val="266289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92087" y="1125538"/>
            <a:ext cx="11736387" cy="5507037"/>
          </a:xfrm>
        </p:spPr>
        <p:txBody>
          <a:bodyPr>
            <a:normAutofit/>
          </a:bodyPr>
          <a:lstStyle/>
          <a:p>
            <a:pPr marL="0" indent="0" algn="just">
              <a:lnSpc>
                <a:spcPct val="100000"/>
              </a:lnSpc>
              <a:spcBef>
                <a:spcPts val="600"/>
              </a:spcBef>
              <a:buNone/>
            </a:pPr>
            <a:r>
              <a:rPr lang="ru-RU" sz="1400" b="1" dirty="0" smtClean="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Репутация</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 это развернутый комплекс оценочных представлений целевых аудиторий, сформированный на основе объективных параметров (факторов репутации), имеющих значение для целевых аудиторий</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lnSpc>
                <a:spcPct val="100000"/>
              </a:lnSpc>
              <a:spcBef>
                <a:spcPts val="600"/>
              </a:spcBef>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По мнению специалистов чем сильнее конкуренция на рынке, тем выше роль репутации</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lnSpc>
                <a:spcPct val="100000"/>
              </a:lnSpc>
              <a:spcBef>
                <a:spcPts val="600"/>
              </a:spcBef>
              <a:buNone/>
            </a:pP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Репутация</a:t>
            </a: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 индекс цитирования формируются самостоятельно, хочет того руководитель или нет</a:t>
            </a:r>
            <a:r>
              <a:rPr lang="ru-RU" sz="1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lnSpc>
                <a:spcPct val="100000"/>
              </a:lnSpc>
              <a:spcBef>
                <a:spcPts val="600"/>
              </a:spcBef>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Основная задача современного руководителя – не давать репутации формироваться стихийно, сделать так, чтобы отношение общества к руководителю максимально соответствовало желаемому образу.</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AutoShape 2"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hQSEBUUEhQVFBQVFxQVFRUVFxQUFxcUGBQVFRgUGBUXHCYeGBojGhQUHy8gIycpLCwsFh4xNTAqNSYrLCkBCQoKDgwOGg8PFykcHBwpLCkpKSkpKSkpKSkpKSkpLCwpKSkpKSkpKSkpKSkpLCkpKSwpKSkpKSkpKSkpKSkpLP/AABEIAQMAwgMBIgACEQEDEQH/xAAcAAABBAMBAAAAAAAAAAAAAAAAAwQFBgECBwj/xABCEAABAwEFBQYCBwYGAgMAAAABAAIDEQQFEiExBkFRYYEHEyJxkaGxwRQyQlJictEjM4KS4fAVU6KywvElQxZjc//EABkBAQADAQEAAAAAAAAAAAAAAAABAgMEBf/EACURAQEAAgICAQMFAQAAAAAAAAABAhEDEiExQSJRYQQUMkJxE//aAAwDAQACEQMRAD8A7ihCEAhCEAhCEAhCxVBlFVHXlfsMH7x4r90Zn0Vbtu2j3fuwGDic3Hos8uXHH2tMLV0JWhnb94eoXPJLwkf9d7j1IWjfInqVj+4/DWcLov0pn3m+oSgcucNcPI88inMFuez6kjh1qPdR+5/B/wAV/qhVKDaqRv12tcOI8J/RTdiv+KSgDsLvuuyPTitseXHL0zuFiSQsVWVqoEIQgEIQgEIQgEIQgEIQgEIQgEIWCUASqPtJt8A4xWU4nA0dIM2g7w3ieeiitutvw/FZ7M7w5tllbmXbjHHTXgXDyCqNljOQALRz18gNwXHzc39cW/Hx781KMcXGriS46kmp8yU9hYONfJpKaRWR+4Zcsin1mGeda+a4+zq66OYRyPVLiMcCsxf3VLg0VjTQMPn6rBjA3U/vglxaAOSDKHf37qTRnI2mhry4+XHyTOa0EfKtaf0KkZrJUeYUba4HDJ1SN3Gnnv6oi4pK6dtnQkCSrmb65ubzB+0FfbJbGSsD43BzXCoIzBXH/oxJoQeFaV9lO7IXoLHI9szi2N4BFKkCQGhNNxLSKnkuji5bLqufk4/mOlIWkUoc0OaQQRUEZgjiFuu1zhCEIBCEIBCEIBCEIBCEIBUXtM2odCwWaF2GWUEyP3xw6ZficagcAHHgrlb7Y2KN8jzRrGlx8gKrz5ed+PtdpfKQcUjq5AEhoFGMzOVB81jzZ6movhN0+uyyEkBgA3VORp8h6K1WG7GsAyqeJ/RR1w2WgBdr0+RzU8xy86vQwngobKCNE2lsfDThr/VSEaUEYVeq+0fZ4yPLzTruk4bEtzFVWkV8GWFLw2Wqcx2cBLtC0kUtJR2WiTmsdU9CyFfpKr2Qlou/CMsioV1i45itDu99x899Fb7UMiOKqtokwudTTQjiN1R65/0VbjpFu4ndm7yMADXGsZP8pP2gNBnqNN6uoK5W227txHmrZsTf3fMdG4+KPTjh/ouniz/q5s8flaUIQulkEIQgEIQgEIQgEIQgpHazevd2HuxrM4M6an2C5VdNjBIxnI50G/zV17YrTWezx1yDHvcPMhoPxVZuqOgJIGJ3wyAAXFzX6q6OOLJZ3DIDSn6J6x2ajrM7MJ212a47XfjEpAU6YmEEtE9bIr46VyLsCUaE3il4pUSLWRlSyKpLvUm6bmFPg1S5mQJkzM/l609iiSXLROx1ZfKXOPAZKEvZv7TLLnvzUgyQDyUXej6EO4HMHQtp+lT0Ub2ZTUQNtnLXA+frkf1Uhsjend2+N1aNecB/i096KFts2o5mh+B903u+1FsjSdWPafRwNFON1WGXp6EQtWHILZeg5ghCEAhCEAhCEAgoQUHDe0W2d7ebs8mYWD+HxH3KbXZnuzcT0HyTTaq0h1skeMsUzz0DiKefhStxyFwJ0FaCnuvN5Mt+XZxxPRGjh0Tojf8AP5JhHWtPL46qUgFQud2YtoJBvp1/qpKKh3ehI+BTOOD8NegKexRN3tHUK+JkVjj5uHofiEofM/BahoG7XgSPismIcT7fEBasSMlOHqT8kg9+e/1r8apzJEwajqXO/VNHxR8v5j+qrWkDKk/Wd1a0j2olZZCOGm6vw/qk4xQZZDlp6pCafqTpT5qu9IDn10oo232nwHmCacHDX2cD6p8bOaE8NygL0dhqDXl50p8/ZTLpXObiv2q0ZHjUg/yEfEBa2abE9wrmQD1TS2S0cctTXrhOvqtrtPjBGhAPT9FpHNXoy47V3lmhf96Nh64RVPlBbGyAWOKPEC+NjWuA1GtMlOhd+N3HNZqhCEKyAhCEAhCEAsFZQUHnrbmyFlvmZwne4fle1sg/3e6W2fB7mvFzj7qwdr1zYLQydv8A7Wiv54xQ9Swj+QqFuRv7BvPEfdedyTVsd+N3q/hKWYYipRjQFVbVepjNG61r08t/kmtr2oex1ScqHcB7Gqx67bdtL42Ycc04ita5WNvXtdnnwqDSnnTRTV27V94QCRnQilOeeXkrXGz4JZV/faQNd6x34/vNVmS8CaUKJ71pQV5qNp6rMbQN+fXf5BKNtnRUG27Y93UfOnXLcmFn7QGYvE7Dv1+ZyVvqqt1HSLQzGKtNT5/3RRk9nqMq8xwUBY9uYyQQ6vHPIfIqbivWOYVbTFvFa5KtmyXwBFTMe5UbfJxMJdUkaUHHcU5INeuq2tMOJjhyKaFAt8VSCPxD+Xf7pWyxFkjMtw67/inL4fHh+6Xe9E3sVqjdI3xHEHUAoaEbwrZXU1FMMN1b+yu/ZprxcZXE4mOjw7mhri4AeVD6ldlC5F2Z3P8A+RleK0jMrjw8Ti1o6+M9F10Lr/T/AMWX62z/AKePtGUIQulxhCEIBCEIBCEIKz2g2ASWMuIr3bmv6Vwu9iVzawQYGYPuOc0c21q0+h9l2W8rIJYXxn7bXN9Rl7rjkc32XZPFWuHNvhJ9QVw/qJ9X+uzgu8dfYwvKyn7NCTvyy55pndNy4ngy1A/CQCc97qeHybRWd1nqOOWXzTPvcBNdPw0NKaLDDLV8ujLHc0pNqntAeI8Ty7HLijeWytGYwtDHDGDrU1oQQQU8bdDg8tAbiqKBp8NSKjC4j2Oatclrc8jBicdM4xlyxEVotGQlpNQwvNNwNOOe4rozyxy9M+Pjyw93bOzjcbSH1D2GhB/RQm2lo7uVrG1xEVNMqDorXcFiIkeXZl1Nc/JR20l1E2nGPrUbQjPIHMLCNdqhHcmLDjaXVNKOrVx4ADcnd6Xe6zMaWxxsxMe/KFsxBaQ0M11Na4qEBWR0WI1ADiAAdziBucN5GYSj5o3twT4MIpRkjCQCNCDUHduW2GUx/kpyYXKfT4UeGzySRmR0bcYIAwMDJKFta0acLqb2lP7rkfUFgIO8NqP9GoVwsphPhbhI4MZ4BU6kCpA55qS/wxhO6oANGfd+8CM3NP4dKKvJZlfCMZZNXySsEbnRgvOflTPyTjDlRO4oGtaC3Tz0KZ2qQByzq0Ua9InBszmj6uXTEG19x6pls/dBMra1AGu+oGdFaZbJXE2hLXg4yBxdX5J19HEb2RWZpfJI04nupRlchQDV1dAVH4bcd1Fz7N7BggkkI8UshPRgw09cXqrgmVz3cIII4hoxobxqd56mp6p6vS48euMjyeTLtlaEIQrqBCEIBCEIBCEIMFck21u4wWt5I8MrhKw8Qcns8wRWnAgrrir23d397YJhSrmN7xv5mEO+RWPNh2x/xrxZ9b/rn9htQIoTmNPJLvsocK5DShoKj+igYJND16KYssh8wvPnt6U8xo+6nV+vT2/sJYwtaKAU4706a4FNpDVwHH9EyqdJO6YtDzqk70iBeSeOSf3czw6LFusWLOu73VpPDPflAOs7XZZjgRuSL7vk3ODhuyzonDPrUBpRPWkKJV9I2C7DXMZ8qN+ClbPZms5AeLIk0PKuY6ZFJudwTWW1ludC+mdOKIp9aLZi/XSqi3uq456c1u+bpXOnDkm0R1HmotVbWu6p5SO7lwRuDQ9u+o1PordsjcjRJUZiOlXH7T6ZDpr5kKPuPZua0ASMmEcZLmPbgxO8NBiY6tBXgQVfbBYGwxhjBRo45kneSd5PFdPFxW3tWHLzax6w5QhC7XEEIQgEIQgEIQgEIQgE3vCDHFI37zHt9WkfNOFgoOBWN/hA4CnpkfgpSylR162MxWiWP/LlkaOOEnE09QUpY7UTlv8A7915Fmq9XG7idY7zWGgYjXUgU3ZVWbOOKYX40kAtOFzc2nXoRwKTyvVsu6QYM0q9ocRUim/P9Vz7/wCQPjIBNP8ArdVRN6bZTOJZZwS4ak5gHgOJzWmO/TOz5dAvqJgcxzKA4sBAzBqCR8PdICSv/ahdlbJaHUfaSctG5Gp+8aZAZqxTw7/VVsXx8RF2iUpqbZRO7Zwy5fNQ1qjqc/StOqgtOZbVvGnxS1mkrmmkEeWaWx0aeQPqQontV1PYqKlhiO9wc4+Zcf6KdTK5bPgs8TfuxsB88Ir7p6vVxmsZHmZXdtCEIVlQhCEAhCEAhCEAhCEAgrFVo+do1IHmUHKu0+7jFbGzD6k7RU//AGxihHKrKEfkKrVneASeq6F2k3/YTY5I5bQxsjaPiw+Nwlbm2jRnnm08nFczinqwOGYIGmeRAPzXn8+Gst/d3cOW8dfZOQ3q3j+qUe/GMlWHWEuzxFvDCS33C2DbRSkcxyywvANOWIUPVZYzfp0ybPLxsZw0w6kaivxS13WTBTwAHyATSxstbTXG07iH5tIPEg1HmAtLVNbg4/uSODTl70K16XSbx/C0tvFoFBTrXLmP6pP/AB5tSMQ4V3VoqVa32p2T3sZXQMBcelTQLWC5HA1xurTOprv8lWzXypqxc7RbRI0jKooRv3j5VTKY5pjYKsGGta+6UdNkSqbRop3vioPVavmc7GIxV7Y5JG/wNL8x/CPUKIt1vDRQHM+wV+7KLlxRzzSD94DA0ng4Vf8A8Vrxcfas+XPrin+zbtCbeEOGTCy0MAxNGQe3c9o4ctyu68m3LekllnD4nEPjc4A8QHEUPI0XoPYjtCht0YBIZMB4mE7+I4r0dPO2t6FgFZUJCEIQCEIQaueBrko+2bRWeIEvlY2nMLzXePaNbJRR0zgOAyVdtF4veaue414kqdI29KXn2sWGGv7TGRubmqlefb8wVEMRPAuXEMa0dImjbo15dtlskqGlrAeCq14baWmaveTPNeZAUAXLVxRDa0TlxqcyrrsnDJ9AdMTWOOZkRBBBaHgkOroW4hh5VVc2W2ffbLSyFuhIxHg3eV31uz0f0Z1jaMEbo+7buo7Vrz/FQkqmeEyx8r4Z9cooll8Q/v0SNru+QGrSeR045Him9jmdG4hwoQS1zSPqvBIINeYKm4bwaRnnwXlWXGvVxylQncWrc6M8MQcDQ78lqbNaiQDI0D8LTX4qwmVm7+/VLstbabqrTut2y+6EsFyuHicSScyXZJ+bPROpbeOIooa9r5a0FooSdwPxKrrdVt0HzBriAfPkBvqVG3letBQGgGvD9VGzWpxqXGjRqae3NIWeJ80jWRsLnOP7OMZk/iPJaY4eWdySNx3c+1Tta0EucaNbu/MeQ1XfLFZW2WzCNn1Yo3mvEhrnOd1NVWdg9kBY2FzqPneKPcMwxuvdtPxO9PO0a8/o91Wl9fE5ndN/NIQzLoXHou3jw6xwcvJ3vj0872d9fFXUk+rifmpCyWhzHBzHUI0LTQqNgGSXat3O6JcPa9aoCGyjv4xvOTh1XS9n+1Gx2qgx92/7r8vQrzsyam9JWi1AUyz4pYtt67imDhVpBHEGq3Xle4dt7ZZT+ymcG/dccQ8qFdMuDt1aQBaoiDvfHmPPCfkqaW264hUwdrt2/wCf/of+iE0l5fcUVWtVkqyoqtSsIqgCsITq67C6aZkbdXua0dT/ANqEusdkGzhZZ3TuHilIDfyN39SVf2jM18uiVuuwNhgZG0UDGho6CiyWUcpUUjbu4y2T6WweF+ET/hk0EhH3XigJ3OHNVRzqaD2JHDdmuzsbWtQCCCCCAQQdQQciDwVC2u2Q7is0APc/aZqYjyJ1j+C5eTj+Y7OLkl+nJSZLzcMsujqezgtW3o47j6hb2mOuuY8q+6b/AOHsP2etSueTH7Ozrfil22uu8dXfom1ptkTN+N25oyHUreO6QdCQNBvJ5AK13B2Ul5xzufGw0Iaad47zH2B55rTDHt6jHk+nzlVTum5p7bKA1uQ5EMYOJ4/ErsOymxsdkb4c3u+vIaY3cvwt5BSt0XHHAwMiYGNHDMnmSpVkdF14YdXHnyXLx8CNoAy0XKe3O/BSCytOdTPJyAqyMdavK6lPNRea9sb7+l2+aWvhLsDN/wCzZ4RSm45nqrsUbE8pUPPL0SMZHP0Sgpx9lZDfvOQSNqzGmiUNOPstHOHNEmmJL95SiQc3NZJyCqkv9IPFCQxIUoIELWqKoULs1WEEICICvnZFc3eWzvSPDEC4fmPhHzKo9ns5e8MbmXGgXeuzXZ36PZqn6zziPkMgEKujBkkpmZp1E1JSNzUWoaxMyWzm1FCKg5Ea1BypTelWs4LmPaJ2lujc+yWB4ErQe/tGJoDANY4iTm/cXdBxRLTa247K2YsgtFnjtAoXWeSUMaQTq15yY/iw665JnYtirVI6hYwN1MnfRvZSuo7skk8qDzXKWDG4VcGk1Je8uNTrU5E1UnsltHJYrXHNFVxDsLmV8MkbsnRkcwcjuNCs7xY2703x5s8Zrbv+z2yUVm8X7yX/ADHD6vJjfsjnrzViig3lI3XaWTRMljNWPFW8RuLXDc5pqCOIKkGtWkknpjcrld1rhoknuTgtSbo1Kqodot8fRbunkBo8gRR/nkyqOYaHFedY493uurdut8eOz2UH6odPIK73eCMEfla4/wAS5aBl5oBsnEZpyw1GibkVHPcVvZ5TodynekN3LGEokkNVoUCco0WtcuqULahJDRQkIWEJsIoCwshFmULCzVBa+zO6++t7KirW5n+/Veh4owBkKLmXY9s6WRd8Rm8Yh1yA9BXquotjRVvEFqGoiFKpte16Ns8LpX/Z+qPvOOjQoqUJtvtA6KMwQuwzSN8T98UZyqPxkVpwXA7/ANnX2Z4700bIwyQupXvBipQ8HVrWvzXVrqsbrTI6aY+EuxOP33a4R+EJbbvZ36bZCyNtZocUsNBqA2kkQ82gEc2DimvG0SuLQvaC4StL3FtGUfhwuoKO34hTciGz1LGyu7uN2eMtxADjRuZ8ktYLTI2GYNaDG8NbI4xB+HhSQisZ8iE1GEEhwx1b4cJpRx0rUZ04K/5S6P2P7dCzWh1jmeDBM79m8k4WTE0rU5hr8utOa7uAvMOyWzbpn04jxOIyY06/xL0Ls3b8UYicSXRtAa5xq57AKVJ3uG/oqRFsTS0cKmnFbYlXdt77+jXfaZgaObGWsoaHHJ+zaQeIxV6KR5/24vn6XeNomBq0yFsZrUd2zwMpyIbXqoUPWlKLVNhcGpQ416aeXBJB/us40C73Cm+vDRDpKDQJA8tfktAamjkTI278nQkDitm6FJhbg6qBrVC1qhEE1kIQiwqlI48Ra0auIA6miTU3sfYO9tsLaaHEemfxopK9HbOXeIbNGwbmt+AA9gpWibwmgA4UHonAclVJPyPsqveViNum8WVnhJa0DWSQZOd5DSqtcrKjWnNIRwBoAAoBooEay7WtAAFAMgNwHklbLFR4oNC3/cE7eFBbV379CsU9oAq5oDYxxkecLa8hm7+FTs04ResrmWi0xxzUikmlBaxzsDgJHUq3IEcFpcFhE9pjh8NXnFXDQh4B8FTu38Ewje1jZWSRl0jgAx2KmB+IEuoPrVGXVPNnrW2OeGQuIeyVtQRlgqBrxoT6K3jQ7tDs1FExscXhDRTLVx3uPGqbPE1neHszLTVp3cweRGRU8W+MjgSPREjaihUVVJWS8mzRNkZkDkWnVrhqw8wuZduF74bPBZwc5HulcPwxjC3/AFE+itlnJs8tR+6ko14+67Rjx1yPIrjnave/f3nI1pq2ANgHCrc3nq8u9FVZU3LVYLkVQBKxVYQpS2xLNUms1UbGUArFVgokVWVqhNmggLBWQo2kLoHY/YsVrL/u4W+viP8AtXP12Dsgu/CwO3uD3nr4W+ytFa6niWe8WoC2EaIY74rYPQY1o4UUJaTPVA7Z7bhu2KIZunnBpvwxNJqB5uAV3tFoa0Oc4hrWguc46BoFSfRefdt9rTb7QZaua1hwwM3MhGh/O4+InnyQQdWd3Wr+9x8sOCnriqlobFjLWMkaS9hecVGhr24jgxHfQdapGVjWNjcyTE9wcXin1DWlOdQlv8Mf3jYWgPe8MLcOdcTcQaOdDpxVol6L2btff2WGY6yxxvP5i0Yv9QKkzEqn2TWrHdkI+4ZY/wCWQu/5q4uUVUxthayN73/VYx73flYwvP8AtXmCWUvcXOJLnEucTqXONSTzqSvQ3aNb+5uu0urQuYIm+crg0j+TGvPA0UJYWCslaoMhYqgrCVLNELCKqEiqwCsFAQbIWEIBZCEJQHRd87OWARCg/wDXH8EIVorV5at2rKEQw5NZdEIUJUbtXtDmXXJhJGOSJjqb2kklp5Egei4hA8gu/KfghCT2mehZ2Ah/JpI86hJscQag0I0IyIQhSO59jB/8YP8A95vgxXyQoQqoc47ZpT9AYK5GdlRxoxxC4wsoSfKWpWChClDBWAhChZlYKwhSBZCwhVSyhCFZD//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587375" y="406784"/>
            <a:ext cx="11372369" cy="429829"/>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Репутация</a:t>
            </a:r>
            <a:endParaRPr lang="ru-RU" sz="28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Rectangle 3"/>
          <p:cNvSpPr txBox="1">
            <a:spLocks noChangeArrowheads="1"/>
          </p:cNvSpPr>
          <p:nvPr/>
        </p:nvSpPr>
        <p:spPr>
          <a:xfrm>
            <a:off x="192086" y="2807204"/>
            <a:ext cx="11736387" cy="1192180"/>
          </a:xfrm>
          <a:prstGeom prst="rect">
            <a:avLst/>
          </a:prstGeom>
          <a:ln>
            <a:solidFill>
              <a:srgbClr val="8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Font typeface="Arial" panose="020B0604020202020204" pitchFamily="34" charset="0"/>
              <a:buNone/>
            </a:pPr>
            <a:r>
              <a:rPr lang="ru-RU" sz="1400" dirty="0" smtClean="0">
                <a:latin typeface="Arial Unicode MS" panose="020B0604020202020204" pitchFamily="34" charset="-128"/>
                <a:ea typeface="Arial Unicode MS" panose="020B0604020202020204" pitchFamily="34" charset="-128"/>
                <a:cs typeface="Arial Unicode MS" panose="020B0604020202020204" pitchFamily="34" charset="-128"/>
              </a:rPr>
              <a:t>Стоимость репутации (именно репутации, а не нематериальных активов) может составлять более 85% рыночной стоимости компании, а изменение индекса репутации компании на 1% приводит к изменению ее рыночной стоимости на 3%.  Именно поэтому, коммуникационная деятельность в рамках развитой рыночной экономики приобретает огромное значение, а управление репутацией становится одной из важнейших задач руководителя компании, стремящейся к завоеванию новых рынков и рассчитывающих на долгое и успешное существование в конкурентной среде.</a:t>
            </a:r>
            <a:endParaRPr lang="ru-RU"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9736" y="4143846"/>
            <a:ext cx="4112526" cy="2528442"/>
          </a:xfrm>
          <a:prstGeom prst="rect">
            <a:avLst/>
          </a:prstGeom>
        </p:spPr>
      </p:pic>
    </p:spTree>
    <p:extLst>
      <p:ext uri="{BB962C8B-B14F-4D97-AF65-F5344CB8AC3E}">
        <p14:creationId xmlns:p14="http://schemas.microsoft.com/office/powerpoint/2010/main" val="271337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3876</Words>
  <Application>Microsoft Office PowerPoint</Application>
  <PresentationFormat>Широкоэкранный</PresentationFormat>
  <Paragraphs>332</Paragraphs>
  <Slides>44</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Arial Unicode MS</vt:lpstr>
      <vt:lpstr>Arial</vt:lpstr>
      <vt:lpstr>Calibri</vt:lpstr>
      <vt:lpstr>Calibri Light</vt:lpstr>
      <vt:lpstr>Times New Roman</vt:lpstr>
      <vt:lpstr>Wingdings</vt:lpstr>
      <vt:lpstr>Тема Office</vt:lpstr>
      <vt:lpstr>Специфика кризисных коммуникации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Информационное волонтерство</vt:lpstr>
      <vt:lpstr>Презентация PowerPoint</vt:lpstr>
      <vt:lpstr>Презентация PowerPoint</vt:lpstr>
      <vt:lpstr>Презентация PowerPoint</vt:lpstr>
      <vt:lpstr>Презентация PowerPoint</vt:lpstr>
      <vt:lpstr>Презентация PowerPoint</vt:lpstr>
      <vt:lpstr>Наиболее часто применяемые  виды психологических уловок управления мнением аудитории</vt:lpstr>
      <vt:lpstr>Наиболее часто применяемые  виды психологических уловок управления мнением аудитории</vt:lpstr>
      <vt:lpstr>Наиболее часто применяемые  виды психологических уловок управления мнением аудитории</vt:lpstr>
      <vt:lpstr>Презентация PowerPoint</vt:lpstr>
      <vt:lpstr>Презентация PowerPoint</vt:lpstr>
      <vt:lpstr>Что мешает понять друг друга</vt:lpstr>
      <vt:lpstr>Методы разрешения конфликтов</vt:lpstr>
      <vt:lpstr>Шаги, снижающие напряжённость в трудной ситуации</vt:lpstr>
      <vt:lpstr>Способствует пониманию</vt:lpstr>
      <vt:lpstr>Наивность? Открытость? …. или ….Уволена за запись в соцсетях</vt:lpstr>
      <vt:lpstr>Юмор? …. или….Уволена за запись в соцсетях</vt:lpstr>
      <vt:lpstr>Поддержала информацию? ….или….Уволена за запись в соцсетях</vt:lpstr>
      <vt:lpstr>Эффективное поведение при ошибке</vt:lpstr>
      <vt:lpstr>Презентация PowerPoint</vt:lpstr>
      <vt:lpstr>Сохранение вечных ценностей</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КЕЙС-БУК</dc:title>
  <dc:creator>Mihail Parechenov</dc:creator>
  <cp:lastModifiedBy>Светлана Колосова</cp:lastModifiedBy>
  <cp:revision>346</cp:revision>
  <dcterms:created xsi:type="dcterms:W3CDTF">2016-10-19T08:38:17Z</dcterms:created>
  <dcterms:modified xsi:type="dcterms:W3CDTF">2018-10-02T08:28:26Z</dcterms:modified>
</cp:coreProperties>
</file>