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notesSlides/notesSlide10.xml" ContentType="application/vnd.openxmlformats-officedocument.presentationml.notesSlide+xml"/>
  <Override PartName="/ppt/charts/chart17.xml" ContentType="application/vnd.openxmlformats-officedocument.drawingml.chart+xml"/>
  <Override PartName="/ppt/notesSlides/notesSlide11.xml" ContentType="application/vnd.openxmlformats-officedocument.presentationml.notesSlide+xml"/>
  <Override PartName="/ppt/charts/chart18.xml" ContentType="application/vnd.openxmlformats-officedocument.drawingml.chart+xml"/>
  <Override PartName="/ppt/notesSlides/notesSlide12.xml" ContentType="application/vnd.openxmlformats-officedocument.presentationml.notesSlide+xml"/>
  <Override PartName="/ppt/charts/chart1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7.xml" ContentType="application/vnd.openxmlformats-officedocument.presentationml.notesSlide+xml"/>
  <Override PartName="/ppt/charts/chart26.xml" ContentType="application/vnd.openxmlformats-officedocument.drawingml.chart+xml"/>
  <Override PartName="/ppt/notesSlides/notesSlide18.xml" ContentType="application/vnd.openxmlformats-officedocument.presentationml.notesSlide+xml"/>
  <Override PartName="/ppt/charts/chart27.xml" ContentType="application/vnd.openxmlformats-officedocument.drawingml.chart+xml"/>
  <Override PartName="/ppt/notesSlides/notesSlide19.xml" ContentType="application/vnd.openxmlformats-officedocument.presentationml.notesSlide+xml"/>
  <Override PartName="/ppt/charts/chart28.xml" ContentType="application/vnd.openxmlformats-officedocument.drawingml.chart+xml"/>
  <Override PartName="/ppt/notesSlides/notesSlide20.xml" ContentType="application/vnd.openxmlformats-officedocument.presentationml.notesSlide+xml"/>
  <Override PartName="/ppt/charts/chart29.xml" ContentType="application/vnd.openxmlformats-officedocument.drawingml.chart+xml"/>
  <Override PartName="/ppt/notesSlides/notesSlide21.xml" ContentType="application/vnd.openxmlformats-officedocument.presentationml.notesSlide+xml"/>
  <Override PartName="/ppt/charts/chart30.xml" ContentType="application/vnd.openxmlformats-officedocument.drawingml.chart+xml"/>
  <Override PartName="/ppt/notesSlides/notesSlide22.xml" ContentType="application/vnd.openxmlformats-officedocument.presentationml.notesSlide+xml"/>
  <Override PartName="/ppt/charts/chart31.xml" ContentType="application/vnd.openxmlformats-officedocument.drawingml.chart+xml"/>
  <Override PartName="/ppt/notesSlides/notesSlide23.xml" ContentType="application/vnd.openxmlformats-officedocument.presentationml.notesSlide+xml"/>
  <Override PartName="/ppt/charts/chart32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33.xml" ContentType="application/vnd.openxmlformats-officedocument.drawingml.chart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  <p:sldMasterId id="2147483660" r:id="rId2"/>
  </p:sldMasterIdLst>
  <p:notesMasterIdLst>
    <p:notesMasterId r:id="rId47"/>
  </p:notesMasterIdLst>
  <p:handoutMasterIdLst>
    <p:handoutMasterId r:id="rId48"/>
  </p:handoutMasterIdLst>
  <p:sldIdLst>
    <p:sldId id="256" r:id="rId3"/>
    <p:sldId id="951" r:id="rId4"/>
    <p:sldId id="955" r:id="rId5"/>
    <p:sldId id="953" r:id="rId6"/>
    <p:sldId id="1120" r:id="rId7"/>
    <p:sldId id="1124" r:id="rId8"/>
    <p:sldId id="1122" r:id="rId9"/>
    <p:sldId id="1053" r:id="rId10"/>
    <p:sldId id="956" r:id="rId11"/>
    <p:sldId id="958" r:id="rId12"/>
    <p:sldId id="959" r:id="rId13"/>
    <p:sldId id="1050" r:id="rId14"/>
    <p:sldId id="961" r:id="rId15"/>
    <p:sldId id="1036" r:id="rId16"/>
    <p:sldId id="992" r:id="rId17"/>
    <p:sldId id="993" r:id="rId18"/>
    <p:sldId id="1035" r:id="rId19"/>
    <p:sldId id="1034" r:id="rId20"/>
    <p:sldId id="994" r:id="rId21"/>
    <p:sldId id="998" r:id="rId22"/>
    <p:sldId id="1045" r:id="rId23"/>
    <p:sldId id="1037" r:id="rId24"/>
    <p:sldId id="1047" r:id="rId25"/>
    <p:sldId id="1038" r:id="rId26"/>
    <p:sldId id="962" r:id="rId27"/>
    <p:sldId id="1061" r:id="rId28"/>
    <p:sldId id="1091" r:id="rId29"/>
    <p:sldId id="1088" r:id="rId30"/>
    <p:sldId id="1092" r:id="rId31"/>
    <p:sldId id="1125" r:id="rId32"/>
    <p:sldId id="1127" r:id="rId33"/>
    <p:sldId id="1129" r:id="rId34"/>
    <p:sldId id="1104" r:id="rId35"/>
    <p:sldId id="974" r:id="rId36"/>
    <p:sldId id="1006" r:id="rId37"/>
    <p:sldId id="1007" r:id="rId38"/>
    <p:sldId id="1008" r:id="rId39"/>
    <p:sldId id="1009" r:id="rId40"/>
    <p:sldId id="1010" r:id="rId41"/>
    <p:sldId id="1011" r:id="rId42"/>
    <p:sldId id="1012" r:id="rId43"/>
    <p:sldId id="1013" r:id="rId44"/>
    <p:sldId id="1033" r:id="rId45"/>
    <p:sldId id="258" r:id="rId4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86F"/>
    <a:srgbClr val="0000CC"/>
    <a:srgbClr val="003F82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898" autoAdjust="0"/>
    <p:restoredTop sz="96338" autoAdjust="0"/>
  </p:normalViewPr>
  <p:slideViewPr>
    <p:cSldViewPr snapToGrid="0" snapToObjects="1">
      <p:cViewPr>
        <p:scale>
          <a:sx n="80" d="100"/>
          <a:sy n="80" d="100"/>
        </p:scale>
        <p:origin x="-85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944"/>
    </p:cViewPr>
  </p:sorterViewPr>
  <p:notesViewPr>
    <p:cSldViewPr snapToGrid="0" snapToObjects="1">
      <p:cViewPr varScale="1">
        <p:scale>
          <a:sx n="77" d="100"/>
          <a:sy n="77" d="100"/>
        </p:scale>
        <p:origin x="-209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82603576422116E-2"/>
          <c:y val="4.5218255399929304E-2"/>
          <c:w val="0.9215687982927333"/>
          <c:h val="0.508684170282034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Большинству людей можно доверять</c:v>
                </c:pt>
              </c:strCache>
            </c:strRef>
          </c:tx>
          <c:dLbls>
            <c:dLbl>
              <c:idx val="6"/>
              <c:layout>
                <c:manualLayout>
                  <c:x val="-3.697922539142881E-2"/>
                  <c:y val="-4.5053175491447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8645891146750899E-2"/>
                  <c:y val="5.56459782431313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8611113146447197E-2"/>
                  <c:y val="4.6403979008799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2618112709767366E-2"/>
                  <c:y val="4.41880586628732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2017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18</c:v>
                </c:pt>
                <c:pt idx="1">
                  <c:v>18</c:v>
                </c:pt>
                <c:pt idx="2">
                  <c:v>18</c:v>
                </c:pt>
                <c:pt idx="3">
                  <c:v>18</c:v>
                </c:pt>
                <c:pt idx="4">
                  <c:v>19</c:v>
                </c:pt>
                <c:pt idx="5">
                  <c:v>17</c:v>
                </c:pt>
                <c:pt idx="6">
                  <c:v>17</c:v>
                </c:pt>
                <c:pt idx="7">
                  <c:v>21</c:v>
                </c:pt>
                <c:pt idx="8">
                  <c:v>25</c:v>
                </c:pt>
                <c:pt idx="9">
                  <c:v>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нашей стране среди людей больше согласия, сплоченности</c:v>
                </c:pt>
              </c:strCache>
            </c:strRef>
          </c:tx>
          <c:dLbls>
            <c:dLbl>
              <c:idx val="6"/>
              <c:layout>
                <c:manualLayout>
                  <c:x val="-3.697922539142881E-2"/>
                  <c:y val="4.5053372711629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0034780187530547E-2"/>
                  <c:y val="-4.04130910703234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8611113146447197E-2"/>
                  <c:y val="3.18049743768173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2017</c:v>
                </c:pt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16</c:v>
                </c:pt>
                <c:pt idx="3">
                  <c:v>18</c:v>
                </c:pt>
                <c:pt idx="4">
                  <c:v>15</c:v>
                </c:pt>
                <c:pt idx="5">
                  <c:v>17</c:v>
                </c:pt>
                <c:pt idx="6">
                  <c:v>18</c:v>
                </c:pt>
                <c:pt idx="7">
                  <c:v>29</c:v>
                </c:pt>
                <c:pt idx="8">
                  <c:v>37</c:v>
                </c:pt>
                <c:pt idx="9">
                  <c:v>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Среди непосредственного социального окружения больше согласия, сплоченности</c:v>
                </c:pt>
              </c:strCache>
            </c:strRef>
          </c:tx>
          <c:dLbls>
            <c:dLbl>
              <c:idx val="7"/>
              <c:layout>
                <c:manualLayout>
                  <c:x val="-3.0034780187530655E-2"/>
                  <c:y val="-3.2592212761131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694444739112516E-2"/>
                  <c:y val="-2.55482581059680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2017</c:v>
                </c:pt>
              </c:numCache>
            </c:num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57</c:v>
                </c:pt>
                <c:pt idx="1">
                  <c:v>52</c:v>
                </c:pt>
                <c:pt idx="2">
                  <c:v>51</c:v>
                </c:pt>
                <c:pt idx="3">
                  <c:v>47</c:v>
                </c:pt>
                <c:pt idx="4">
                  <c:v>55</c:v>
                </c:pt>
                <c:pt idx="5">
                  <c:v>58</c:v>
                </c:pt>
                <c:pt idx="6">
                  <c:v>58</c:v>
                </c:pt>
                <c:pt idx="7">
                  <c:v>65</c:v>
                </c:pt>
                <c:pt idx="8">
                  <c:v>66</c:v>
                </c:pt>
                <c:pt idx="9">
                  <c:v>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Готовы объединяться с другими для каких-либо совместных действий, если их идеи и интересы совпадают</c:v>
                </c:pt>
              </c:strCache>
            </c:strRef>
          </c:tx>
          <c:dLbls>
            <c:dLbl>
              <c:idx val="7"/>
              <c:layout>
                <c:manualLayout>
                  <c:x val="-3.0034780187530655E-2"/>
                  <c:y val="3.2592409981313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416666930956576E-2"/>
                  <c:y val="3.85830836702373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2017</c:v>
                </c:pt>
              </c:numCache>
            </c:num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59</c:v>
                </c:pt>
                <c:pt idx="1">
                  <c:v>55</c:v>
                </c:pt>
                <c:pt idx="2">
                  <c:v>58</c:v>
                </c:pt>
                <c:pt idx="3">
                  <c:v>53</c:v>
                </c:pt>
                <c:pt idx="4">
                  <c:v>65</c:v>
                </c:pt>
                <c:pt idx="5">
                  <c:v>63</c:v>
                </c:pt>
                <c:pt idx="6">
                  <c:v>60</c:v>
                </c:pt>
                <c:pt idx="7">
                  <c:v>56</c:v>
                </c:pt>
                <c:pt idx="8">
                  <c:v>58</c:v>
                </c:pt>
                <c:pt idx="9">
                  <c:v>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350720"/>
        <c:axId val="39092800"/>
      </c:lineChart>
      <c:catAx>
        <c:axId val="4035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092800"/>
        <c:crosses val="autoZero"/>
        <c:auto val="1"/>
        <c:lblAlgn val="ctr"/>
        <c:lblOffset val="100"/>
        <c:noMultiLvlLbl val="0"/>
      </c:catAx>
      <c:valAx>
        <c:axId val="3909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50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2698977113842101E-2"/>
          <c:y val="0.67229606912768292"/>
          <c:w val="0.97094579439252604"/>
          <c:h val="0.3277039308723173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 b="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663385826771823E-2"/>
          <c:y val="0.11361288595199816"/>
          <c:w val="0.87685170603674778"/>
          <c:h val="0.4775656743493840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занимались добровольческой работой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 целом по выборке</c:v>
                </c:pt>
                <c:pt idx="1">
                  <c:v>г. Москва</c:v>
                </c:pt>
                <c:pt idx="2">
                  <c:v>&lt;1000</c:v>
                </c:pt>
                <c:pt idx="3">
                  <c:v>500-1000</c:v>
                </c:pt>
                <c:pt idx="4">
                  <c:v>250-500</c:v>
                </c:pt>
                <c:pt idx="5">
                  <c:v>100-250</c:v>
                </c:pt>
                <c:pt idx="6">
                  <c:v>50-100</c:v>
                </c:pt>
                <c:pt idx="7">
                  <c:v>&lt;50</c:v>
                </c:pt>
                <c:pt idx="8">
                  <c:v>ПГТ</c:v>
                </c:pt>
                <c:pt idx="9">
                  <c:v>село</c:v>
                </c:pt>
              </c:strCache>
            </c:strRef>
          </c:cat>
          <c:val>
            <c:numRef>
              <c:f>Лист1!$B$2:$B$11</c:f>
              <c:numCache>
                <c:formatCode>0</c:formatCode>
                <c:ptCount val="10"/>
                <c:pt idx="0">
                  <c:v>74.7</c:v>
                </c:pt>
                <c:pt idx="1">
                  <c:v>89.2</c:v>
                </c:pt>
                <c:pt idx="2">
                  <c:v>74.2</c:v>
                </c:pt>
                <c:pt idx="3">
                  <c:v>67</c:v>
                </c:pt>
                <c:pt idx="4">
                  <c:v>86</c:v>
                </c:pt>
                <c:pt idx="5">
                  <c:v>74</c:v>
                </c:pt>
                <c:pt idx="6">
                  <c:v>72</c:v>
                </c:pt>
                <c:pt idx="7">
                  <c:v>69</c:v>
                </c:pt>
                <c:pt idx="8">
                  <c:v>78</c:v>
                </c:pt>
                <c:pt idx="9">
                  <c:v>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занимались добровольческой работой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в целом по выборке</c:v>
                </c:pt>
                <c:pt idx="1">
                  <c:v>г. Москва</c:v>
                </c:pt>
                <c:pt idx="2">
                  <c:v>&lt;1000</c:v>
                </c:pt>
                <c:pt idx="3">
                  <c:v>500-1000</c:v>
                </c:pt>
                <c:pt idx="4">
                  <c:v>250-500</c:v>
                </c:pt>
                <c:pt idx="5">
                  <c:v>100-250</c:v>
                </c:pt>
                <c:pt idx="6">
                  <c:v>50-100</c:v>
                </c:pt>
                <c:pt idx="7">
                  <c:v>&lt;50</c:v>
                </c:pt>
                <c:pt idx="8">
                  <c:v>ПГТ</c:v>
                </c:pt>
                <c:pt idx="9">
                  <c:v>село</c:v>
                </c:pt>
              </c:strCache>
            </c:strRef>
          </c:cat>
          <c:val>
            <c:numRef>
              <c:f>Лист1!$C$2:$C$11</c:f>
              <c:numCache>
                <c:formatCode>0</c:formatCode>
                <c:ptCount val="10"/>
                <c:pt idx="0">
                  <c:v>25.3</c:v>
                </c:pt>
                <c:pt idx="1">
                  <c:v>10.8</c:v>
                </c:pt>
                <c:pt idx="2">
                  <c:v>25.8</c:v>
                </c:pt>
                <c:pt idx="3">
                  <c:v>33</c:v>
                </c:pt>
                <c:pt idx="4">
                  <c:v>14</c:v>
                </c:pt>
                <c:pt idx="5">
                  <c:v>26</c:v>
                </c:pt>
                <c:pt idx="6">
                  <c:v>28</c:v>
                </c:pt>
                <c:pt idx="7">
                  <c:v>31</c:v>
                </c:pt>
                <c:pt idx="8">
                  <c:v>22</c:v>
                </c:pt>
                <c:pt idx="9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260288"/>
        <c:axId val="39088640"/>
      </c:barChart>
      <c:catAx>
        <c:axId val="9326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9088640"/>
        <c:crosses val="autoZero"/>
        <c:auto val="1"/>
        <c:lblAlgn val="ctr"/>
        <c:lblOffset val="100"/>
        <c:noMultiLvlLbl val="0"/>
      </c:catAx>
      <c:valAx>
        <c:axId val="390886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32602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24846894138331"/>
          <c:y val="0.8143565825671889"/>
          <c:w val="0.60039184164479775"/>
          <c:h val="0.16623133848322458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314505367685133E-2"/>
          <c:y val="7.7298909404792879E-2"/>
          <c:w val="0.95737098926462949"/>
          <c:h val="0.5021336088275893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целом по выборке</c:v>
                </c:pt>
                <c:pt idx="1">
                  <c:v>православные</c:v>
                </c:pt>
                <c:pt idx="2">
                  <c:v>мусульмане</c:v>
                </c:pt>
                <c:pt idx="3">
                  <c:v>верующим человеком себя не считаю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75</c:v>
                </c:pt>
                <c:pt idx="1">
                  <c:v>74.099999999999994</c:v>
                </c:pt>
                <c:pt idx="2">
                  <c:v>61</c:v>
                </c:pt>
                <c:pt idx="3">
                  <c:v>83.1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целом по выборке</c:v>
                </c:pt>
                <c:pt idx="1">
                  <c:v>православные</c:v>
                </c:pt>
                <c:pt idx="2">
                  <c:v>мусульмане</c:v>
                </c:pt>
                <c:pt idx="3">
                  <c:v>верующим человеком себя не считаю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25</c:v>
                </c:pt>
                <c:pt idx="1">
                  <c:v>25.900000000000002</c:v>
                </c:pt>
                <c:pt idx="2">
                  <c:v>39</c:v>
                </c:pt>
                <c:pt idx="3">
                  <c:v>16.900000000000002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260800"/>
        <c:axId val="39091520"/>
      </c:barChart>
      <c:catAx>
        <c:axId val="9326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9091520"/>
        <c:crosses val="autoZero"/>
        <c:auto val="1"/>
        <c:lblAlgn val="ctr"/>
        <c:lblOffset val="100"/>
        <c:noMultiLvlLbl val="0"/>
      </c:catAx>
      <c:valAx>
        <c:axId val="390915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3260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494743719931425E-2"/>
          <c:y val="0.47202858220218757"/>
          <c:w val="0.89417553811323269"/>
          <c:h val="0.2691600147646853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занимались добровольческой работой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по возможности выполняю религиозные предписания, но в богослужениях не участвую</c:v>
                </c:pt>
                <c:pt idx="2">
                  <c:v>по возможности выполняю религиозные предписания, изредка участвую в богослужениях</c:v>
                </c:pt>
                <c:pt idx="3">
                  <c:v>по возможности выполняю религиозные предписания, регулярно участвую в богослужениях, но не очень вовлечён в жизнь прихода, общины</c:v>
                </c:pt>
                <c:pt idx="4">
                  <c:v>по возможности выполняю религиозные предписания, регулярно участвую в богослужениях, активно участвую в жизни прихода, общины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75</c:v>
                </c:pt>
                <c:pt idx="1">
                  <c:v>73</c:v>
                </c:pt>
                <c:pt idx="2">
                  <c:v>76</c:v>
                </c:pt>
                <c:pt idx="3">
                  <c:v>62.1</c:v>
                </c:pt>
                <c:pt idx="4">
                  <c:v>69.2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занимались добровольческой работой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по возможности выполняю религиозные предписания, но в богослужениях не участвую</c:v>
                </c:pt>
                <c:pt idx="2">
                  <c:v>по возможности выполняю религиозные предписания, изредка участвую в богослужениях</c:v>
                </c:pt>
                <c:pt idx="3">
                  <c:v>по возможности выполняю религиозные предписания, регулярно участвую в богослужениях, но не очень вовлечён в жизнь прихода, общины</c:v>
                </c:pt>
                <c:pt idx="4">
                  <c:v>по возможности выполняю религиозные предписания, регулярно участвую в богослужениях, активно участвую в жизни прихода, общины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25</c:v>
                </c:pt>
                <c:pt idx="1">
                  <c:v>27</c:v>
                </c:pt>
                <c:pt idx="2">
                  <c:v>24</c:v>
                </c:pt>
                <c:pt idx="3">
                  <c:v>37.9</c:v>
                </c:pt>
                <c:pt idx="4">
                  <c:v>30.8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827008"/>
        <c:axId val="94602368"/>
      </c:barChart>
      <c:catAx>
        <c:axId val="9482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100"/>
            </a:pPr>
            <a:endParaRPr lang="ru-RU"/>
          </a:p>
        </c:txPr>
        <c:crossAx val="94602368"/>
        <c:crosses val="autoZero"/>
        <c:auto val="1"/>
        <c:lblAlgn val="ctr"/>
        <c:lblOffset val="100"/>
        <c:noMultiLvlLbl val="0"/>
      </c:catAx>
      <c:valAx>
        <c:axId val="94602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48270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66876903996937"/>
          <c:y val="0.10866569628325969"/>
          <c:w val="0.27366220805380298"/>
          <c:h val="0.17568224486892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3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82152230971133E-2"/>
          <c:y val="3.437500000000001E-2"/>
          <c:w val="0.62083333333333535"/>
          <c:h val="0.9312500000000000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</c:v>
                </c:pt>
              </c:strCache>
            </c:strRef>
          </c:tx>
          <c:explosion val="5"/>
          <c:dPt>
            <c:idx val="1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Формальная добровольческая работа (через организацию)</c:v>
                </c:pt>
                <c:pt idx="1">
                  <c:v>Неформальная добровольческая работа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 formatCode="General">
                  <c:v>35</c:v>
                </c:pt>
                <c:pt idx="1">
                  <c:v>65.100000000000009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0168062578871395"/>
          <c:y val="6.7147874956094131E-2"/>
          <c:w val="0.37901763053403031"/>
          <c:h val="0.66942132068844595"/>
        </c:manualLayout>
      </c:layout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26068242460344E-2"/>
          <c:y val="7.6521293972177926E-2"/>
          <c:w val="0.56225753277865231"/>
          <c:h val="0.5387470926202624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Формальная добровольческая работа (через организацию)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18-30 лет</c:v>
                </c:pt>
                <c:pt idx="2">
                  <c:v>31-45 лет</c:v>
                </c:pt>
                <c:pt idx="3">
                  <c:v>46-60 лет</c:v>
                </c:pt>
                <c:pt idx="4">
                  <c:v>старше 60 лет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34.9</c:v>
                </c:pt>
                <c:pt idx="1">
                  <c:v>42.20000000000001</c:v>
                </c:pt>
                <c:pt idx="2">
                  <c:v>36.1</c:v>
                </c:pt>
                <c:pt idx="3">
                  <c:v>32.6</c:v>
                </c:pt>
                <c:pt idx="4">
                  <c:v>24.2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Неформальная добровольческая работа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18-30 лет</c:v>
                </c:pt>
                <c:pt idx="2">
                  <c:v>31-45 лет</c:v>
                </c:pt>
                <c:pt idx="3">
                  <c:v>46-60 лет</c:v>
                </c:pt>
                <c:pt idx="4">
                  <c:v>старше 60 лет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65.100000000000009</c:v>
                </c:pt>
                <c:pt idx="1">
                  <c:v>57.8</c:v>
                </c:pt>
                <c:pt idx="2">
                  <c:v>63.9</c:v>
                </c:pt>
                <c:pt idx="3">
                  <c:v>67.400000000000006</c:v>
                </c:pt>
                <c:pt idx="4">
                  <c:v>75.8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674432"/>
        <c:axId val="94609408"/>
      </c:barChart>
      <c:catAx>
        <c:axId val="12667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4609408"/>
        <c:crosses val="autoZero"/>
        <c:auto val="1"/>
        <c:lblAlgn val="ctr"/>
        <c:lblOffset val="100"/>
        <c:noMultiLvlLbl val="0"/>
      </c:catAx>
      <c:valAx>
        <c:axId val="94609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2667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84226111652618"/>
          <c:y val="0.35544738990465435"/>
          <c:w val="0.22291430860373793"/>
          <c:h val="0.551358292498839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355299436150912E-2"/>
          <c:y val="6.3113002543494681E-2"/>
          <c:w val="0.88659557933807165"/>
          <c:h val="0.655386627979306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ниже среднего</c:v>
                </c:pt>
                <c:pt idx="2">
                  <c:v>среднее общее</c:v>
                </c:pt>
                <c:pt idx="3">
                  <c:v>среднее специальное</c:v>
                </c:pt>
                <c:pt idx="4">
                  <c:v>высшее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34.9</c:v>
                </c:pt>
                <c:pt idx="1">
                  <c:v>30</c:v>
                </c:pt>
                <c:pt idx="2">
                  <c:v>30.8</c:v>
                </c:pt>
                <c:pt idx="3">
                  <c:v>32.300000000000004</c:v>
                </c:pt>
                <c:pt idx="4">
                  <c:v>40.1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ниже среднего</c:v>
                </c:pt>
                <c:pt idx="2">
                  <c:v>среднее общее</c:v>
                </c:pt>
                <c:pt idx="3">
                  <c:v>среднее специальное</c:v>
                </c:pt>
                <c:pt idx="4">
                  <c:v>высшее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65.100000000000009</c:v>
                </c:pt>
                <c:pt idx="1">
                  <c:v>70</c:v>
                </c:pt>
                <c:pt idx="2">
                  <c:v>69.2</c:v>
                </c:pt>
                <c:pt idx="3">
                  <c:v>67.7</c:v>
                </c:pt>
                <c:pt idx="4">
                  <c:v>59.9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8728192"/>
        <c:axId val="94611136"/>
      </c:barChart>
      <c:catAx>
        <c:axId val="3872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4611136"/>
        <c:crosses val="autoZero"/>
        <c:auto val="1"/>
        <c:lblAlgn val="ctr"/>
        <c:lblOffset val="100"/>
        <c:noMultiLvlLbl val="0"/>
      </c:catAx>
      <c:valAx>
        <c:axId val="946111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3872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603335438176587E-2"/>
          <c:y val="1.8082332175296548E-2"/>
          <c:w val="0.83777134996960168"/>
          <c:h val="0.4806196543782553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Формальная добровольческая работа (через организацию)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в целом по выборке</c:v>
                </c:pt>
                <c:pt idx="1">
                  <c:v>денег не хватает даже на питание</c:v>
                </c:pt>
                <c:pt idx="2">
                  <c:v>на питание денег хватает, но одежду, обувь купить не можем</c:v>
                </c:pt>
                <c:pt idx="3">
                  <c:v>на одежду, обувь денег хватает, но крупную бытовую технику купить не можем</c:v>
                </c:pt>
                <c:pt idx="4">
                  <c:v>на бытовую технику денег хватает, но автомобиль купить не можем</c:v>
                </c:pt>
                <c:pt idx="5">
                  <c:v>на автомобиль денег хватает, но квартиру или дом купить не можем</c:v>
                </c:pt>
                <c:pt idx="6">
                  <c:v>на квартиру или дом денег хватает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34.9</c:v>
                </c:pt>
                <c:pt idx="1">
                  <c:v>43.6</c:v>
                </c:pt>
                <c:pt idx="2">
                  <c:v>35.9</c:v>
                </c:pt>
                <c:pt idx="3">
                  <c:v>28.599999999999987</c:v>
                </c:pt>
                <c:pt idx="4">
                  <c:v>41.100000000000009</c:v>
                </c:pt>
                <c:pt idx="5">
                  <c:v>45.9</c:v>
                </c:pt>
                <c:pt idx="6">
                  <c:v>46.400000000000006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Неформальная добровольческая работа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в целом по выборке</c:v>
                </c:pt>
                <c:pt idx="1">
                  <c:v>денег не хватает даже на питание</c:v>
                </c:pt>
                <c:pt idx="2">
                  <c:v>на питание денег хватает, но одежду, обувь купить не можем</c:v>
                </c:pt>
                <c:pt idx="3">
                  <c:v>на одежду, обувь денег хватает, но крупную бытовую технику купить не можем</c:v>
                </c:pt>
                <c:pt idx="4">
                  <c:v>на бытовую технику денег хватает, но автомобиль купить не можем</c:v>
                </c:pt>
                <c:pt idx="5">
                  <c:v>на автомобиль денег хватает, но квартиру или дом купить не можем</c:v>
                </c:pt>
                <c:pt idx="6">
                  <c:v>на квартиру или дом денег хватает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65.100000000000009</c:v>
                </c:pt>
                <c:pt idx="1">
                  <c:v>56.4</c:v>
                </c:pt>
                <c:pt idx="2">
                  <c:v>64.099999999999994</c:v>
                </c:pt>
                <c:pt idx="3">
                  <c:v>71.399999999999991</c:v>
                </c:pt>
                <c:pt idx="4">
                  <c:v>58.9</c:v>
                </c:pt>
                <c:pt idx="5">
                  <c:v>54.1</c:v>
                </c:pt>
                <c:pt idx="6">
                  <c:v>53.6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673408"/>
        <c:axId val="94613440"/>
      </c:barChart>
      <c:catAx>
        <c:axId val="12667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4613440"/>
        <c:crosses val="autoZero"/>
        <c:auto val="1"/>
        <c:lblAlgn val="ctr"/>
        <c:lblOffset val="100"/>
        <c:noMultiLvlLbl val="0"/>
      </c:catAx>
      <c:valAx>
        <c:axId val="946134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26673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78772504519741"/>
          <c:y val="0.87397704211242544"/>
          <c:w val="0.59446253636992841"/>
          <c:h val="0.12602295788757581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71466268663747E-2"/>
          <c:y val="1.8495421850894592E-2"/>
          <c:w val="0.88680054479890458"/>
          <c:h val="0.5479836609164305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Формальная добровольческая работа (через организацию)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в целом по выборке</c:v>
                </c:pt>
                <c:pt idx="1">
                  <c:v>руководители</c:v>
                </c:pt>
                <c:pt idx="2">
                  <c:v>специалисты</c:v>
                </c:pt>
                <c:pt idx="3">
                  <c:v>служащие</c:v>
                </c:pt>
                <c:pt idx="4">
                  <c:v>рабочие</c:v>
                </c:pt>
                <c:pt idx="5">
                  <c:v>неработающие пенсионеры</c:v>
                </c:pt>
                <c:pt idx="6">
                  <c:v>не работают и не планируют искать работу</c:v>
                </c:pt>
                <c:pt idx="7">
                  <c:v>не работают, но ищут работу</c:v>
                </c:pt>
                <c:pt idx="8">
                  <c:v>студенты</c:v>
                </c:pt>
              </c:strCache>
            </c:strRef>
          </c:cat>
          <c:val>
            <c:numRef>
              <c:f>Лист1!$B$2:$B$10</c:f>
              <c:numCache>
                <c:formatCode>0</c:formatCode>
                <c:ptCount val="9"/>
                <c:pt idx="0">
                  <c:v>34.9</c:v>
                </c:pt>
                <c:pt idx="1">
                  <c:v>39.4</c:v>
                </c:pt>
                <c:pt idx="2">
                  <c:v>39</c:v>
                </c:pt>
                <c:pt idx="3">
                  <c:v>38.300000000000011</c:v>
                </c:pt>
                <c:pt idx="4">
                  <c:v>32</c:v>
                </c:pt>
                <c:pt idx="5">
                  <c:v>23.9</c:v>
                </c:pt>
                <c:pt idx="6">
                  <c:v>23</c:v>
                </c:pt>
                <c:pt idx="7">
                  <c:v>31.4</c:v>
                </c:pt>
                <c:pt idx="8">
                  <c:v>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Неформальная добровольческая работа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в целом по выборке</c:v>
                </c:pt>
                <c:pt idx="1">
                  <c:v>руководители</c:v>
                </c:pt>
                <c:pt idx="2">
                  <c:v>специалисты</c:v>
                </c:pt>
                <c:pt idx="3">
                  <c:v>служащие</c:v>
                </c:pt>
                <c:pt idx="4">
                  <c:v>рабочие</c:v>
                </c:pt>
                <c:pt idx="5">
                  <c:v>неработающие пенсионеры</c:v>
                </c:pt>
                <c:pt idx="6">
                  <c:v>не работают и не планируют искать работу</c:v>
                </c:pt>
                <c:pt idx="7">
                  <c:v>не работают, но ищут работу</c:v>
                </c:pt>
                <c:pt idx="8">
                  <c:v>студенты</c:v>
                </c:pt>
              </c:strCache>
            </c:strRef>
          </c:cat>
          <c:val>
            <c:numRef>
              <c:f>Лист1!$C$2:$C$10</c:f>
              <c:numCache>
                <c:formatCode>0</c:formatCode>
                <c:ptCount val="9"/>
                <c:pt idx="0">
                  <c:v>65.100000000000009</c:v>
                </c:pt>
                <c:pt idx="1">
                  <c:v>60.6</c:v>
                </c:pt>
                <c:pt idx="2">
                  <c:v>61</c:v>
                </c:pt>
                <c:pt idx="3">
                  <c:v>61.7</c:v>
                </c:pt>
                <c:pt idx="4">
                  <c:v>68</c:v>
                </c:pt>
                <c:pt idx="5">
                  <c:v>76.099999999999994</c:v>
                </c:pt>
                <c:pt idx="6">
                  <c:v>77</c:v>
                </c:pt>
                <c:pt idx="7">
                  <c:v>68.600000000000009</c:v>
                </c:pt>
                <c:pt idx="8">
                  <c:v>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8392704"/>
        <c:axId val="94616320"/>
      </c:barChart>
      <c:catAx>
        <c:axId val="12839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4616320"/>
        <c:crosses val="autoZero"/>
        <c:auto val="1"/>
        <c:lblAlgn val="ctr"/>
        <c:lblOffset val="100"/>
        <c:noMultiLvlLbl val="0"/>
      </c:catAx>
      <c:valAx>
        <c:axId val="946163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2839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210165424694865"/>
          <c:y val="0.74404164412654661"/>
          <c:w val="0.53322678417897829"/>
          <c:h val="0.12258044318887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923819562689655E-2"/>
          <c:y val="6.7820509007922483E-2"/>
          <c:w val="0.90151982886556947"/>
          <c:h val="0.5734346892155033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Формальная добровольческая работа (через организацию)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в целом по выборке</c:v>
                </c:pt>
                <c:pt idx="1">
                  <c:v>г. Москва</c:v>
                </c:pt>
                <c:pt idx="2">
                  <c:v>&lt;1000</c:v>
                </c:pt>
                <c:pt idx="3">
                  <c:v>250-1000</c:v>
                </c:pt>
                <c:pt idx="4">
                  <c:v>100-250</c:v>
                </c:pt>
                <c:pt idx="5">
                  <c:v>&lt;100</c:v>
                </c:pt>
                <c:pt idx="6">
                  <c:v>село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34.9</c:v>
                </c:pt>
                <c:pt idx="1">
                  <c:v>48.3</c:v>
                </c:pt>
                <c:pt idx="2">
                  <c:v>22</c:v>
                </c:pt>
                <c:pt idx="3">
                  <c:v>41</c:v>
                </c:pt>
                <c:pt idx="4">
                  <c:v>35.300000000000011</c:v>
                </c:pt>
                <c:pt idx="5">
                  <c:v>36.20000000000001</c:v>
                </c:pt>
                <c:pt idx="6">
                  <c:v>33.6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Неформальная добровольческая работа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в целом по выборке</c:v>
                </c:pt>
                <c:pt idx="1">
                  <c:v>г. Москва</c:v>
                </c:pt>
                <c:pt idx="2">
                  <c:v>&lt;1000</c:v>
                </c:pt>
                <c:pt idx="3">
                  <c:v>250-1000</c:v>
                </c:pt>
                <c:pt idx="4">
                  <c:v>100-250</c:v>
                </c:pt>
                <c:pt idx="5">
                  <c:v>&lt;100</c:v>
                </c:pt>
                <c:pt idx="6">
                  <c:v>село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65.100000000000009</c:v>
                </c:pt>
                <c:pt idx="1">
                  <c:v>51.7</c:v>
                </c:pt>
                <c:pt idx="2">
                  <c:v>78</c:v>
                </c:pt>
                <c:pt idx="3">
                  <c:v>59</c:v>
                </c:pt>
                <c:pt idx="4">
                  <c:v>64.7</c:v>
                </c:pt>
                <c:pt idx="5">
                  <c:v>63.800000000000004</c:v>
                </c:pt>
                <c:pt idx="6">
                  <c:v>66.400000000000006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8151552"/>
        <c:axId val="92260032"/>
      </c:barChart>
      <c:catAx>
        <c:axId val="12815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2260032"/>
        <c:crosses val="autoZero"/>
        <c:auto val="1"/>
        <c:lblAlgn val="ctr"/>
        <c:lblOffset val="100"/>
        <c:noMultiLvlLbl val="0"/>
      </c:catAx>
      <c:valAx>
        <c:axId val="922600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12815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64450579622643"/>
          <c:y val="0.79869828718449143"/>
          <c:w val="0.566710876840824"/>
          <c:h val="0.182271261846268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Затрудняюсь ответить</c:v>
                </c:pt>
                <c:pt idx="1">
                  <c:v>Группы самопомощи, взаимопомощи, другие неформальные объединения</c:v>
                </c:pt>
                <c:pt idx="2">
                  <c:v>Общественные и религиозные организации</c:v>
                </c:pt>
                <c:pt idx="3">
                  <c:v>Некоммерческие организации</c:v>
                </c:pt>
                <c:pt idx="4">
                  <c:v>Коммерческие организации</c:v>
                </c:pt>
                <c:pt idx="5">
                  <c:v>Государственные или муниципальные организации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1.7000000000000002</c:v>
                </c:pt>
                <c:pt idx="1">
                  <c:v>13</c:v>
                </c:pt>
                <c:pt idx="2">
                  <c:v>13</c:v>
                </c:pt>
                <c:pt idx="3">
                  <c:v>14.8</c:v>
                </c:pt>
                <c:pt idx="4">
                  <c:v>17.2</c:v>
                </c:pt>
                <c:pt idx="5">
                  <c:v>49.1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8226816"/>
        <c:axId val="92262912"/>
      </c:barChart>
      <c:catAx>
        <c:axId val="128226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2262912"/>
        <c:crosses val="autoZero"/>
        <c:auto val="1"/>
        <c:lblAlgn val="ctr"/>
        <c:lblOffset val="100"/>
        <c:noMultiLvlLbl val="0"/>
      </c:catAx>
      <c:valAx>
        <c:axId val="922629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2822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49285449396925E-2"/>
          <c:y val="3.6494252807765616E-2"/>
          <c:w val="0.90073544408742834"/>
          <c:h val="0.6027081901545385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слышал хотя бы об одной НКО</c:v>
                </c:pt>
              </c:strCache>
            </c:strRef>
          </c:tx>
          <c:dLbls>
            <c:dLbl>
              <c:idx val="0"/>
              <c:layout>
                <c:manualLayout>
                  <c:x val="-2.1604223709998246E-2"/>
                  <c:y val="2.3363562136218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604223709998246E-2"/>
                  <c:y val="1.768937866574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215334669218682E-2"/>
                  <c:y val="4.3223204282891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215334669218692E-2"/>
                  <c:y val="5.45715712238478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26445628439176E-2"/>
                  <c:y val="2.0526470400979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979225391428852E-2"/>
                  <c:y val="-4.5053175491447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7444055020194214E-2"/>
                  <c:y val="-3.8869874422266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6944447391125212E-2"/>
                  <c:y val="5.16179092345069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0</c:formatCode>
                <c:ptCount val="8"/>
                <c:pt idx="0">
                  <c:v>73</c:v>
                </c:pt>
                <c:pt idx="1">
                  <c:v>71</c:v>
                </c:pt>
                <c:pt idx="2">
                  <c:v>74</c:v>
                </c:pt>
                <c:pt idx="3">
                  <c:v>72</c:v>
                </c:pt>
                <c:pt idx="4">
                  <c:v>75</c:v>
                </c:pt>
                <c:pt idx="5">
                  <c:v>79</c:v>
                </c:pt>
                <c:pt idx="6">
                  <c:v>71</c:v>
                </c:pt>
                <c:pt idx="7">
                  <c:v>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доверяет хотя бы одной НКО</c:v>
                </c:pt>
              </c:strCache>
            </c:strRef>
          </c:tx>
          <c:dLbls>
            <c:dLbl>
              <c:idx val="0"/>
              <c:layout>
                <c:manualLayout>
                  <c:x val="-2.0215334669218682E-2"/>
                  <c:y val="3.0541404226373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133636981727628E-2"/>
                  <c:y val="-3.2302274908882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174509751838723E-2"/>
                  <c:y val="4.8585183850836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215382521950112E-2"/>
                  <c:y val="5.02350418386812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0215382521950112E-2"/>
                  <c:y val="4.3373794253874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979225391428852E-2"/>
                  <c:y val="4.5053372711629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142366922831049E-2"/>
                  <c:y val="-3.2592212761132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5555558350345398E-2"/>
                  <c:y val="-4.9010944121653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2017</c:v>
                </c:pt>
              </c:numCache>
            </c:numRef>
          </c:cat>
          <c:val>
            <c:numRef>
              <c:f>Лист1!$C$2:$C$9</c:f>
              <c:numCache>
                <c:formatCode>0</c:formatCode>
                <c:ptCount val="8"/>
                <c:pt idx="0">
                  <c:v>36</c:v>
                </c:pt>
                <c:pt idx="1">
                  <c:v>35</c:v>
                </c:pt>
                <c:pt idx="2">
                  <c:v>58</c:v>
                </c:pt>
                <c:pt idx="3">
                  <c:v>52</c:v>
                </c:pt>
                <c:pt idx="4">
                  <c:v>47</c:v>
                </c:pt>
                <c:pt idx="5">
                  <c:v>54</c:v>
                </c:pt>
                <c:pt idx="6">
                  <c:v>38</c:v>
                </c:pt>
                <c:pt idx="7">
                  <c:v>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участвует хотя бы в одной НКО</c:v>
                </c:pt>
              </c:strCache>
            </c:strRef>
          </c:tx>
          <c:dLbls>
            <c:dLbl>
              <c:idx val="0"/>
              <c:layout>
                <c:manualLayout>
                  <c:x val="-2.0215334669218682E-2"/>
                  <c:y val="-9.177880066973356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215334669218692E-2"/>
                  <c:y val="1.6355945550177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215334669218682E-2"/>
                  <c:y val="-2.33633387431683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993112750778165E-2"/>
                  <c:y val="-4.322298088984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1604223709998392E-2"/>
                  <c:y val="-2.0526247007929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0034780187530696E-2"/>
                  <c:y val="-3.25922127611320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6944447391125212E-2"/>
                  <c:y val="-2.554825810596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2017</c:v>
                </c:pt>
              </c:numCache>
            </c:numRef>
          </c:cat>
          <c:val>
            <c:numRef>
              <c:f>Лист1!$D$2:$D$9</c:f>
              <c:numCache>
                <c:formatCode>0</c:formatCode>
                <c:ptCount val="8"/>
                <c:pt idx="0">
                  <c:v>18</c:v>
                </c:pt>
                <c:pt idx="1">
                  <c:v>16</c:v>
                </c:pt>
                <c:pt idx="2">
                  <c:v>15</c:v>
                </c:pt>
                <c:pt idx="3">
                  <c:v>16</c:v>
                </c:pt>
                <c:pt idx="4">
                  <c:v>16</c:v>
                </c:pt>
                <c:pt idx="5">
                  <c:v>19</c:v>
                </c:pt>
                <c:pt idx="6">
                  <c:v>16</c:v>
                </c:pt>
                <c:pt idx="7">
                  <c:v>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076096"/>
        <c:axId val="39099136"/>
      </c:lineChart>
      <c:catAx>
        <c:axId val="75076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099136"/>
        <c:crosses val="autoZero"/>
        <c:auto val="1"/>
        <c:lblAlgn val="ctr"/>
        <c:lblOffset val="100"/>
        <c:noMultiLvlLbl val="0"/>
      </c:catAx>
      <c:valAx>
        <c:axId val="390991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75076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2402457147410668"/>
          <c:y val="0.75110315437251862"/>
          <c:w val="0.59545049333543953"/>
          <c:h val="0.2167690322198562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Нисколько</c:v>
                </c:pt>
                <c:pt idx="1">
                  <c:v>Менее 3-х часов</c:v>
                </c:pt>
                <c:pt idx="2">
                  <c:v>4-8 часов</c:v>
                </c:pt>
                <c:pt idx="3">
                  <c:v>более 8 часов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29.9</c:v>
                </c:pt>
                <c:pt idx="1">
                  <c:v>25.7</c:v>
                </c:pt>
                <c:pt idx="2">
                  <c:v>13.600000000000001</c:v>
                </c:pt>
                <c:pt idx="3">
                  <c:v>14.900000000000002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64172767800356"/>
          <c:y val="1.5455208610355039E-2"/>
          <c:w val="0.49096612499820425"/>
          <c:h val="0.932685739246778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студент, курсант и т.п.</c:v>
                </c:pt>
                <c:pt idx="1">
                  <c:v>не работаю, но ищу работу</c:v>
                </c:pt>
                <c:pt idx="2">
                  <c:v>не работаю и не планирую искать работу</c:v>
                </c:pt>
                <c:pt idx="3">
                  <c:v>неработающий пенсионер</c:v>
                </c:pt>
                <c:pt idx="4">
                  <c:v>рабочий</c:v>
                </c:pt>
                <c:pt idx="5">
                  <c:v>служащий, технический исполнитель</c:v>
                </c:pt>
                <c:pt idx="6">
                  <c:v>специалист</c:v>
                </c:pt>
                <c:pt idx="7">
                  <c:v>руководитель подразделения</c:v>
                </c:pt>
                <c:pt idx="8">
                  <c:v>руководитель высшего звена, подразделения, фирмы</c:v>
                </c:pt>
                <c:pt idx="9">
                  <c:v>бизнесмен, предприниматель, фермер</c:v>
                </c:pt>
                <c:pt idx="11">
                  <c:v>высшее</c:v>
                </c:pt>
                <c:pt idx="12">
                  <c:v>незаконченное высшее</c:v>
                </c:pt>
                <c:pt idx="13">
                  <c:v>среднее специальное</c:v>
                </c:pt>
                <c:pt idx="14">
                  <c:v>начальное профессиональное</c:v>
                </c:pt>
                <c:pt idx="15">
                  <c:v>среднее общее (школа)</c:v>
                </c:pt>
                <c:pt idx="16">
                  <c:v>неполное среднее или ниже</c:v>
                </c:pt>
                <c:pt idx="18">
                  <c:v>60 лет и старше</c:v>
                </c:pt>
                <c:pt idx="19">
                  <c:v>46-60 лет</c:v>
                </c:pt>
                <c:pt idx="20">
                  <c:v>31-45 лет</c:v>
                </c:pt>
                <c:pt idx="21">
                  <c:v>18-30 лет</c:v>
                </c:pt>
                <c:pt idx="23">
                  <c:v>мужской</c:v>
                </c:pt>
                <c:pt idx="24">
                  <c:v>женский</c:v>
                </c:pt>
                <c:pt idx="26">
                  <c:v>в целом по выборке</c:v>
                </c:pt>
              </c:strCache>
            </c:strRef>
          </c:cat>
          <c:val>
            <c:numRef>
              <c:f>Лист1!$B$2:$B$28</c:f>
              <c:numCache>
                <c:formatCode>###0.0</c:formatCode>
                <c:ptCount val="27"/>
                <c:pt idx="0">
                  <c:v>3.03</c:v>
                </c:pt>
                <c:pt idx="1">
                  <c:v>2.62</c:v>
                </c:pt>
                <c:pt idx="2">
                  <c:v>3.06</c:v>
                </c:pt>
                <c:pt idx="3">
                  <c:v>5.51</c:v>
                </c:pt>
                <c:pt idx="4">
                  <c:v>4.49</c:v>
                </c:pt>
                <c:pt idx="5">
                  <c:v>2.73</c:v>
                </c:pt>
                <c:pt idx="6">
                  <c:v>3.29</c:v>
                </c:pt>
                <c:pt idx="7">
                  <c:v>5.9</c:v>
                </c:pt>
                <c:pt idx="8">
                  <c:v>27.04</c:v>
                </c:pt>
                <c:pt idx="9">
                  <c:v>4.1199999999999992</c:v>
                </c:pt>
                <c:pt idx="11">
                  <c:v>3.71</c:v>
                </c:pt>
                <c:pt idx="12">
                  <c:v>2.5299999999999998</c:v>
                </c:pt>
                <c:pt idx="13">
                  <c:v>4.34</c:v>
                </c:pt>
                <c:pt idx="14">
                  <c:v>3.59</c:v>
                </c:pt>
                <c:pt idx="15">
                  <c:v>3.9899999999999998</c:v>
                </c:pt>
                <c:pt idx="16">
                  <c:v>1.29</c:v>
                </c:pt>
                <c:pt idx="18">
                  <c:v>6.14</c:v>
                </c:pt>
                <c:pt idx="19">
                  <c:v>2.94</c:v>
                </c:pt>
                <c:pt idx="20">
                  <c:v>3.79</c:v>
                </c:pt>
                <c:pt idx="21">
                  <c:v>3.3899999999999997</c:v>
                </c:pt>
                <c:pt idx="23">
                  <c:v>4.6899999999999995</c:v>
                </c:pt>
                <c:pt idx="24">
                  <c:v>3.17</c:v>
                </c:pt>
                <c:pt idx="26">
                  <c:v>3.77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13056"/>
        <c:axId val="94637440"/>
      </c:barChart>
      <c:catAx>
        <c:axId val="128813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94637440"/>
        <c:crosses val="autoZero"/>
        <c:auto val="1"/>
        <c:lblAlgn val="ctr"/>
        <c:lblOffset val="100"/>
        <c:noMultiLvlLbl val="0"/>
      </c:catAx>
      <c:valAx>
        <c:axId val="94637440"/>
        <c:scaling>
          <c:orientation val="minMax"/>
        </c:scaling>
        <c:delete val="0"/>
        <c:axPos val="b"/>
        <c:majorGridlines/>
        <c:numFmt formatCode="###0.0" sourceLinked="1"/>
        <c:majorTickMark val="out"/>
        <c:minorTickMark val="none"/>
        <c:tickLblPos val="nextTo"/>
        <c:crossAx val="128813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063894145220276"/>
          <c:y val="1.1644429413619668E-2"/>
          <c:w val="0.49262800663035949"/>
          <c:h val="0.935891258252906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2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Лист1!$A$2:$A$24</c:f>
              <c:strCache>
                <c:ptCount val="23"/>
                <c:pt idx="0">
                  <c:v>верующим человеком себя не считаю</c:v>
                </c:pt>
                <c:pt idx="1">
                  <c:v>мусульманин</c:v>
                </c:pt>
                <c:pt idx="2">
                  <c:v>православный</c:v>
                </c:pt>
                <c:pt idx="4">
                  <c:v>село</c:v>
                </c:pt>
                <c:pt idx="5">
                  <c:v>посёлок городского типа</c:v>
                </c:pt>
                <c:pt idx="6">
                  <c:v>город с населением менее 50 тыс.</c:v>
                </c:pt>
                <c:pt idx="7">
                  <c:v>город с населением от 50 до 100 тыс.</c:v>
                </c:pt>
                <c:pt idx="8">
                  <c:v>город с населением от 100 до 250 тыс.</c:v>
                </c:pt>
                <c:pt idx="9">
                  <c:v>город с населением от 250 до 500 тыс.</c:v>
                </c:pt>
                <c:pt idx="10">
                  <c:v>город с населением от 500 тыс. до 1 млн</c:v>
                </c:pt>
                <c:pt idx="11">
                  <c:v>город с населением 1 млн и более</c:v>
                </c:pt>
                <c:pt idx="12">
                  <c:v>г. Москва</c:v>
                </c:pt>
                <c:pt idx="15">
                  <c:v>на квартиру или дом денег хватает</c:v>
                </c:pt>
                <c:pt idx="16">
                  <c:v>на автомобиль денег хватает, но квартиру или дом купить не можем</c:v>
                </c:pt>
                <c:pt idx="17">
                  <c:v>на бытовую технику денег хватает, но автомобиль купить не можем</c:v>
                </c:pt>
                <c:pt idx="18">
                  <c:v>на одежду, обувь денег хватает, но крупную бытовую технику купить не можем</c:v>
                </c:pt>
                <c:pt idx="19">
                  <c:v>на питание денег хватает, но одежду, обувь купить не можем</c:v>
                </c:pt>
                <c:pt idx="20">
                  <c:v>денег не хватает даже на питание</c:v>
                </c:pt>
                <c:pt idx="22">
                  <c:v>в среднем по выборке</c:v>
                </c:pt>
              </c:strCache>
            </c:strRef>
          </c:cat>
          <c:val>
            <c:numRef>
              <c:f>Лист1!$B$2:$B$24</c:f>
              <c:numCache>
                <c:formatCode>###0.0</c:formatCode>
                <c:ptCount val="23"/>
                <c:pt idx="0">
                  <c:v>4.76</c:v>
                </c:pt>
                <c:pt idx="1">
                  <c:v>3</c:v>
                </c:pt>
                <c:pt idx="2">
                  <c:v>3.77</c:v>
                </c:pt>
                <c:pt idx="4">
                  <c:v>5.59</c:v>
                </c:pt>
                <c:pt idx="5">
                  <c:v>2.66</c:v>
                </c:pt>
                <c:pt idx="6">
                  <c:v>4.04</c:v>
                </c:pt>
                <c:pt idx="7">
                  <c:v>5.45</c:v>
                </c:pt>
                <c:pt idx="8">
                  <c:v>3.3499999999999996</c:v>
                </c:pt>
                <c:pt idx="9">
                  <c:v>1.81</c:v>
                </c:pt>
                <c:pt idx="10">
                  <c:v>2.8499999999999996</c:v>
                </c:pt>
                <c:pt idx="11">
                  <c:v>3.01</c:v>
                </c:pt>
                <c:pt idx="12">
                  <c:v>3.8</c:v>
                </c:pt>
                <c:pt idx="15">
                  <c:v>1.79</c:v>
                </c:pt>
                <c:pt idx="16">
                  <c:v>4.1399999999999997</c:v>
                </c:pt>
                <c:pt idx="17">
                  <c:v>3.34</c:v>
                </c:pt>
                <c:pt idx="18">
                  <c:v>4.3199999999999994</c:v>
                </c:pt>
                <c:pt idx="19">
                  <c:v>2.9499999999999997</c:v>
                </c:pt>
                <c:pt idx="20">
                  <c:v>18.850000000000001</c:v>
                </c:pt>
                <c:pt idx="22">
                  <c:v>3.77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197056"/>
        <c:axId val="94640320"/>
      </c:barChart>
      <c:catAx>
        <c:axId val="1291970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94640320"/>
        <c:crosses val="autoZero"/>
        <c:auto val="1"/>
        <c:lblAlgn val="ctr"/>
        <c:lblOffset val="100"/>
        <c:noMultiLvlLbl val="0"/>
      </c:catAx>
      <c:valAx>
        <c:axId val="94640320"/>
        <c:scaling>
          <c:orientation val="minMax"/>
        </c:scaling>
        <c:delete val="0"/>
        <c:axPos val="b"/>
        <c:majorGridlines/>
        <c:numFmt formatCode="###0.0" sourceLinked="1"/>
        <c:majorTickMark val="out"/>
        <c:minorTickMark val="none"/>
        <c:tickLblPos val="nextTo"/>
        <c:crossAx val="129197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455997527725951"/>
          <c:y val="1.1435112048819761E-2"/>
          <c:w val="0.52250551005195711"/>
          <c:h val="0.809973035014808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18-30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27.689243027888445</c:v>
                </c:pt>
                <c:pt idx="1">
                  <c:v>23.799999999999994</c:v>
                </c:pt>
                <c:pt idx="2">
                  <c:v>32.300000000000004</c:v>
                </c:pt>
                <c:pt idx="3">
                  <c:v>26.770708283313322</c:v>
                </c:pt>
                <c:pt idx="4">
                  <c:v>25.3</c:v>
                </c:pt>
                <c:pt idx="5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31-45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29.083665338645417</c:v>
                </c:pt>
                <c:pt idx="1">
                  <c:v>29.299999999999994</c:v>
                </c:pt>
                <c:pt idx="2">
                  <c:v>30.9</c:v>
                </c:pt>
                <c:pt idx="3">
                  <c:v>29.891956782713088</c:v>
                </c:pt>
                <c:pt idx="4">
                  <c:v>31.8</c:v>
                </c:pt>
                <c:pt idx="5">
                  <c:v>29.599999999999994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46-60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>
                  <c:v>28.386454183266927</c:v>
                </c:pt>
                <c:pt idx="1">
                  <c:v>28.999999999999993</c:v>
                </c:pt>
                <c:pt idx="2">
                  <c:v>26.1</c:v>
                </c:pt>
                <c:pt idx="3">
                  <c:v>27.971188475390157</c:v>
                </c:pt>
                <c:pt idx="4">
                  <c:v>27.3</c:v>
                </c:pt>
                <c:pt idx="5">
                  <c:v>27.900000000000002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старше 60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Лист1!$E$2:$E$7</c:f>
              <c:numCache>
                <c:formatCode>0</c:formatCode>
                <c:ptCount val="6"/>
                <c:pt idx="0">
                  <c:v>14.840637450199205</c:v>
                </c:pt>
                <c:pt idx="1">
                  <c:v>17.899999999999999</c:v>
                </c:pt>
                <c:pt idx="2">
                  <c:v>10.7</c:v>
                </c:pt>
                <c:pt idx="3">
                  <c:v>15.366146458583437</c:v>
                </c:pt>
                <c:pt idx="4">
                  <c:v>15.6</c:v>
                </c:pt>
                <c:pt idx="5">
                  <c:v>18.099999999999994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082368"/>
        <c:axId val="128919232"/>
      </c:barChart>
      <c:catAx>
        <c:axId val="1290823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28919232"/>
        <c:crosses val="autoZero"/>
        <c:auto val="1"/>
        <c:lblAlgn val="ctr"/>
        <c:lblOffset val="100"/>
        <c:noMultiLvlLbl val="0"/>
      </c:catAx>
      <c:valAx>
        <c:axId val="1289192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90823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64464873924479"/>
          <c:y val="1.2130612433877742E-3"/>
          <c:w val="0.45288771990961629"/>
          <c:h val="0.8776762006181074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общее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 formatCode="####">
                  <c:v>18.127490039840637</c:v>
                </c:pt>
                <c:pt idx="1">
                  <c:v>25.099999999999994</c:v>
                </c:pt>
                <c:pt idx="2">
                  <c:v>17.3</c:v>
                </c:pt>
                <c:pt idx="3" formatCode="####">
                  <c:v>19.207683073229283</c:v>
                </c:pt>
                <c:pt idx="4">
                  <c:v>20.100000000000001</c:v>
                </c:pt>
                <c:pt idx="5">
                  <c:v>19.8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начальное профессиональное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 formatCode="####">
                  <c:v>7.1713147410358555</c:v>
                </c:pt>
                <c:pt idx="1">
                  <c:v>7.0000000000000009</c:v>
                </c:pt>
                <c:pt idx="2">
                  <c:v>7.3</c:v>
                </c:pt>
                <c:pt idx="3" formatCode="####">
                  <c:v>7.2028811524609848</c:v>
                </c:pt>
                <c:pt idx="4">
                  <c:v>8.7000000000000011</c:v>
                </c:pt>
                <c:pt idx="5">
                  <c:v>8.1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среднее специальное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 formatCode="####">
                  <c:v>35.557768924302792</c:v>
                </c:pt>
                <c:pt idx="1">
                  <c:v>32.6</c:v>
                </c:pt>
                <c:pt idx="2">
                  <c:v>36.800000000000011</c:v>
                </c:pt>
                <c:pt idx="3" formatCode="####">
                  <c:v>35.534213685474192</c:v>
                </c:pt>
                <c:pt idx="4">
                  <c:v>36.800000000000011</c:v>
                </c:pt>
                <c:pt idx="5">
                  <c:v>36.300000000000011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незаконченное высшее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Лист1!$E$2:$E$7</c:f>
              <c:numCache>
                <c:formatCode>0</c:formatCode>
                <c:ptCount val="6"/>
                <c:pt idx="0" formatCode="####">
                  <c:v>5.1792828685258954</c:v>
                </c:pt>
                <c:pt idx="1">
                  <c:v>2.1</c:v>
                </c:pt>
                <c:pt idx="2">
                  <c:v>5.5</c:v>
                </c:pt>
                <c:pt idx="3" formatCode="####">
                  <c:v>4.8019207683073226</c:v>
                </c:pt>
                <c:pt idx="4">
                  <c:v>3.5999999999999992</c:v>
                </c:pt>
                <c:pt idx="5">
                  <c:v>4.1000000000000005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высшее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Лист1!$F$2:$F$7</c:f>
              <c:numCache>
                <c:formatCode>0</c:formatCode>
                <c:ptCount val="6"/>
                <c:pt idx="0" formatCode="####">
                  <c:v>33.466135458167329</c:v>
                </c:pt>
                <c:pt idx="1">
                  <c:v>33.200000000000003</c:v>
                </c:pt>
                <c:pt idx="2">
                  <c:v>32.5</c:v>
                </c:pt>
                <c:pt idx="3" formatCode="####">
                  <c:v>32.773109243697476</c:v>
                </c:pt>
                <c:pt idx="4">
                  <c:v>29.9</c:v>
                </c:pt>
                <c:pt idx="5">
                  <c:v>31.1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Лист1!$G$2:$G$7</c:f>
              <c:numCache>
                <c:formatCode>General</c:formatCode>
                <c:ptCount val="6"/>
                <c:pt idx="2" formatCode="0">
                  <c:v>1</c:v>
                </c:pt>
                <c:pt idx="3" formatCode="####">
                  <c:v>0</c:v>
                </c:pt>
                <c:pt idx="4" formatCode="0">
                  <c:v>0.8</c:v>
                </c:pt>
                <c:pt idx="5" formatCode="0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952960"/>
        <c:axId val="128921536"/>
      </c:barChart>
      <c:catAx>
        <c:axId val="12695296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28921536"/>
        <c:crosses val="autoZero"/>
        <c:auto val="1"/>
        <c:lblAlgn val="ctr"/>
        <c:lblOffset val="100"/>
        <c:noMultiLvlLbl val="0"/>
      </c:catAx>
      <c:valAx>
        <c:axId val="1289215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6952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35180836852739"/>
          <c:y val="5.898626046091707E-4"/>
          <c:w val="0.30494660770143461"/>
          <c:h val="0.8738694107161462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455997527725973"/>
          <c:y val="1.1435112048819761E-2"/>
          <c:w val="0.51227947904665727"/>
          <c:h val="0.8099730350148088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Мужской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46</c:v>
                </c:pt>
                <c:pt idx="1">
                  <c:v>46.5</c:v>
                </c:pt>
                <c:pt idx="2">
                  <c:v>46.400000000000006</c:v>
                </c:pt>
                <c:pt idx="3">
                  <c:v>46</c:v>
                </c:pt>
                <c:pt idx="4">
                  <c:v>47.20000000000001</c:v>
                </c:pt>
                <c:pt idx="5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Женский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54</c:v>
                </c:pt>
                <c:pt idx="1">
                  <c:v>53</c:v>
                </c:pt>
                <c:pt idx="2">
                  <c:v>53.6</c:v>
                </c:pt>
                <c:pt idx="3">
                  <c:v>54</c:v>
                </c:pt>
                <c:pt idx="4">
                  <c:v>52.800000000000004</c:v>
                </c:pt>
                <c:pt idx="5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084416"/>
        <c:axId val="128923264"/>
      </c:barChart>
      <c:catAx>
        <c:axId val="1290844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28923264"/>
        <c:crosses val="autoZero"/>
        <c:auto val="1"/>
        <c:lblAlgn val="ctr"/>
        <c:lblOffset val="100"/>
        <c:noMultiLvlLbl val="0"/>
      </c:catAx>
      <c:valAx>
        <c:axId val="1289232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90844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694685892866198"/>
          <c:y val="1.1435112048819761E-2"/>
          <c:w val="0.49305314107133796"/>
          <c:h val="0.9083924187220071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Мужской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Лист1!$B$2:$B$12</c:f>
              <c:numCache>
                <c:formatCode>0</c:formatCode>
                <c:ptCount val="11"/>
                <c:pt idx="0">
                  <c:v>33.300000000000004</c:v>
                </c:pt>
                <c:pt idx="1">
                  <c:v>38</c:v>
                </c:pt>
                <c:pt idx="2">
                  <c:v>43.8</c:v>
                </c:pt>
                <c:pt idx="3">
                  <c:v>32.700000000000003</c:v>
                </c:pt>
                <c:pt idx="4">
                  <c:v>58.600000000000009</c:v>
                </c:pt>
                <c:pt idx="5">
                  <c:v>45.7</c:v>
                </c:pt>
                <c:pt idx="6">
                  <c:v>75.3</c:v>
                </c:pt>
                <c:pt idx="7">
                  <c:v>38.4</c:v>
                </c:pt>
                <c:pt idx="8">
                  <c:v>43.8</c:v>
                </c:pt>
                <c:pt idx="9">
                  <c:v>45.1</c:v>
                </c:pt>
                <c:pt idx="10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Женский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Лист1!$C$2:$C$12</c:f>
              <c:numCache>
                <c:formatCode>0</c:formatCode>
                <c:ptCount val="11"/>
                <c:pt idx="0">
                  <c:v>66.7</c:v>
                </c:pt>
                <c:pt idx="1">
                  <c:v>62</c:v>
                </c:pt>
                <c:pt idx="2">
                  <c:v>56.3</c:v>
                </c:pt>
                <c:pt idx="3">
                  <c:v>67.300000000000011</c:v>
                </c:pt>
                <c:pt idx="4">
                  <c:v>41.4</c:v>
                </c:pt>
                <c:pt idx="5">
                  <c:v>54.300000000000004</c:v>
                </c:pt>
                <c:pt idx="6">
                  <c:v>24.7</c:v>
                </c:pt>
                <c:pt idx="7">
                  <c:v>61.6</c:v>
                </c:pt>
                <c:pt idx="8">
                  <c:v>56.2</c:v>
                </c:pt>
                <c:pt idx="9">
                  <c:v>54.900000000000006</c:v>
                </c:pt>
                <c:pt idx="10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273856"/>
        <c:axId val="129146880"/>
      </c:barChart>
      <c:catAx>
        <c:axId val="129273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29146880"/>
        <c:crosses val="autoZero"/>
        <c:auto val="1"/>
        <c:lblAlgn val="ctr"/>
        <c:lblOffset val="100"/>
        <c:noMultiLvlLbl val="0"/>
      </c:catAx>
      <c:valAx>
        <c:axId val="12914688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9273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012554698634285"/>
          <c:y val="0.93663461390575542"/>
          <c:w val="0.23403587051618549"/>
          <c:h val="6.336534065651201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530460299417279"/>
          <c:y val="1.1435112048819761E-2"/>
          <c:w val="0.48698964789569915"/>
          <c:h val="0.8627508748906386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18-30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 работы,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33</c:v>
                </c:pt>
                <c:pt idx="1">
                  <c:v>30</c:v>
                </c:pt>
                <c:pt idx="2">
                  <c:v>26</c:v>
                </c:pt>
                <c:pt idx="3">
                  <c:v>34</c:v>
                </c:pt>
                <c:pt idx="4">
                  <c:v>46</c:v>
                </c:pt>
                <c:pt idx="5">
                  <c:v>36</c:v>
                </c:pt>
                <c:pt idx="6">
                  <c:v>38</c:v>
                </c:pt>
                <c:pt idx="7">
                  <c:v>26</c:v>
                </c:pt>
                <c:pt idx="8">
                  <c:v>22</c:v>
                </c:pt>
                <c:pt idx="9">
                  <c:v>25</c:v>
                </c:pt>
                <c:pt idx="10" formatCode="0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31-45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 работы,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38</c:v>
                </c:pt>
                <c:pt idx="1">
                  <c:v>38</c:v>
                </c:pt>
                <c:pt idx="2">
                  <c:v>43</c:v>
                </c:pt>
                <c:pt idx="3">
                  <c:v>25</c:v>
                </c:pt>
                <c:pt idx="4">
                  <c:v>24</c:v>
                </c:pt>
                <c:pt idx="5">
                  <c:v>25</c:v>
                </c:pt>
                <c:pt idx="6">
                  <c:v>27</c:v>
                </c:pt>
                <c:pt idx="7">
                  <c:v>36</c:v>
                </c:pt>
                <c:pt idx="8">
                  <c:v>28</c:v>
                </c:pt>
                <c:pt idx="9">
                  <c:v>30</c:v>
                </c:pt>
                <c:pt idx="10" formatCode="0">
                  <c:v>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46-60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 работы,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24</c:v>
                </c:pt>
                <c:pt idx="1">
                  <c:v>19</c:v>
                </c:pt>
                <c:pt idx="2">
                  <c:v>25</c:v>
                </c:pt>
                <c:pt idx="3">
                  <c:v>29</c:v>
                </c:pt>
                <c:pt idx="4">
                  <c:v>19</c:v>
                </c:pt>
                <c:pt idx="5">
                  <c:v>27</c:v>
                </c:pt>
                <c:pt idx="6">
                  <c:v>25</c:v>
                </c:pt>
                <c:pt idx="7">
                  <c:v>27</c:v>
                </c:pt>
                <c:pt idx="8">
                  <c:v>32</c:v>
                </c:pt>
                <c:pt idx="9">
                  <c:v>30</c:v>
                </c:pt>
                <c:pt idx="10" formatCode="0">
                  <c:v>28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старше 60 лет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 работы,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Лист1!$E$2:$E$12</c:f>
              <c:numCache>
                <c:formatCode>General</c:formatCode>
                <c:ptCount val="11"/>
                <c:pt idx="0">
                  <c:v>5</c:v>
                </c:pt>
                <c:pt idx="1">
                  <c:v>13</c:v>
                </c:pt>
                <c:pt idx="2">
                  <c:v>6</c:v>
                </c:pt>
                <c:pt idx="3">
                  <c:v>12</c:v>
                </c:pt>
                <c:pt idx="4">
                  <c:v>11</c:v>
                </c:pt>
                <c:pt idx="5">
                  <c:v>12</c:v>
                </c:pt>
                <c:pt idx="6">
                  <c:v>10</c:v>
                </c:pt>
                <c:pt idx="7">
                  <c:v>11</c:v>
                </c:pt>
                <c:pt idx="8">
                  <c:v>18</c:v>
                </c:pt>
                <c:pt idx="9">
                  <c:v>15</c:v>
                </c:pt>
                <c:pt idx="10" formatCode="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341952"/>
        <c:axId val="129149760"/>
      </c:barChart>
      <c:catAx>
        <c:axId val="1293419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149760"/>
        <c:crosses val="autoZero"/>
        <c:auto val="1"/>
        <c:lblAlgn val="ctr"/>
        <c:lblOffset val="100"/>
        <c:noMultiLvlLbl val="0"/>
      </c:catAx>
      <c:valAx>
        <c:axId val="1291497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93419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530460299417279"/>
          <c:y val="1.1435112048819761E-2"/>
          <c:w val="0.48698964789569915"/>
          <c:h val="0.8376813390804919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общее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Лист1!$B$2:$B$12</c:f>
              <c:numCache>
                <c:formatCode>0</c:formatCode>
                <c:ptCount val="11"/>
                <c:pt idx="0">
                  <c:v>7.9</c:v>
                </c:pt>
                <c:pt idx="1">
                  <c:v>8</c:v>
                </c:pt>
                <c:pt idx="2">
                  <c:v>18</c:v>
                </c:pt>
                <c:pt idx="3">
                  <c:v>10</c:v>
                </c:pt>
                <c:pt idx="4">
                  <c:v>17</c:v>
                </c:pt>
                <c:pt idx="5">
                  <c:v>12</c:v>
                </c:pt>
                <c:pt idx="6">
                  <c:v>22</c:v>
                </c:pt>
                <c:pt idx="7">
                  <c:v>18</c:v>
                </c:pt>
                <c:pt idx="8">
                  <c:v>19</c:v>
                </c:pt>
                <c:pt idx="9">
                  <c:v>20</c:v>
                </c:pt>
                <c:pt idx="10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начальное профессиональное и среднее специальное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Лист1!$C$2:$C$12</c:f>
              <c:numCache>
                <c:formatCode>0</c:formatCode>
                <c:ptCount val="11"/>
                <c:pt idx="0">
                  <c:v>36</c:v>
                </c:pt>
                <c:pt idx="1">
                  <c:v>36</c:v>
                </c:pt>
                <c:pt idx="2">
                  <c:v>34</c:v>
                </c:pt>
                <c:pt idx="3">
                  <c:v>39</c:v>
                </c:pt>
                <c:pt idx="4">
                  <c:v>33</c:v>
                </c:pt>
                <c:pt idx="5">
                  <c:v>42</c:v>
                </c:pt>
                <c:pt idx="6">
                  <c:v>47</c:v>
                </c:pt>
                <c:pt idx="7">
                  <c:v>31</c:v>
                </c:pt>
                <c:pt idx="8">
                  <c:v>44</c:v>
                </c:pt>
                <c:pt idx="9">
                  <c:v>44</c:v>
                </c:pt>
                <c:pt idx="10">
                  <c:v>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незаконченное высшее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Лист1!$D$2:$D$12</c:f>
              <c:numCache>
                <c:formatCode>0</c:formatCode>
                <c:ptCount val="11"/>
                <c:pt idx="0">
                  <c:v>3.2</c:v>
                </c:pt>
                <c:pt idx="1">
                  <c:v>5</c:v>
                </c:pt>
                <c:pt idx="2">
                  <c:v>10</c:v>
                </c:pt>
                <c:pt idx="3">
                  <c:v>6</c:v>
                </c:pt>
                <c:pt idx="4">
                  <c:v>9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высшее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Предоставление любой бесплатной медицинской помощи или юридической консультации, проведение неоплачиваемого занятия, тренировки, консультирование</c:v>
                </c:pt>
                <c:pt idx="1">
                  <c:v>Участие в работе общественных органов школ, общественных, религиозных и других НКО, клубов, союзов</c:v>
                </c:pt>
                <c:pt idx="2">
                  <c:v>Помощь местной школе</c:v>
                </c:pt>
                <c:pt idx="3">
                  <c:v>Оказание помощи животным</c:v>
                </c:pt>
                <c:pt idx="4">
                  <c:v>Организация спортивных, культурных и других мероприятий</c:v>
                </c:pt>
                <c:pt idx="5">
                  <c:v>Сбор средств на благотворительность или другой социальный проект</c:v>
                </c:pt>
                <c:pt idx="6">
                  <c:v>Строительные, ремонтные, реставрационные работы</c:v>
                </c:pt>
                <c:pt idx="7">
                  <c:v>Экологические проекты</c:v>
                </c:pt>
                <c:pt idx="8">
                  <c:v>Благоустройство и очистка территории населенного пункта</c:v>
                </c:pt>
                <c:pt idx="9">
                  <c:v>Социальные работы</c:v>
                </c:pt>
                <c:pt idx="10">
                  <c:v>В целом по выборке</c:v>
                </c:pt>
              </c:strCache>
            </c:strRef>
          </c:cat>
          <c:val>
            <c:numRef>
              <c:f>Лист1!$E$2:$E$12</c:f>
              <c:numCache>
                <c:formatCode>0</c:formatCode>
                <c:ptCount val="11"/>
                <c:pt idx="0">
                  <c:v>53</c:v>
                </c:pt>
                <c:pt idx="1">
                  <c:v>51</c:v>
                </c:pt>
                <c:pt idx="2">
                  <c:v>38</c:v>
                </c:pt>
                <c:pt idx="3">
                  <c:v>45</c:v>
                </c:pt>
                <c:pt idx="4">
                  <c:v>41</c:v>
                </c:pt>
                <c:pt idx="5">
                  <c:v>41</c:v>
                </c:pt>
                <c:pt idx="6">
                  <c:v>27</c:v>
                </c:pt>
                <c:pt idx="7">
                  <c:v>45</c:v>
                </c:pt>
                <c:pt idx="8">
                  <c:v>33</c:v>
                </c:pt>
                <c:pt idx="9">
                  <c:v>32</c:v>
                </c:pt>
                <c:pt idx="10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004928"/>
        <c:axId val="129152640"/>
      </c:barChart>
      <c:catAx>
        <c:axId val="1310049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29152640"/>
        <c:crosses val="autoZero"/>
        <c:auto val="1"/>
        <c:lblAlgn val="ctr"/>
        <c:lblOffset val="100"/>
        <c:noMultiLvlLbl val="0"/>
      </c:catAx>
      <c:valAx>
        <c:axId val="1291526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310049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8909364464320795E-2"/>
          <c:y val="0.88212574843207281"/>
          <c:w val="0.95796630795228555"/>
          <c:h val="0.102832573090318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707077884703256"/>
          <c:y val="1.3173793401378311E-3"/>
          <c:w val="0.73249178357547673"/>
          <c:h val="0.56175356813263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безусловно станет лучше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12.250996015936273</c:v>
                </c:pt>
                <c:pt idx="1">
                  <c:v>12.7</c:v>
                </c:pt>
                <c:pt idx="2">
                  <c:v>16.8</c:v>
                </c:pt>
                <c:pt idx="3">
                  <c:v>14.165666266506628</c:v>
                </c:pt>
                <c:pt idx="4">
                  <c:v>17.2</c:v>
                </c:pt>
                <c:pt idx="5">
                  <c:v>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скорее станет лучше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42.529880478087591</c:v>
                </c:pt>
                <c:pt idx="1">
                  <c:v>46.1</c:v>
                </c:pt>
                <c:pt idx="2">
                  <c:v>44.3</c:v>
                </c:pt>
                <c:pt idx="3">
                  <c:v>45.498199279711883</c:v>
                </c:pt>
                <c:pt idx="4">
                  <c:v>42.70000000000001</c:v>
                </c:pt>
                <c:pt idx="5">
                  <c:v>41.100000000000009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изменится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>
                  <c:v>32.968127490039862</c:v>
                </c:pt>
                <c:pt idx="1">
                  <c:v>28.999999999999989</c:v>
                </c:pt>
                <c:pt idx="2">
                  <c:v>25.8</c:v>
                </c:pt>
                <c:pt idx="3">
                  <c:v>27.851140456182495</c:v>
                </c:pt>
                <c:pt idx="4">
                  <c:v>26.900000000000002</c:v>
                </c:pt>
                <c:pt idx="5">
                  <c:v>35.70000000000001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скорее станет хуже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Лист1!$E$2:$E$7</c:f>
              <c:numCache>
                <c:formatCode>0</c:formatCode>
                <c:ptCount val="6"/>
                <c:pt idx="0">
                  <c:v>7.9681274900398424</c:v>
                </c:pt>
                <c:pt idx="1">
                  <c:v>7.7</c:v>
                </c:pt>
                <c:pt idx="2">
                  <c:v>7.9</c:v>
                </c:pt>
                <c:pt idx="3">
                  <c:v>7.8031212484993935</c:v>
                </c:pt>
                <c:pt idx="4">
                  <c:v>8.9</c:v>
                </c:pt>
                <c:pt idx="5">
                  <c:v>8.3000000000000007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безусловно станет хуже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0" formatCode="0">
                  <c:v>1.0956175298804796</c:v>
                </c:pt>
                <c:pt idx="2" formatCode="0">
                  <c:v>1</c:v>
                </c:pt>
                <c:pt idx="3" formatCode="0">
                  <c:v>0.60024009603841688</c:v>
                </c:pt>
                <c:pt idx="5" formatCode="0">
                  <c:v>1.2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Лист1!$G$2:$G$7</c:f>
              <c:numCache>
                <c:formatCode>0</c:formatCode>
                <c:ptCount val="6"/>
                <c:pt idx="0">
                  <c:v>3.1872509960159392</c:v>
                </c:pt>
                <c:pt idx="1">
                  <c:v>4.1000000000000005</c:v>
                </c:pt>
                <c:pt idx="2">
                  <c:v>4.1000000000000005</c:v>
                </c:pt>
                <c:pt idx="3">
                  <c:v>4.0816326530612317</c:v>
                </c:pt>
                <c:pt idx="4">
                  <c:v>4</c:v>
                </c:pt>
                <c:pt idx="5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094016"/>
        <c:axId val="37250176"/>
      </c:barChart>
      <c:catAx>
        <c:axId val="1310940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7250176"/>
        <c:crosses val="autoZero"/>
        <c:auto val="1"/>
        <c:lblAlgn val="ctr"/>
        <c:lblOffset val="100"/>
        <c:noMultiLvlLbl val="0"/>
      </c:catAx>
      <c:valAx>
        <c:axId val="372501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31094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353807893671466"/>
          <c:y val="0.628572066992932"/>
          <c:w val="0.4071814729235117"/>
          <c:h val="0.357264002771710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Готовность помогать деньгами, делать пожертвования</c:v>
                </c:pt>
                <c:pt idx="1">
                  <c:v>Готовность работать добровольно, не получая денег за свой труд</c:v>
                </c:pt>
                <c:pt idx="2">
                  <c:v>Участие</c:v>
                </c:pt>
                <c:pt idx="3">
                  <c:v>Доверие</c:v>
                </c:pt>
                <c:pt idx="4">
                  <c:v>Информированность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33</c:v>
                </c:pt>
                <c:pt idx="1">
                  <c:v>29</c:v>
                </c:pt>
                <c:pt idx="2">
                  <c:v>19</c:v>
                </c:pt>
                <c:pt idx="3">
                  <c:v>54</c:v>
                </c:pt>
                <c:pt idx="4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Готовность помогать деньгами, делать пожертвования</c:v>
                </c:pt>
                <c:pt idx="1">
                  <c:v>Готовность работать добровольно, не получая денег за свой труд</c:v>
                </c:pt>
                <c:pt idx="2">
                  <c:v>Участие</c:v>
                </c:pt>
                <c:pt idx="3">
                  <c:v>Доверие</c:v>
                </c:pt>
                <c:pt idx="4">
                  <c:v>Информированность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47</c:v>
                </c:pt>
                <c:pt idx="1">
                  <c:v>50</c:v>
                </c:pt>
                <c:pt idx="2">
                  <c:v>28</c:v>
                </c:pt>
                <c:pt idx="3">
                  <c:v>66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18144"/>
        <c:axId val="86698816"/>
      </c:barChart>
      <c:catAx>
        <c:axId val="40518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86698816"/>
        <c:crosses val="autoZero"/>
        <c:auto val="1"/>
        <c:lblAlgn val="ctr"/>
        <c:lblOffset val="100"/>
        <c:noMultiLvlLbl val="0"/>
      </c:catAx>
      <c:valAx>
        <c:axId val="866988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0518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669823501220818"/>
          <c:y val="3.3845243614141228E-2"/>
          <c:w val="0.74330176498779177"/>
          <c:h val="0.535934479745521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гордость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Население в целом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33.964143426294804</c:v>
                </c:pt>
                <c:pt idx="1">
                  <c:v>36.300000000000004</c:v>
                </c:pt>
                <c:pt idx="2">
                  <c:v>37.1</c:v>
                </c:pt>
                <c:pt idx="3">
                  <c:v>36.614645858343245</c:v>
                </c:pt>
                <c:pt idx="4">
                  <c:v>38.5</c:v>
                </c:pt>
                <c:pt idx="5">
                  <c:v>30.2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спокойная уверенность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Население в целом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30.776892430278885</c:v>
                </c:pt>
                <c:pt idx="1">
                  <c:v>28.4</c:v>
                </c:pt>
                <c:pt idx="2">
                  <c:v>27.800000000000004</c:v>
                </c:pt>
                <c:pt idx="3">
                  <c:v>28.211284513805531</c:v>
                </c:pt>
                <c:pt idx="4">
                  <c:v>27.1</c:v>
                </c:pt>
                <c:pt idx="5">
                  <c:v>28.299999999999986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никаких чувств не вызывает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Население в целом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>
                  <c:v>18.525896414342633</c:v>
                </c:pt>
                <c:pt idx="1">
                  <c:v>16.100000000000001</c:v>
                </c:pt>
                <c:pt idx="2">
                  <c:v>17.2</c:v>
                </c:pt>
                <c:pt idx="3">
                  <c:v>16.446578631452581</c:v>
                </c:pt>
                <c:pt idx="4">
                  <c:v>17</c:v>
                </c:pt>
                <c:pt idx="5">
                  <c:v>21.8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обида за страну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Население в целом</c:v>
                </c:pt>
              </c:strCache>
            </c:strRef>
          </c:cat>
          <c:val>
            <c:numRef>
              <c:f>Лист1!$E$2:$E$7</c:f>
              <c:numCache>
                <c:formatCode>0</c:formatCode>
                <c:ptCount val="6"/>
                <c:pt idx="0">
                  <c:v>13.844621513944222</c:v>
                </c:pt>
                <c:pt idx="1">
                  <c:v>14.6</c:v>
                </c:pt>
                <c:pt idx="2">
                  <c:v>11.700000000000001</c:v>
                </c:pt>
                <c:pt idx="3">
                  <c:v>13.565426170468212</c:v>
                </c:pt>
                <c:pt idx="4">
                  <c:v>12.3</c:v>
                </c:pt>
                <c:pt idx="5">
                  <c:v>15.3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ущемлённость, неполноценность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Население в целом</c:v>
                </c:pt>
              </c:strCache>
            </c:strRef>
          </c:cat>
          <c:val>
            <c:numRef>
              <c:f>Лист1!$F$2:$F$7</c:f>
              <c:numCache>
                <c:formatCode>0</c:formatCode>
                <c:ptCount val="6"/>
                <c:pt idx="0">
                  <c:v>1.5936254980079656</c:v>
                </c:pt>
                <c:pt idx="1">
                  <c:v>2.1999999999999997</c:v>
                </c:pt>
                <c:pt idx="2">
                  <c:v>3.1</c:v>
                </c:pt>
                <c:pt idx="3">
                  <c:v>2.5210084033613427</c:v>
                </c:pt>
                <c:pt idx="4">
                  <c:v>2</c:v>
                </c:pt>
                <c:pt idx="5">
                  <c:v>2.7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другое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Население в целом</c:v>
                </c:pt>
              </c:strCache>
            </c:strRef>
          </c:cat>
          <c:val>
            <c:numRef>
              <c:f>Лист1!$G$2:$G$7</c:f>
              <c:numCache>
                <c:formatCode>0</c:formatCode>
                <c:ptCount val="6"/>
                <c:pt idx="1">
                  <c:v>0.60000000000000064</c:v>
                </c:pt>
                <c:pt idx="2">
                  <c:v>1.4</c:v>
                </c:pt>
                <c:pt idx="3">
                  <c:v>0.84033613445378164</c:v>
                </c:pt>
                <c:pt idx="4">
                  <c:v>1.2</c:v>
                </c:pt>
                <c:pt idx="5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639936"/>
        <c:axId val="37255936"/>
      </c:barChart>
      <c:catAx>
        <c:axId val="1296399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7255936"/>
        <c:crosses val="autoZero"/>
        <c:auto val="1"/>
        <c:lblAlgn val="ctr"/>
        <c:lblOffset val="100"/>
        <c:noMultiLvlLbl val="0"/>
      </c:catAx>
      <c:valAx>
        <c:axId val="372559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29639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851725348052051"/>
          <c:y val="0.60225247969761031"/>
          <c:w val="0.44472986864274638"/>
          <c:h val="0.341480880738912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276413105908135"/>
          <c:y val="1.31725545740242E-3"/>
          <c:w val="0.72854682916421909"/>
          <c:h val="0.599495175868842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безусловно удовлетворен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10.756972111553781</c:v>
                </c:pt>
                <c:pt idx="1">
                  <c:v>10.100000000000001</c:v>
                </c:pt>
                <c:pt idx="2">
                  <c:v>13.700000000000001</c:v>
                </c:pt>
                <c:pt idx="3">
                  <c:v>11.404561824729894</c:v>
                </c:pt>
                <c:pt idx="4">
                  <c:v>11.700000000000001</c:v>
                </c:pt>
                <c:pt idx="5">
                  <c:v>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скорее удовлетворен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57.968127490039862</c:v>
                </c:pt>
                <c:pt idx="1">
                  <c:v>59</c:v>
                </c:pt>
                <c:pt idx="2">
                  <c:v>56.000000000000007</c:v>
                </c:pt>
                <c:pt idx="3">
                  <c:v>57.983193277310924</c:v>
                </c:pt>
                <c:pt idx="4">
                  <c:v>59.9</c:v>
                </c:pt>
                <c:pt idx="5">
                  <c:v>55.2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скорее не удовлетворен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>
                  <c:v>25.89641434262948</c:v>
                </c:pt>
                <c:pt idx="1">
                  <c:v>24</c:v>
                </c:pt>
                <c:pt idx="2">
                  <c:v>27.1</c:v>
                </c:pt>
                <c:pt idx="3">
                  <c:v>25.090036014405737</c:v>
                </c:pt>
                <c:pt idx="4">
                  <c:v>24.3</c:v>
                </c:pt>
                <c:pt idx="5">
                  <c:v>29.299999999999986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безусловно не удовлетворен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Лист1!$E$2:$E$7</c:f>
              <c:numCache>
                <c:formatCode>0</c:formatCode>
                <c:ptCount val="6"/>
                <c:pt idx="0">
                  <c:v>4.1832669322709162</c:v>
                </c:pt>
                <c:pt idx="1">
                  <c:v>5.4</c:v>
                </c:pt>
                <c:pt idx="2">
                  <c:v>2.1</c:v>
                </c:pt>
                <c:pt idx="3">
                  <c:v>4.2016806722689077</c:v>
                </c:pt>
                <c:pt idx="4">
                  <c:v>3.2</c:v>
                </c:pt>
                <c:pt idx="5">
                  <c:v>5.0999999999999996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 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Лист1!$F$2:$F$7</c:f>
              <c:numCache>
                <c:formatCode>0</c:formatCode>
                <c:ptCount val="6"/>
                <c:pt idx="0">
                  <c:v>1.1952191235059801</c:v>
                </c:pt>
                <c:pt idx="1">
                  <c:v>1.5</c:v>
                </c:pt>
                <c:pt idx="2">
                  <c:v>1</c:v>
                </c:pt>
                <c:pt idx="3">
                  <c:v>1.3205282112845138</c:v>
                </c:pt>
                <c:pt idx="4">
                  <c:v>1</c:v>
                </c:pt>
                <c:pt idx="5">
                  <c:v>1.9000000000000001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784192"/>
        <c:axId val="37261824"/>
      </c:barChart>
      <c:catAx>
        <c:axId val="13178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7261824"/>
        <c:crosses val="autoZero"/>
        <c:auto val="1"/>
        <c:lblAlgn val="ctr"/>
        <c:lblOffset val="100"/>
        <c:noMultiLvlLbl val="0"/>
      </c:catAx>
      <c:valAx>
        <c:axId val="3726182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317841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288160410831519"/>
          <c:y val="0.65508422699925473"/>
          <c:w val="0.50815888692126976"/>
          <c:h val="0.343946592629209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725781748391136"/>
          <c:y val="4.1528417650250317E-2"/>
          <c:w val="0.74274218251608881"/>
          <c:h val="0.5476119909923322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практически каждый день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 formatCode="####">
                  <c:v>59.661354581673294</c:v>
                </c:pt>
                <c:pt idx="1">
                  <c:v>56.3</c:v>
                </c:pt>
                <c:pt idx="2">
                  <c:v>70.8</c:v>
                </c:pt>
                <c:pt idx="3" formatCode="####">
                  <c:v>61.344537815126046</c:v>
                </c:pt>
                <c:pt idx="4">
                  <c:v>61.3</c:v>
                </c:pt>
                <c:pt idx="5">
                  <c:v>55.1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один или несколько раз в неделю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 formatCode="####">
                  <c:v>13.047808764940223</c:v>
                </c:pt>
                <c:pt idx="1">
                  <c:v>14.2</c:v>
                </c:pt>
                <c:pt idx="2">
                  <c:v>7.6</c:v>
                </c:pt>
                <c:pt idx="3" formatCode="####">
                  <c:v>11.884753901560623</c:v>
                </c:pt>
                <c:pt idx="4">
                  <c:v>11.3</c:v>
                </c:pt>
                <c:pt idx="5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да, один или несколько раз в месяц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 formatCode="####">
                  <c:v>4.3824701195219085</c:v>
                </c:pt>
                <c:pt idx="1">
                  <c:v>5.7</c:v>
                </c:pt>
                <c:pt idx="2">
                  <c:v>3.1</c:v>
                </c:pt>
                <c:pt idx="3" formatCode="####">
                  <c:v>4.8019207683073226</c:v>
                </c:pt>
                <c:pt idx="4">
                  <c:v>4.2</c:v>
                </c:pt>
                <c:pt idx="5">
                  <c:v>4.5999999999999996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да, реже одного раза в месяц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Лист1!$E$2:$E$7</c:f>
              <c:numCache>
                <c:formatCode>0</c:formatCode>
                <c:ptCount val="6"/>
                <c:pt idx="0" formatCode="####">
                  <c:v>8</c:v>
                </c:pt>
                <c:pt idx="1">
                  <c:v>5</c:v>
                </c:pt>
                <c:pt idx="2">
                  <c:v>7</c:v>
                </c:pt>
                <c:pt idx="3" formatCode="####">
                  <c:v>6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нет, никогда не пользовался(-ась) интернетом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Лист1!$F$2:$F$7</c:f>
              <c:numCache>
                <c:formatCode>0</c:formatCode>
                <c:ptCount val="6"/>
                <c:pt idx="0" formatCode="####">
                  <c:v>14.641434262948229</c:v>
                </c:pt>
                <c:pt idx="1">
                  <c:v>17.5</c:v>
                </c:pt>
                <c:pt idx="2">
                  <c:v>11.3</c:v>
                </c:pt>
                <c:pt idx="3" formatCode="####">
                  <c:v>15.366146458583462</c:v>
                </c:pt>
                <c:pt idx="4">
                  <c:v>16</c:v>
                </c:pt>
                <c:pt idx="5">
                  <c:v>18.899999999999999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Готовые работать в НКО на добровольной основе</c:v>
                </c:pt>
                <c:pt idx="1">
                  <c:v>Неформальные волонтеры</c:v>
                </c:pt>
                <c:pt idx="2">
                  <c:v>Формальные волонтеры</c:v>
                </c:pt>
                <c:pt idx="3">
                  <c:v>Волонтеры (год)</c:v>
                </c:pt>
                <c:pt idx="4">
                  <c:v>Волонтеры (месяц)</c:v>
                </c:pt>
                <c:pt idx="5">
                  <c:v>В целом по выборке</c:v>
                </c:pt>
              </c:strCache>
            </c:strRef>
          </c:cat>
          <c:val>
            <c:numRef>
              <c:f>Лист1!$G$2:$G$7</c:f>
              <c:numCache>
                <c:formatCode>0</c:formatCode>
                <c:ptCount val="6"/>
                <c:pt idx="1">
                  <c:v>1.0999999999999974</c:v>
                </c:pt>
                <c:pt idx="3" formatCode="####">
                  <c:v>0.84033613445378164</c:v>
                </c:pt>
                <c:pt idx="4">
                  <c:v>1.4</c:v>
                </c:pt>
                <c:pt idx="5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024704"/>
        <c:axId val="37272320"/>
      </c:barChart>
      <c:catAx>
        <c:axId val="1340247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7272320"/>
        <c:crosses val="autoZero"/>
        <c:auto val="1"/>
        <c:lblAlgn val="ctr"/>
        <c:lblOffset val="100"/>
        <c:noMultiLvlLbl val="0"/>
      </c:catAx>
      <c:valAx>
        <c:axId val="3727232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34024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860810112353459E-2"/>
          <c:y val="0.66527302166306901"/>
          <c:w val="0.91442446186181059"/>
          <c:h val="0.194096304315721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145217402070035"/>
          <c:y val="2.7429401687585602E-2"/>
          <c:w val="0.43428745935060015"/>
          <c:h val="0.908997022053322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Ответ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Ни при каких</c:v>
                </c:pt>
                <c:pt idx="1">
                  <c:v>Затрудняюсь ответить</c:v>
                </c:pt>
                <c:pt idx="2">
                  <c:v>При других</c:v>
                </c:pt>
                <c:pt idx="3">
                  <c:v>Если это будет учитываться при поступлении в вуз</c:v>
                </c:pt>
                <c:pt idx="4">
                  <c:v>Если об этом напишут в СМИ, Интернете, покажут по телевидению</c:v>
                </c:pt>
                <c:pt idx="5">
                  <c:v>Если я получу за это общественное признание</c:v>
                </c:pt>
                <c:pt idx="6">
                  <c:v>Если государство попросит об этом (в СМИ или другим способом)</c:v>
                </c:pt>
                <c:pt idx="7">
                  <c:v>Если этим можно будет заниматься в рабочее время</c:v>
                </c:pt>
                <c:pt idx="8">
                  <c:v>Если деятельность будет связана с моей нынешней или будущей профессией, карьерой</c:v>
                </c:pt>
                <c:pt idx="9">
                  <c:v>Если приобрету полезные знакомства, связи</c:v>
                </c:pt>
                <c:pt idx="10">
                  <c:v>Если я получу все необходимое для осуществления волонтерской деятельности</c:v>
                </c:pt>
                <c:pt idx="11">
                  <c:v>Если эта деятельность будет материально поощряться</c:v>
                </c:pt>
                <c:pt idx="12">
                  <c:v>Если я почувствую свою востребованность, это повысит мою самооценку</c:v>
                </c:pt>
                <c:pt idx="13">
                  <c:v>Если найдется достаточно людей, которые будут этим заниматься вместе со мной</c:v>
                </c:pt>
                <c:pt idx="14">
                  <c:v>Если я увижу общественную значимость, пользу своей волонтерской деятельности</c:v>
                </c:pt>
                <c:pt idx="15">
                  <c:v>Если этим будут заниматься мои друзья, знакомые, родственники</c:v>
                </c:pt>
                <c:pt idx="16">
                  <c:v>Если эта деятельность будет мне лично интересна</c:v>
                </c:pt>
              </c:strCache>
            </c:strRef>
          </c:cat>
          <c:val>
            <c:numRef>
              <c:f>Лист1!$B$2:$B$18</c:f>
              <c:numCache>
                <c:formatCode>0</c:formatCode>
                <c:ptCount val="17"/>
                <c:pt idx="0">
                  <c:v>22.3</c:v>
                </c:pt>
                <c:pt idx="1">
                  <c:v>2.1</c:v>
                </c:pt>
                <c:pt idx="2">
                  <c:v>2.6</c:v>
                </c:pt>
                <c:pt idx="3">
                  <c:v>2</c:v>
                </c:pt>
                <c:pt idx="4">
                  <c:v>2.5</c:v>
                </c:pt>
                <c:pt idx="5">
                  <c:v>4.5</c:v>
                </c:pt>
                <c:pt idx="6">
                  <c:v>5.8999999999999995</c:v>
                </c:pt>
                <c:pt idx="7">
                  <c:v>8.1</c:v>
                </c:pt>
                <c:pt idx="8">
                  <c:v>11.4</c:v>
                </c:pt>
                <c:pt idx="9">
                  <c:v>12</c:v>
                </c:pt>
                <c:pt idx="10">
                  <c:v>12</c:v>
                </c:pt>
                <c:pt idx="11">
                  <c:v>14.100000000000001</c:v>
                </c:pt>
                <c:pt idx="12">
                  <c:v>14.7</c:v>
                </c:pt>
                <c:pt idx="13">
                  <c:v>20.100000000000001</c:v>
                </c:pt>
                <c:pt idx="14">
                  <c:v>22.1</c:v>
                </c:pt>
                <c:pt idx="15">
                  <c:v>25.4</c:v>
                </c:pt>
                <c:pt idx="16">
                  <c:v>25.7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001920"/>
        <c:axId val="138224192"/>
      </c:barChart>
      <c:catAx>
        <c:axId val="138001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 sz="1050"/>
            </a:pPr>
            <a:endParaRPr lang="ru-RU"/>
          </a:p>
        </c:txPr>
        <c:crossAx val="138224192"/>
        <c:crosses val="autoZero"/>
        <c:auto val="1"/>
        <c:lblAlgn val="ctr"/>
        <c:lblOffset val="100"/>
        <c:noMultiLvlLbl val="0"/>
      </c:catAx>
      <c:valAx>
        <c:axId val="13822419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38001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занимались добровольческой работой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за последний месяц</c:v>
                </c:pt>
                <c:pt idx="1">
                  <c:v>за последний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занимались добровольческой работой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за последний месяц</c:v>
                </c:pt>
                <c:pt idx="1">
                  <c:v>за последний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75</c:v>
                </c:pt>
                <c:pt idx="1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236992"/>
        <c:axId val="90151104"/>
      </c:barChart>
      <c:catAx>
        <c:axId val="89236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0151104"/>
        <c:crosses val="autoZero"/>
        <c:auto val="1"/>
        <c:lblAlgn val="ctr"/>
        <c:lblOffset val="100"/>
        <c:noMultiLvlLbl val="0"/>
      </c:catAx>
      <c:valAx>
        <c:axId val="901511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923699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2031725233691"/>
          <c:y val="0.11107710185828863"/>
          <c:w val="0.8486295521636037"/>
          <c:h val="0.61241567847009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 целом по выборке</c:v>
                </c:pt>
                <c:pt idx="1">
                  <c:v>мужской</c:v>
                </c:pt>
                <c:pt idx="2">
                  <c:v>женский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74.7</c:v>
                </c:pt>
                <c:pt idx="1">
                  <c:v>74.8</c:v>
                </c:pt>
                <c:pt idx="2">
                  <c:v>74.599999999999994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 целом по выборке</c:v>
                </c:pt>
                <c:pt idx="1">
                  <c:v>мужской</c:v>
                </c:pt>
                <c:pt idx="2">
                  <c:v>женский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25.3</c:v>
                </c:pt>
                <c:pt idx="1">
                  <c:v>25.2</c:v>
                </c:pt>
                <c:pt idx="2">
                  <c:v>25.4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89413120"/>
        <c:axId val="92096768"/>
      </c:barChart>
      <c:catAx>
        <c:axId val="8941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2096768"/>
        <c:crosses val="autoZero"/>
        <c:auto val="1"/>
        <c:lblAlgn val="ctr"/>
        <c:lblOffset val="100"/>
        <c:noMultiLvlLbl val="0"/>
      </c:catAx>
      <c:valAx>
        <c:axId val="920967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89413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7585443678751"/>
          <c:y val="0.12523146057586082"/>
          <c:w val="0.47728527839391682"/>
          <c:h val="0.2207518770908283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занимались добровольческой работой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18-30 лет</c:v>
                </c:pt>
                <c:pt idx="2">
                  <c:v>31-45 лет</c:v>
                </c:pt>
                <c:pt idx="3">
                  <c:v>46-60 лет</c:v>
                </c:pt>
                <c:pt idx="4">
                  <c:v>старше 60 лет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74.7</c:v>
                </c:pt>
                <c:pt idx="1">
                  <c:v>73.8</c:v>
                </c:pt>
                <c:pt idx="2">
                  <c:v>72.8</c:v>
                </c:pt>
                <c:pt idx="3">
                  <c:v>75.3</c:v>
                </c:pt>
                <c:pt idx="4">
                  <c:v>78.100000000000009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занимались добровольческой работой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18-30 лет</c:v>
                </c:pt>
                <c:pt idx="2">
                  <c:v>31-45 лет</c:v>
                </c:pt>
                <c:pt idx="3">
                  <c:v>46-60 лет</c:v>
                </c:pt>
                <c:pt idx="4">
                  <c:v>старше 60 лет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25.3</c:v>
                </c:pt>
                <c:pt idx="1">
                  <c:v>26.200000000000003</c:v>
                </c:pt>
                <c:pt idx="2">
                  <c:v>27.200000000000003</c:v>
                </c:pt>
                <c:pt idx="3">
                  <c:v>24.7</c:v>
                </c:pt>
                <c:pt idx="4">
                  <c:v>21.9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510720"/>
        <c:axId val="92098496"/>
      </c:barChart>
      <c:catAx>
        <c:axId val="9251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/>
            </a:pPr>
            <a:endParaRPr lang="ru-RU"/>
          </a:p>
        </c:txPr>
        <c:crossAx val="92098496"/>
        <c:crosses val="autoZero"/>
        <c:auto val="1"/>
        <c:lblAlgn val="ctr"/>
        <c:lblOffset val="100"/>
        <c:noMultiLvlLbl val="0"/>
      </c:catAx>
      <c:valAx>
        <c:axId val="920984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25107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089019644731289"/>
          <c:y val="0.56180009159437894"/>
          <c:w val="0.26121805222440742"/>
          <c:h val="0.2828159529754892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290303455293032E-2"/>
          <c:y val="0.15713043809463251"/>
          <c:w val="0.69101595576307462"/>
          <c:h val="0.5128380490936876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ниже среднего</c:v>
                </c:pt>
                <c:pt idx="2">
                  <c:v>среднее общее</c:v>
                </c:pt>
                <c:pt idx="3">
                  <c:v>среднее специальное</c:v>
                </c:pt>
                <c:pt idx="4">
                  <c:v>высшее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74.7</c:v>
                </c:pt>
                <c:pt idx="1">
                  <c:v>79.5</c:v>
                </c:pt>
                <c:pt idx="2">
                  <c:v>71.899999999999991</c:v>
                </c:pt>
                <c:pt idx="3">
                  <c:v>76.8</c:v>
                </c:pt>
                <c:pt idx="4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целом по выборке</c:v>
                </c:pt>
                <c:pt idx="1">
                  <c:v>ниже среднего</c:v>
                </c:pt>
                <c:pt idx="2">
                  <c:v>среднее общее</c:v>
                </c:pt>
                <c:pt idx="3">
                  <c:v>среднее специальное</c:v>
                </c:pt>
                <c:pt idx="4">
                  <c:v>высшее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25.3</c:v>
                </c:pt>
                <c:pt idx="1">
                  <c:v>20</c:v>
                </c:pt>
                <c:pt idx="2">
                  <c:v>28.1</c:v>
                </c:pt>
                <c:pt idx="3">
                  <c:v>23.200000000000003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580352"/>
        <c:axId val="92100224"/>
      </c:barChart>
      <c:catAx>
        <c:axId val="9258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2100224"/>
        <c:crosses val="autoZero"/>
        <c:auto val="1"/>
        <c:lblAlgn val="ctr"/>
        <c:lblOffset val="100"/>
        <c:noMultiLvlLbl val="0"/>
      </c:catAx>
      <c:valAx>
        <c:axId val="92100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25803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883761640667191E-2"/>
          <c:y val="6.1108893196787653E-2"/>
          <c:w val="0.96730768891915653"/>
          <c:h val="0.5872529317653658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занимались добровольческой работой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в целом по выборке</c:v>
                </c:pt>
                <c:pt idx="1">
                  <c:v>руководители</c:v>
                </c:pt>
                <c:pt idx="2">
                  <c:v>специалисты</c:v>
                </c:pt>
                <c:pt idx="3">
                  <c:v>служащие</c:v>
                </c:pt>
                <c:pt idx="4">
                  <c:v>рабочие</c:v>
                </c:pt>
                <c:pt idx="5">
                  <c:v>неработающие пенсионеры</c:v>
                </c:pt>
                <c:pt idx="6">
                  <c:v>не работают и не планируют искать работу</c:v>
                </c:pt>
                <c:pt idx="7">
                  <c:v>не работают, но ищут работу</c:v>
                </c:pt>
                <c:pt idx="8">
                  <c:v>студенты</c:v>
                </c:pt>
              </c:strCache>
            </c:strRef>
          </c:cat>
          <c:val>
            <c:numRef>
              <c:f>Лист1!$B$2:$B$10</c:f>
              <c:numCache>
                <c:formatCode>0</c:formatCode>
                <c:ptCount val="9"/>
                <c:pt idx="0">
                  <c:v>75</c:v>
                </c:pt>
                <c:pt idx="1">
                  <c:v>68.7</c:v>
                </c:pt>
                <c:pt idx="2">
                  <c:v>65.900000000000006</c:v>
                </c:pt>
                <c:pt idx="3">
                  <c:v>76</c:v>
                </c:pt>
                <c:pt idx="4">
                  <c:v>75.3</c:v>
                </c:pt>
                <c:pt idx="5">
                  <c:v>80.2</c:v>
                </c:pt>
                <c:pt idx="6">
                  <c:v>84.899999999999991</c:v>
                </c:pt>
                <c:pt idx="7">
                  <c:v>84.399999999999991</c:v>
                </c:pt>
                <c:pt idx="8">
                  <c:v>76.5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занимались добровольческой работой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в целом по выборке</c:v>
                </c:pt>
                <c:pt idx="1">
                  <c:v>руководители</c:v>
                </c:pt>
                <c:pt idx="2">
                  <c:v>специалисты</c:v>
                </c:pt>
                <c:pt idx="3">
                  <c:v>служащие</c:v>
                </c:pt>
                <c:pt idx="4">
                  <c:v>рабочие</c:v>
                </c:pt>
                <c:pt idx="5">
                  <c:v>неработающие пенсионеры</c:v>
                </c:pt>
                <c:pt idx="6">
                  <c:v>не работают и не планируют искать работу</c:v>
                </c:pt>
                <c:pt idx="7">
                  <c:v>не работают, но ищут работу</c:v>
                </c:pt>
                <c:pt idx="8">
                  <c:v>студенты</c:v>
                </c:pt>
              </c:strCache>
            </c:strRef>
          </c:cat>
          <c:val>
            <c:numRef>
              <c:f>Лист1!$C$2:$C$10</c:f>
              <c:numCache>
                <c:formatCode>0</c:formatCode>
                <c:ptCount val="9"/>
                <c:pt idx="0">
                  <c:v>25</c:v>
                </c:pt>
                <c:pt idx="1">
                  <c:v>31.3</c:v>
                </c:pt>
                <c:pt idx="2">
                  <c:v>34.1</c:v>
                </c:pt>
                <c:pt idx="3">
                  <c:v>24</c:v>
                </c:pt>
                <c:pt idx="4">
                  <c:v>24.7</c:v>
                </c:pt>
                <c:pt idx="5">
                  <c:v>19.8</c:v>
                </c:pt>
                <c:pt idx="6">
                  <c:v>15.1</c:v>
                </c:pt>
                <c:pt idx="7">
                  <c:v>15.6</c:v>
                </c:pt>
                <c:pt idx="8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259776"/>
        <c:axId val="39084608"/>
      </c:barChart>
      <c:catAx>
        <c:axId val="9325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050"/>
            </a:pPr>
            <a:endParaRPr lang="ru-RU"/>
          </a:p>
        </c:txPr>
        <c:crossAx val="39084608"/>
        <c:crosses val="autoZero"/>
        <c:auto val="1"/>
        <c:lblAlgn val="ctr"/>
        <c:lblOffset val="100"/>
        <c:noMultiLvlLbl val="0"/>
      </c:catAx>
      <c:valAx>
        <c:axId val="390846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3259776"/>
        <c:crosses val="autoZero"/>
        <c:crossBetween val="between"/>
        <c:majorUnit val="0.2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813350944393841E-2"/>
          <c:y val="9.2052977175107784E-2"/>
          <c:w val="0.9229163529654435"/>
          <c:h val="0.3693991169620228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занимались добровольческой работой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в целом по выборке</c:v>
                </c:pt>
                <c:pt idx="1">
                  <c:v>денег не хватает даже на питание</c:v>
                </c:pt>
                <c:pt idx="2">
                  <c:v>на питание денег хватает, но одежду, обувь купить не можем</c:v>
                </c:pt>
                <c:pt idx="3">
                  <c:v>на одежду, обувь денег хватает, но крупную бытовую технику купить не можем</c:v>
                </c:pt>
                <c:pt idx="4">
                  <c:v>на бытовую технику денег хватает, но автомобиль купить не можем</c:v>
                </c:pt>
                <c:pt idx="5">
                  <c:v>на автомобиль денег хватает, но квартиру или дом купить не можем</c:v>
                </c:pt>
                <c:pt idx="6">
                  <c:v>на квартиру или дом денег хватает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74.7</c:v>
                </c:pt>
                <c:pt idx="1">
                  <c:v>75.900000000000006</c:v>
                </c:pt>
                <c:pt idx="2">
                  <c:v>76.8</c:v>
                </c:pt>
                <c:pt idx="3">
                  <c:v>74</c:v>
                </c:pt>
                <c:pt idx="4">
                  <c:v>74</c:v>
                </c:pt>
                <c:pt idx="5">
                  <c:v>78</c:v>
                </c:pt>
                <c:pt idx="6">
                  <c:v>65.900000000000006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занимались добровольческой работой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в целом по выборке</c:v>
                </c:pt>
                <c:pt idx="1">
                  <c:v>денег не хватает даже на питание</c:v>
                </c:pt>
                <c:pt idx="2">
                  <c:v>на питание денег хватает, но одежду, обувь купить не можем</c:v>
                </c:pt>
                <c:pt idx="3">
                  <c:v>на одежду, обувь денег хватает, но крупную бытовую технику купить не можем</c:v>
                </c:pt>
                <c:pt idx="4">
                  <c:v>на бытовую технику денег хватает, но автомобиль купить не можем</c:v>
                </c:pt>
                <c:pt idx="5">
                  <c:v>на автомобиль денег хватает, но квартиру или дом купить не можем</c:v>
                </c:pt>
                <c:pt idx="6">
                  <c:v>на квартиру или дом денег хватает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25.3</c:v>
                </c:pt>
                <c:pt idx="1">
                  <c:v>24.099999999999987</c:v>
                </c:pt>
                <c:pt idx="2">
                  <c:v>23.200000000000003</c:v>
                </c:pt>
                <c:pt idx="3">
                  <c:v>26</c:v>
                </c:pt>
                <c:pt idx="4">
                  <c:v>26</c:v>
                </c:pt>
                <c:pt idx="5">
                  <c:v>22</c:v>
                </c:pt>
                <c:pt idx="6">
                  <c:v>34.1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350400"/>
        <c:axId val="39086336"/>
      </c:barChart>
      <c:catAx>
        <c:axId val="9335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100"/>
            </a:pPr>
            <a:endParaRPr lang="ru-RU"/>
          </a:p>
        </c:txPr>
        <c:crossAx val="39086336"/>
        <c:crosses val="autoZero"/>
        <c:auto val="1"/>
        <c:lblAlgn val="ctr"/>
        <c:lblOffset val="100"/>
        <c:noMultiLvlLbl val="0"/>
      </c:catAx>
      <c:valAx>
        <c:axId val="390863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933504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518431371492209E-2"/>
          <c:y val="0.75100970116928334"/>
          <c:w val="0.44960563194613079"/>
          <c:h val="0.132681724065227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B6992FDB-3684-45E5-91F1-E0D8BB8D80B1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6989C645-EE4E-4506-B1F2-BFD94BC40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684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C6EE875-C8DD-46F6-AEBE-7902B30AFCA5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AAC0B8C-92E4-4C1D-BA76-4391EEC04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386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52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194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66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965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947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86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6138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83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9904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569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569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56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569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569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569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02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15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716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918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492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C0B8C-92E4-4C1D-BA76-4391EEC045D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11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73565-7038-4D82-AC5C-531F94D84B5B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5BE8-6CE1-43BA-B308-5D638726E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1B1A0-D1FC-4752-AA75-7F4BC7CA4824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14D7-8893-4890-B7F5-608FC3C39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CAD6-F85E-41FE-B68B-C7939AD86D9B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204D-5F13-4CF7-8C2C-3833CC02E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1D60-182C-4BE2-B41C-E51C57437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4773-D228-402A-8110-B3AD06DE8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AD2B-577A-48AF-9A4C-1B8DE0A77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04908-4B20-465F-B9AB-87BD9F9172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662B-16D9-4FB2-BDFE-85E54AC4F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2887-182C-480C-9BEC-93BC942FA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9C983-D263-4F0B-A2DD-D21AB1793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84C90-BB9B-4057-9659-A4F60EA6B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8FBB-3658-40B9-BE8C-36AA82B94D05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83F0-0EC3-4FE9-9876-45A895CA6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99B7F-3E33-49C1-A168-713615F4A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F339B-715D-442F-9EFD-271BB5DF2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77A0E-0E17-4094-BC74-79FF51E00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8BD0-A301-419A-A7E3-5D8441C5D202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B053-1DB3-4908-A922-B37B99AD3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A727A-E6E5-45A4-B6DA-1099D3EE92E8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444A-B053-4F29-AD49-5A6C93050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3CD5-97BA-4670-BF58-756C45ABEBD2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E0806-C436-4F85-937F-5CFA1D4C0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64D4-BCDB-40C9-80B9-25CF5BF14F5D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AAE99-D4A0-4163-BF16-8C011FAB5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9E5F9-5B8C-4899-BF0E-CB82AC41C1D9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E670B-45A1-400F-8A48-F79B26F7C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71DA6-EDE5-4B2B-80FB-2F151AC9FB73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E0D2-9F18-40DA-8AC4-95F939484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1D207-0FE4-4889-B91C-3E2C704E6D73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4B9F3-C25B-435A-9F5C-D39DEBB2D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0C7E8E5-EF0A-4914-AAFB-5B97C08D20AF}" type="datetime1">
              <a:rPr lang="en-US"/>
              <a:pPr>
                <a:defRPr/>
              </a:pPr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D43690A-DD68-4397-96C3-D7BD69AB7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772843EA-E330-45D5-ABC8-E0EC37E24737}" type="datetimeFigureOut">
              <a:rPr lang="ru-RU"/>
              <a:pPr>
                <a:defRPr/>
              </a:pPr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4D99C047-0104-45C6-B4D6-04589167A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3077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F705A6-D07D-4915-B164-1F3BF6264F5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1</a:t>
            </a:fld>
            <a:endParaRPr lang="en-US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434281"/>
            <a:ext cx="7772400" cy="1166169"/>
          </a:xfrm>
        </p:spPr>
        <p:txBody>
          <a:bodyPr/>
          <a:lstStyle/>
          <a:p>
            <a:r>
              <a:rPr lang="ru-RU" sz="2800" b="1" dirty="0" smtClean="0">
                <a:solidFill>
                  <a:srgbClr val="21386F"/>
                </a:solidFill>
              </a:rPr>
              <a:t>ВОЛОНТЕРСТВО И УЧАСТИЕ РОССИЯН В ДЕЯТЕЛЬНОСТИ НКО И ГРАЖДАНСКИХ ИНИЦИАТИВ</a:t>
            </a:r>
            <a:endParaRPr lang="ru-RU" sz="2800" b="1" dirty="0">
              <a:solidFill>
                <a:srgbClr val="21386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4014432"/>
            <a:ext cx="777240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2400" b="1" i="1" dirty="0">
                <a:solidFill>
                  <a:srgbClr val="002060"/>
                </a:solidFill>
                <a:latin typeface="Calibri" pitchFamily="34" charset="0"/>
              </a:rPr>
              <a:t>И.В. </a:t>
            </a:r>
            <a:r>
              <a:rPr lang="ru-RU" altLang="ru-RU" sz="2400" b="1" i="1" dirty="0" err="1">
                <a:solidFill>
                  <a:srgbClr val="002060"/>
                </a:solidFill>
                <a:latin typeface="Calibri" pitchFamily="34" charset="0"/>
              </a:rPr>
              <a:t>Мерсиянова</a:t>
            </a:r>
            <a:r>
              <a:rPr lang="ru-RU" altLang="ru-RU" sz="2400" b="1" i="1" dirty="0">
                <a:solidFill>
                  <a:srgbClr val="002060"/>
                </a:solidFill>
                <a:latin typeface="Calibri" pitchFamily="34" charset="0"/>
              </a:rPr>
              <a:t>, директор Центра исследований гражданского общества и некоммерческого сектора НИУ ВШЭ</a:t>
            </a:r>
            <a:endParaRPr lang="ru-RU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761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10</a:t>
            </a:fld>
            <a:endParaRPr lang="en-US" sz="1600" b="1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Участие в добровольческой работе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u="sng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за последний месяц</a:t>
            </a: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и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пол, возраст, уровень образования</a:t>
            </a:r>
            <a:endParaRPr lang="ru-RU" sz="22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057121" y="1360131"/>
            <a:ext cx="8399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lang="ru-RU" sz="1400" b="1" dirty="0" smtClean="0">
                <a:solidFill>
                  <a:srgbClr val="003F82"/>
                </a:solidFill>
                <a:cs typeface="Arial" pitchFamily="34" charset="0"/>
              </a:rPr>
              <a:t>Пол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49960564"/>
              </p:ext>
            </p:extLst>
          </p:nvPr>
        </p:nvGraphicFramePr>
        <p:xfrm>
          <a:off x="0" y="1667908"/>
          <a:ext cx="3927107" cy="1893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6397145" y="1360131"/>
            <a:ext cx="1807535" cy="37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lang="ru-RU" sz="14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Возраст</a:t>
            </a: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2087410016"/>
              </p:ext>
            </p:extLst>
          </p:nvPr>
        </p:nvGraphicFramePr>
        <p:xfrm>
          <a:off x="-83716" y="1193056"/>
          <a:ext cx="9227716" cy="5303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033302723"/>
              </p:ext>
            </p:extLst>
          </p:nvPr>
        </p:nvGraphicFramePr>
        <p:xfrm>
          <a:off x="63608" y="3967162"/>
          <a:ext cx="6940627" cy="238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1897093" y="3813273"/>
            <a:ext cx="1366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6300788" algn="r"/>
              </a:tabLst>
            </a:pPr>
            <a:r>
              <a:rPr lang="ru-RU" sz="1400" b="1" dirty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Образование</a:t>
            </a:r>
            <a:endParaRPr lang="ru-RU" sz="1400" dirty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2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783F0-0EC3-4FE9-9876-45A895CA6973}" type="slidenum">
              <a:rPr lang="en-US" sz="1600" b="1" smtClean="0"/>
              <a:pPr>
                <a:defRPr/>
              </a:pPr>
              <a:t>11</a:t>
            </a:fld>
            <a:endParaRPr lang="en-US" sz="16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Участие в добровольческой работе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u="sng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за последний месяц</a:t>
            </a: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и род занятий,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материальное положение семьи</a:t>
            </a:r>
            <a:endParaRPr lang="ru-RU" sz="22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85737" y="1356532"/>
            <a:ext cx="8783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занятий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728665163"/>
              </p:ext>
            </p:extLst>
          </p:nvPr>
        </p:nvGraphicFramePr>
        <p:xfrm>
          <a:off x="63609" y="1664309"/>
          <a:ext cx="9080392" cy="1711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720657581"/>
              </p:ext>
            </p:extLst>
          </p:nvPr>
        </p:nvGraphicFramePr>
        <p:xfrm>
          <a:off x="63609" y="3586389"/>
          <a:ext cx="8905767" cy="3135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85737" y="3376245"/>
            <a:ext cx="8783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Материальное положение семьи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5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7783F0-0EC3-4FE9-9876-45A895CA6973}" type="slidenum">
              <a:rPr lang="en-US" sz="1600" b="1" smtClean="0"/>
              <a:pPr>
                <a:defRPr/>
              </a:pPr>
              <a:t>12</a:t>
            </a:fld>
            <a:endParaRPr lang="en-US" sz="1600" b="1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535352070"/>
              </p:ext>
            </p:extLst>
          </p:nvPr>
        </p:nvGraphicFramePr>
        <p:xfrm>
          <a:off x="0" y="1902653"/>
          <a:ext cx="9144000" cy="3925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Участие в добровольческой работе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u="sng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за последний месяц</a:t>
            </a: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и тип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населенного пункта</a:t>
            </a:r>
            <a:endParaRPr lang="ru-RU" sz="2200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93292" y="1525891"/>
            <a:ext cx="32540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6300788" algn="r"/>
              </a:tabLst>
            </a:pPr>
            <a:r>
              <a:rPr lang="ru-RU" sz="1400" b="1" dirty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Тип населенного пункта (тыс. чел)</a:t>
            </a:r>
            <a:endParaRPr lang="ru-RU" sz="1400" dirty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5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13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5723" y="1327868"/>
            <a:ext cx="8783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Вероисповедание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37620641"/>
              </p:ext>
            </p:extLst>
          </p:nvPr>
        </p:nvGraphicFramePr>
        <p:xfrm>
          <a:off x="255589" y="1635644"/>
          <a:ext cx="6029708" cy="1698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398209761"/>
              </p:ext>
            </p:extLst>
          </p:nvPr>
        </p:nvGraphicFramePr>
        <p:xfrm>
          <a:off x="0" y="1327869"/>
          <a:ext cx="9611360" cy="509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85737" y="3334408"/>
            <a:ext cx="8783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lang="ru-RU" sz="14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Религиозные практики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Участие в добровольческой работе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u="sng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за последний месяц</a:t>
            </a: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и религия</a:t>
            </a:r>
            <a:endParaRPr lang="ru-RU" sz="2200" dirty="0" smtClean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14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11886" y="2625725"/>
            <a:ext cx="8427314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Формальная и неформальная добровольческая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работа</a:t>
            </a:r>
            <a:endParaRPr lang="ru-RU" sz="2800" u="sng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15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400" b="1" dirty="0" smtClean="0">
                <a:solidFill>
                  <a:schemeClr val="bg1"/>
                </a:solidFill>
              </a:rPr>
              <a:t>Формальная и неформальная добровольческая работа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6263526"/>
              </p:ext>
            </p:extLst>
          </p:nvPr>
        </p:nvGraphicFramePr>
        <p:xfrm>
          <a:off x="652829" y="2401556"/>
          <a:ext cx="8316545" cy="34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652829" y="13694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600" b="1" dirty="0" smtClean="0">
                <a:solidFill>
                  <a:srgbClr val="21386F"/>
                </a:solidFill>
              </a:rPr>
              <a:t>Распределение ответов на вопрос: «Вы выполняли эту работу в какой-либо организации или с ее помощью?» </a:t>
            </a:r>
            <a:r>
              <a:rPr lang="ru-RU" sz="1600" i="1" dirty="0" smtClean="0">
                <a:solidFill>
                  <a:srgbClr val="21386F"/>
                </a:solidFill>
              </a:rPr>
              <a:t>(% от </a:t>
            </a:r>
            <a:r>
              <a:rPr lang="ru-RU" sz="1600" i="1" dirty="0" smtClean="0">
                <a:solidFill>
                  <a:srgbClr val="21386F"/>
                </a:solidFill>
              </a:rPr>
              <a:t>опрошенных участников волонтерской деятельности, </a:t>
            </a:r>
            <a:r>
              <a:rPr lang="ru-RU" sz="1600" i="1" dirty="0" smtClean="0">
                <a:solidFill>
                  <a:srgbClr val="21386F"/>
                </a:solidFill>
              </a:rPr>
              <a:t>один ответ)</a:t>
            </a:r>
            <a:endParaRPr lang="ru-RU" sz="1600" b="1" dirty="0">
              <a:solidFill>
                <a:srgbClr val="213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46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16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477107" y="140515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Формальная и неформальная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добровольческая работа: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возраст и образование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046928851"/>
              </p:ext>
            </p:extLst>
          </p:nvPr>
        </p:nvGraphicFramePr>
        <p:xfrm>
          <a:off x="-98013" y="1675289"/>
          <a:ext cx="10168127" cy="2661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928259" y="1299737"/>
            <a:ext cx="1807535" cy="37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lang="ru-RU" sz="14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Возраст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667348859"/>
              </p:ext>
            </p:extLst>
          </p:nvPr>
        </p:nvGraphicFramePr>
        <p:xfrm>
          <a:off x="255588" y="4090737"/>
          <a:ext cx="7045325" cy="2089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178516" y="3782960"/>
            <a:ext cx="1366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6300788" algn="r"/>
              </a:tabLst>
            </a:pPr>
            <a:r>
              <a:rPr lang="ru-RU" sz="1400" b="1" dirty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Образование</a:t>
            </a:r>
            <a:endParaRPr lang="ru-RU" sz="1400" dirty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97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2895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17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55588" y="1453542"/>
            <a:ext cx="8783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Материальное положение семьи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245430"/>
              </p:ext>
            </p:extLst>
          </p:nvPr>
        </p:nvGraphicFramePr>
        <p:xfrm>
          <a:off x="-111643" y="2043317"/>
          <a:ext cx="9367285" cy="4180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1477107" y="140515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Формальная и неформальная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добровольческая работа: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материальное положение семьи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1747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18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005941906"/>
              </p:ext>
            </p:extLst>
          </p:nvPr>
        </p:nvGraphicFramePr>
        <p:xfrm>
          <a:off x="-612895" y="2127183"/>
          <a:ext cx="9884014" cy="399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5563" y="1572497"/>
            <a:ext cx="8783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Род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занятий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1477107" y="140515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Формальная и неформальная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добровольческая работа: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род занятий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19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71947" y="1597794"/>
            <a:ext cx="32540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6300788" algn="r"/>
              </a:tabLst>
            </a:pPr>
            <a:r>
              <a:rPr lang="ru-RU" sz="1400" b="1" dirty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Тип населенного пункта (тыс. чел)</a:t>
            </a:r>
            <a:endParaRPr lang="ru-RU" sz="1400" dirty="0">
              <a:solidFill>
                <a:srgbClr val="003F82"/>
              </a:solidFill>
              <a:cs typeface="Arial" pitchFamily="34" charset="0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421736184"/>
              </p:ext>
            </p:extLst>
          </p:nvPr>
        </p:nvGraphicFramePr>
        <p:xfrm>
          <a:off x="255588" y="1965108"/>
          <a:ext cx="8713786" cy="4004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 bwMode="auto">
          <a:xfrm>
            <a:off x="1477107" y="140515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Формальная и неформальная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добровольческая работа: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тип населенного пункта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50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900"/>
            <a:ext cx="9144000" cy="6858000"/>
          </a:xfrm>
          <a:prstGeom prst="rect">
            <a:avLst/>
          </a:prstGeom>
        </p:spPr>
      </p:pic>
      <p:sp>
        <p:nvSpPr>
          <p:cNvPr id="10" name="TextBox 11"/>
          <p:cNvSpPr txBox="1"/>
          <p:nvPr/>
        </p:nvSpPr>
        <p:spPr>
          <a:xfrm>
            <a:off x="407987" y="1636295"/>
            <a:ext cx="8431213" cy="42011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 marL="285750" indent="-28575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■"/>
            </a:pP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Источник </a:t>
            </a:r>
            <a:r>
              <a:rPr lang="ru-RU" dirty="0">
                <a:solidFill>
                  <a:srgbClr val="003F82"/>
                </a:solidFill>
                <a:cs typeface="Arial" pitchFamily="34" charset="0"/>
              </a:rPr>
              <a:t>данных – 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результаты всероссийских опросов населения, проведенных Центром исследований гражданского общества и некоммерческого сектора НИУ ВШЭ </a:t>
            </a:r>
            <a:r>
              <a:rPr lang="ru-RU" dirty="0">
                <a:solidFill>
                  <a:srgbClr val="003F82"/>
                </a:solidFill>
                <a:cs typeface="Arial" pitchFamily="34" charset="0"/>
              </a:rPr>
              <a:t>в рамках мониторинга состояния гражданского общества 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при поддержке Программы фундаментальных исследований НИУ ВШЭ.</a:t>
            </a:r>
            <a:r>
              <a:rPr lang="en-US" dirty="0" smtClean="0">
                <a:solidFill>
                  <a:srgbClr val="003F82"/>
                </a:solidFill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Инструментарий исследования – И.В. </a:t>
            </a:r>
            <a:r>
              <a:rPr lang="ru-RU" dirty="0" err="1" smtClean="0">
                <a:solidFill>
                  <a:srgbClr val="003F82"/>
                </a:solidFill>
                <a:cs typeface="Arial" pitchFamily="34" charset="0"/>
              </a:rPr>
              <a:t>Мерсиянова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 и Л.И. Якобсон. В том числе:</a:t>
            </a:r>
            <a:endParaRPr lang="ru-RU" dirty="0">
              <a:solidFill>
                <a:srgbClr val="003F82"/>
              </a:solidFill>
              <a:cs typeface="Arial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Результаты всероссийского опроса населения (2017, </a:t>
            </a:r>
            <a:r>
              <a:rPr lang="en-US" dirty="0" smtClean="0">
                <a:solidFill>
                  <a:srgbClr val="003F82"/>
                </a:solidFill>
                <a:cs typeface="Arial" pitchFamily="34" charset="0"/>
              </a:rPr>
              <a:t>N = 2000). 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Опрашивалось городское и сельское население 18+. Метод сбора данных – личное интервью (</a:t>
            </a:r>
            <a:r>
              <a:rPr lang="ru-RU" dirty="0" err="1" smtClean="0">
                <a:solidFill>
                  <a:srgbClr val="003F82"/>
                </a:solidFill>
                <a:cs typeface="Arial" pitchFamily="34" charset="0"/>
              </a:rPr>
              <a:t>face-to-face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) по месту жительства респондента. </a:t>
            </a:r>
            <a:r>
              <a:rPr lang="ru-RU" dirty="0" smtClean="0">
                <a:solidFill>
                  <a:srgbClr val="003F82"/>
                </a:solidFill>
              </a:rPr>
              <a:t>Опрос проводился на территории 43 субъектов Российской Федерации по многоступенчатой стратифицированной территориальной случайной выборке домохозяйств. 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itchFamily="34" charset="0"/>
              <a:buChar char="–"/>
            </a:pP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Результаты всероссийских опросов населения (2007-2015 гг., </a:t>
            </a:r>
            <a:r>
              <a:rPr lang="en-US" dirty="0" smtClean="0">
                <a:solidFill>
                  <a:srgbClr val="003F82"/>
                </a:solidFill>
                <a:cs typeface="Arial" pitchFamily="34" charset="0"/>
              </a:rPr>
              <a:t>N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 = 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1500-3000 </a:t>
            </a:r>
            <a:r>
              <a:rPr lang="ru-RU" dirty="0" smtClean="0">
                <a:solidFill>
                  <a:srgbClr val="003F82"/>
                </a:solidFill>
                <a:cs typeface="Arial" pitchFamily="34" charset="0"/>
              </a:rPr>
              <a:t>респондентов).</a:t>
            </a:r>
            <a:endParaRPr lang="ru-RU" dirty="0">
              <a:solidFill>
                <a:srgbClr val="003F82"/>
              </a:solidFill>
              <a:cs typeface="Arial" pitchFamily="34" charset="0"/>
            </a:endParaRPr>
          </a:p>
        </p:txBody>
      </p:sp>
      <p:sp>
        <p:nvSpPr>
          <p:cNvPr id="12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 bwMode="auto">
          <a:xfrm>
            <a:off x="407988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366576" y="188640"/>
            <a:ext cx="7602799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Информационная база исследования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1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20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73240" y="1369440"/>
            <a:ext cx="8013560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600" b="1" dirty="0" smtClean="0">
                <a:solidFill>
                  <a:srgbClr val="21386F"/>
                </a:solidFill>
              </a:rPr>
              <a:t>Распределение ответов на вопрос: «К какому типу относится та организация, в интересах которой Вы занимались добровольным трудом?» </a:t>
            </a:r>
            <a:r>
              <a:rPr lang="ru-RU" sz="1600" i="1" dirty="0" smtClean="0">
                <a:solidFill>
                  <a:srgbClr val="21386F"/>
                </a:solidFill>
              </a:rPr>
              <a:t>(% от опрошенных, любое число ответов)</a:t>
            </a:r>
            <a:endParaRPr lang="ru-RU" sz="1600" b="1" dirty="0">
              <a:solidFill>
                <a:srgbClr val="21386F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62006101"/>
              </p:ext>
            </p:extLst>
          </p:nvPr>
        </p:nvGraphicFramePr>
        <p:xfrm>
          <a:off x="910272" y="2381459"/>
          <a:ext cx="7323455" cy="3557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1477107" y="158496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Тип организации,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в интересах которой осуществлялась добровольческая работа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1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21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11886" y="2625725"/>
            <a:ext cx="8427314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Время, затрачиваемое на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добровольческую работу</a:t>
            </a:r>
            <a:endParaRPr lang="ru-RU" sz="2800" u="sng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22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953902" y="13694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500" b="1" dirty="0" smtClean="0">
                <a:solidFill>
                  <a:srgbClr val="21386F"/>
                </a:solidFill>
              </a:rPr>
              <a:t>Распределение ответов на вопрос: «Сколько всего часов Вы затратили </a:t>
            </a:r>
            <a:r>
              <a:rPr lang="ru-RU" sz="1500" b="1" u="sng" dirty="0" smtClean="0">
                <a:solidFill>
                  <a:srgbClr val="21386F"/>
                </a:solidFill>
              </a:rPr>
              <a:t>на такую работу</a:t>
            </a:r>
            <a:r>
              <a:rPr lang="ru-RU" sz="1500" b="1" dirty="0" smtClean="0">
                <a:solidFill>
                  <a:srgbClr val="21386F"/>
                </a:solidFill>
              </a:rPr>
              <a:t> за последний месяц?» </a:t>
            </a:r>
          </a:p>
          <a:p>
            <a:pPr lvl="0" algn="ctr"/>
            <a:r>
              <a:rPr lang="ru-RU" sz="1500" i="1" dirty="0" smtClean="0">
                <a:solidFill>
                  <a:srgbClr val="21386F"/>
                </a:solidFill>
              </a:rPr>
              <a:t>(% от ответивших, один ответ)</a:t>
            </a:r>
            <a:endParaRPr lang="ru-RU" sz="1500" i="1" dirty="0">
              <a:solidFill>
                <a:srgbClr val="21386F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93757751"/>
              </p:ext>
            </p:extLst>
          </p:nvPr>
        </p:nvGraphicFramePr>
        <p:xfrm>
          <a:off x="1164657" y="2255838"/>
          <a:ext cx="704779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1349374" y="198438"/>
            <a:ext cx="7794625" cy="8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Время, затраченное на добровольческую работу </a:t>
            </a:r>
          </a:p>
          <a:p>
            <a:pPr algn="ctr"/>
            <a:r>
              <a:rPr lang="ru-RU" sz="2200" b="1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за последний месяц</a:t>
            </a:r>
            <a:endParaRPr lang="en-US" sz="2200" b="1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91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23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22" name="Диаграмма 21"/>
          <p:cNvGraphicFramePr/>
          <p:nvPr/>
        </p:nvGraphicFramePr>
        <p:xfrm>
          <a:off x="255588" y="1323730"/>
          <a:ext cx="8561387" cy="5091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itle 1"/>
          <p:cNvSpPr txBox="1">
            <a:spLocks/>
          </p:cNvSpPr>
          <p:nvPr/>
        </p:nvSpPr>
        <p:spPr bwMode="auto">
          <a:xfrm>
            <a:off x="134754" y="6143543"/>
            <a:ext cx="2127183" cy="21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1200" b="1" dirty="0" smtClean="0">
                <a:solidFill>
                  <a:srgbClr val="21386F"/>
                </a:solidFill>
              </a:rPr>
              <a:t>* 5% усеченное среднее</a:t>
            </a:r>
            <a:endParaRPr lang="ru-RU" sz="1200" b="1" dirty="0">
              <a:solidFill>
                <a:srgbClr val="21386F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1349374" y="256188"/>
            <a:ext cx="7467601" cy="8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Среднее время, затраченное на добровольческую работу </a:t>
            </a:r>
            <a:r>
              <a:rPr lang="ru-RU" sz="2200" b="1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за последний месяц (часов)*</a:t>
            </a:r>
          </a:p>
        </p:txBody>
      </p:sp>
    </p:spTree>
    <p:extLst>
      <p:ext uri="{BB962C8B-B14F-4D97-AF65-F5344CB8AC3E}">
        <p14:creationId xmlns:p14="http://schemas.microsoft.com/office/powerpoint/2010/main" val="3812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1349374" y="256188"/>
            <a:ext cx="7467601" cy="80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Среднее время, затраченное на добровольческую работу </a:t>
            </a:r>
            <a:r>
              <a:rPr lang="ru-RU" sz="2200" b="1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за последний месяц (часов)*</a:t>
            </a:r>
          </a:p>
        </p:txBody>
      </p:sp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24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23" name="Диаграмма 22"/>
          <p:cNvGraphicFramePr/>
          <p:nvPr/>
        </p:nvGraphicFramePr>
        <p:xfrm>
          <a:off x="0" y="1323729"/>
          <a:ext cx="9143999" cy="5032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 bwMode="auto">
          <a:xfrm>
            <a:off x="134754" y="6143543"/>
            <a:ext cx="2127183" cy="21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1200" b="1" dirty="0" smtClean="0">
                <a:solidFill>
                  <a:srgbClr val="21386F"/>
                </a:solidFill>
              </a:rPr>
              <a:t>* 5% усеченное среднее</a:t>
            </a:r>
            <a:endParaRPr lang="ru-RU" sz="1200" b="1" dirty="0">
              <a:solidFill>
                <a:srgbClr val="213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25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11886" y="2625725"/>
            <a:ext cx="8427314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Портрет добровольца</a:t>
            </a:r>
            <a:endParaRPr lang="ru-RU" sz="2800" u="sng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26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071486" y="1597794"/>
          <a:ext cx="4967739" cy="2369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пол, возраст, уровень образования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0" y="4337050"/>
          <a:ext cx="9039225" cy="215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255588" y="3998496"/>
            <a:ext cx="87836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85737" y="1290426"/>
            <a:ext cx="87836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0788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Пол                                                                               Возраст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3F8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185737" y="1597794"/>
          <a:ext cx="4143375" cy="2369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27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пол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-1" y="1414914"/>
          <a:ext cx="8970745" cy="494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28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возраст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0" y="1290426"/>
          <a:ext cx="9039225" cy="506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29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образование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0" y="1290426"/>
          <a:ext cx="9039225" cy="506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77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+mn-lt"/>
              </a:rPr>
              <a:t>photo</a:t>
            </a: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77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+mn-lt"/>
              </a:rPr>
              <a:t>photo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592315076"/>
              </p:ext>
            </p:extLst>
          </p:nvPr>
        </p:nvGraphicFramePr>
        <p:xfrm>
          <a:off x="0" y="1451820"/>
          <a:ext cx="9143999" cy="4871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1501775" y="236765"/>
            <a:ext cx="7467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34" charset="-128"/>
                <a:cs typeface="Arial" pitchFamily="34" charset="0"/>
              </a:rPr>
              <a:t>Установки россиян,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34" charset="-128"/>
                <a:cs typeface="Arial" pitchFamily="34" charset="0"/>
              </a:rPr>
              <a:t> влияющие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34" charset="-128"/>
                <a:cs typeface="Arial" pitchFamily="34" charset="0"/>
              </a:rPr>
              <a:t>на участие в практиках гражданского общества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8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</a:t>
            </a:fld>
            <a:endParaRPr lang="en-US" sz="1600" b="1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 bwMode="auto">
          <a:xfrm>
            <a:off x="311738" y="6408263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900" dirty="0">
                <a:solidFill>
                  <a:schemeClr val="bg1"/>
                </a:solidFill>
                <a:latin typeface="+mn-lt"/>
              </a:rPr>
              <a:t>Высшая школа экономики, Москва, </a:t>
            </a:r>
            <a:r>
              <a:rPr lang="ru-RU" sz="900" dirty="0" smtClean="0">
                <a:solidFill>
                  <a:schemeClr val="bg1"/>
                </a:solidFill>
                <a:latin typeface="+mn-lt"/>
              </a:rPr>
              <a:t>2017</a:t>
            </a:r>
            <a:endParaRPr kumimoji="1" lang="ru-RU" sz="9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41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30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807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что думают о том, как изменится жизнь в стране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в ближайшем будущем?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72402" y="1340300"/>
            <a:ext cx="8783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1600" b="1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Распределение ответов на вопрос: </a:t>
            </a:r>
            <a:r>
              <a:rPr lang="ru-RU" sz="1600" b="1" u="sng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«Как, по Вашему мнению, изменится жизнь в нашей стране в ближайшем будущем - станет лучше, чем сегодня, хуже или не изменится?»</a:t>
            </a:r>
            <a:r>
              <a:rPr lang="ru-RU" sz="1600" b="1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(% от опрошенных, один ответ)</a:t>
            </a:r>
            <a:endParaRPr kumimoji="0" lang="ru-RU" sz="1600" i="1" u="none" strike="noStrike" cap="none" normalizeH="0" baseline="0" dirty="0" smtClean="0">
              <a:ln>
                <a:noFill/>
              </a:ln>
              <a:solidFill>
                <a:srgbClr val="21386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-28101" y="2253037"/>
          <a:ext cx="8984139" cy="4162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714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31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Какое чувство вызывает то, что гражданин России?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72402" y="1357536"/>
            <a:ext cx="87836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Распределение ответов на вопрос: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3F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1600" b="1" u="sng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Какое чувство вызывает у Вас то, что Вы гражданин России?»</a:t>
            </a:r>
            <a:r>
              <a:rPr lang="ru-RU" sz="16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(% от опрошенных, один ответ) 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02550" y="2056732"/>
          <a:ext cx="8853489" cy="4299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628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32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Насколько удовлетворены жизнью в целом?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588" y="1381479"/>
            <a:ext cx="827239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1500" b="1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Распределение ответов на вопрос: </a:t>
            </a:r>
            <a:r>
              <a:rPr lang="ru-RU" sz="1500" b="1" u="sng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«</a:t>
            </a:r>
            <a:r>
              <a:rPr lang="ru-RU" sz="1500" b="1" u="sng" dirty="0" smtClean="0">
                <a:solidFill>
                  <a:srgbClr val="21386F"/>
                </a:solidFill>
              </a:rPr>
              <a:t>Скажите, пожалуйста, если говорить о сегодняшнем дне, насколько Вы удовлетворены своей жизнью в целом?</a:t>
            </a:r>
            <a:r>
              <a:rPr lang="ru-RU" sz="1500" b="1" u="sng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» </a:t>
            </a:r>
            <a:r>
              <a:rPr lang="ru-RU" sz="1500" i="1" dirty="0" smtClean="0">
                <a:solidFill>
                  <a:srgbClr val="21386F"/>
                </a:solidFill>
                <a:ea typeface="Times New Roman" pitchFamily="18" charset="0"/>
                <a:cs typeface="Arial" pitchFamily="34" charset="0"/>
              </a:rPr>
              <a:t>(% от опрошенных, один ответ)</a:t>
            </a:r>
            <a:endParaRPr lang="ru-RU" sz="1500" dirty="0" smtClean="0">
              <a:solidFill>
                <a:srgbClr val="21386F"/>
              </a:solidFill>
              <a:cs typeface="Arial" pitchFamily="34" charset="0"/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102550" y="2255838"/>
          <a:ext cx="9041449" cy="3904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484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0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33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1324708" y="14223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Портрет добровольца: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как часто пользуются интернетом?</a:t>
            </a:r>
            <a:endParaRPr lang="ru-RU" sz="2200" b="1" dirty="0" smtClean="0">
              <a:solidFill>
                <a:schemeClr val="bg1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255588" y="1342293"/>
            <a:ext cx="87004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21386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Распределение ответов на вопрос: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21386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lang="ru-RU" sz="1600" b="1" u="sng" dirty="0" smtClean="0">
                <a:solidFill>
                  <a:srgbClr val="21386F"/>
                </a:solidFill>
              </a:rPr>
              <a:t>Приходилось ли Вам в течение последних трёх месяцев пользоваться интернетом? Если да, то как часто?»</a:t>
            </a:r>
            <a:r>
              <a:rPr lang="ru-RU" sz="1600" b="1" dirty="0" smtClean="0">
                <a:solidFill>
                  <a:srgbClr val="21386F"/>
                </a:solidFill>
              </a:rPr>
              <a:t>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1600" i="1" dirty="0" smtClean="0">
                <a:solidFill>
                  <a:srgbClr val="21386F"/>
                </a:solidFill>
              </a:rPr>
              <a:t>(% от опрошенных, один ответ)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rgbClr val="21386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02551" y="2057790"/>
          <a:ext cx="8853488" cy="429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34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11886" y="2625725"/>
            <a:ext cx="8427314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Виды добровольческой деятельности</a:t>
            </a:r>
            <a:endParaRPr lang="ru-RU" sz="2800" u="sng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35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11886" y="2625725"/>
            <a:ext cx="8427314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</a:rPr>
              <a:t>Условия, при которых россияне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</a:rPr>
              <a:t>стали бы заниматься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</a:rPr>
              <a:t>добровольческой деятельностью</a:t>
            </a:r>
            <a:endParaRPr lang="ru-RU" sz="2800" u="sng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0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36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85737" y="1302065"/>
            <a:ext cx="8717863" cy="48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1400" b="1" dirty="0" smtClean="0">
                <a:solidFill>
                  <a:srgbClr val="003F82"/>
                </a:solidFill>
              </a:rPr>
              <a:t>Распределение ответов на вопрос: «При каких условиях Вы бы стали заниматься добровольческой, волонтерской деятельностью?» </a:t>
            </a:r>
            <a:r>
              <a:rPr lang="ru-RU" sz="1400" i="1" dirty="0" smtClean="0">
                <a:solidFill>
                  <a:srgbClr val="003F82"/>
                </a:solidFill>
              </a:rPr>
              <a:t>(% от опрошенных, любое число ответов</a:t>
            </a:r>
            <a:endParaRPr lang="ru-RU" sz="1400" b="1" dirty="0">
              <a:solidFill>
                <a:srgbClr val="003F82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040094883"/>
              </p:ext>
            </p:extLst>
          </p:nvPr>
        </p:nvGraphicFramePr>
        <p:xfrm>
          <a:off x="0" y="1790299"/>
          <a:ext cx="9692640" cy="4706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itle 1"/>
          <p:cNvSpPr txBox="1">
            <a:spLocks/>
          </p:cNvSpPr>
          <p:nvPr/>
        </p:nvSpPr>
        <p:spPr bwMode="auto">
          <a:xfrm>
            <a:off x="1411333" y="16148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04027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37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411333" y="16148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возраст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067764"/>
              </p:ext>
            </p:extLst>
          </p:nvPr>
        </p:nvGraphicFramePr>
        <p:xfrm>
          <a:off x="262553" y="1445019"/>
          <a:ext cx="8669922" cy="4476060"/>
        </p:xfrm>
        <a:graphic>
          <a:graphicData uri="http://schemas.openxmlformats.org/drawingml/2006/table">
            <a:tbl>
              <a:tblPr/>
              <a:tblGrid>
                <a:gridCol w="6282440"/>
                <a:gridCol w="500514"/>
                <a:gridCol w="433136"/>
                <a:gridCol w="457148"/>
                <a:gridCol w="498342"/>
                <a:gridCol w="498342"/>
              </a:tblGrid>
              <a:tr h="3934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в целом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99" marR="5099" marT="50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ВОЗРАСТ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7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18-30 лет</a:t>
                      </a:r>
                    </a:p>
                  </a:txBody>
                  <a:tcPr marL="5099" marR="5099" marT="50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31-45 лет</a:t>
                      </a:r>
                    </a:p>
                  </a:txBody>
                  <a:tcPr marL="5099" marR="5099" marT="50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46-60 лет</a:t>
                      </a:r>
                    </a:p>
                  </a:txBody>
                  <a:tcPr marL="5099" marR="5099" marT="50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старше 60 лет</a:t>
                      </a:r>
                    </a:p>
                  </a:txBody>
                  <a:tcPr marL="5099" marR="5099" marT="509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мной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востребованность, это повысит мою самооценку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профессией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карьерой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5099" marR="5099" marT="5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099" marR="5099" marT="50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99" marR="5099" marT="50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38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397500" y="159938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образование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93722"/>
              </p:ext>
            </p:extLst>
          </p:nvPr>
        </p:nvGraphicFramePr>
        <p:xfrm>
          <a:off x="255590" y="1473718"/>
          <a:ext cx="8676885" cy="4932687"/>
        </p:xfrm>
        <a:graphic>
          <a:graphicData uri="http://schemas.openxmlformats.org/drawingml/2006/table">
            <a:tbl>
              <a:tblPr/>
              <a:tblGrid>
                <a:gridCol w="5163219"/>
                <a:gridCol w="512805"/>
                <a:gridCol w="579280"/>
                <a:gridCol w="503309"/>
                <a:gridCol w="500428"/>
                <a:gridCol w="455470"/>
                <a:gridCol w="455470"/>
                <a:gridCol w="506904"/>
              </a:tblGrid>
              <a:tr h="34545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577" marR="4577" marT="45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целом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ОБРАЗОВАНИЕ</a:t>
                      </a:r>
                    </a:p>
                  </a:txBody>
                  <a:tcPr marL="4577" marR="4577" marT="45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1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Неполное 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среднее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 ниже</a:t>
                      </a: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Среднее общее</a:t>
                      </a: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Начальное профессиональное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Среднее специальное</a:t>
                      </a: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Незаконченное высшее</a:t>
                      </a: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Высшее </a:t>
                      </a:r>
                    </a:p>
                  </a:txBody>
                  <a:tcPr marL="4577" marR="4577" marT="457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мной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востребованность, это повысит мою самооценку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94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профессией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карьерой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7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577" marR="4577" marT="45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7" marR="4577" marT="45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39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349375" y="179188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род занятий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90174"/>
              </p:ext>
            </p:extLst>
          </p:nvPr>
        </p:nvGraphicFramePr>
        <p:xfrm>
          <a:off x="255587" y="1445774"/>
          <a:ext cx="8676888" cy="4893635"/>
        </p:xfrm>
        <a:graphic>
          <a:graphicData uri="http://schemas.openxmlformats.org/drawingml/2006/table">
            <a:tbl>
              <a:tblPr/>
              <a:tblGrid>
                <a:gridCol w="5288565"/>
                <a:gridCol w="375385"/>
                <a:gridCol w="327259"/>
                <a:gridCol w="308008"/>
                <a:gridCol w="327259"/>
                <a:gridCol w="385011"/>
                <a:gridCol w="423511"/>
                <a:gridCol w="462013"/>
                <a:gridCol w="417217"/>
                <a:gridCol w="362660"/>
              </a:tblGrid>
              <a:tr h="3021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074" marR="4074" marT="4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целом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РОД ЗАНЯТИЙ</a:t>
                      </a:r>
                    </a:p>
                  </a:txBody>
                  <a:tcPr marL="4074" marR="4074" marT="4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Руководители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Специалисты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Служащие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Рабочие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Неработающие пенсионеры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работают и не планируют искать работу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работают, но ищут работу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Студенты</a:t>
                      </a:r>
                    </a:p>
                  </a:txBody>
                  <a:tcPr marL="4074" marR="4074" marT="407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7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мной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востребованность, это повысит мою самооценку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профессией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карьерой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1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074" marR="4074" marT="40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25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349375" y="222188"/>
            <a:ext cx="75152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ru-RU" sz="2200" b="1" dirty="0" smtClean="0">
                <a:solidFill>
                  <a:schemeClr val="bg1"/>
                </a:solidFill>
                <a:cs typeface="Arial" pitchFamily="34" charset="0"/>
              </a:rPr>
              <a:t>Информированность, доверие, участие</a:t>
            </a:r>
            <a:endParaRPr lang="en-US" sz="2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4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1739" y="1276937"/>
            <a:ext cx="83750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/>
            <a:r>
              <a:rPr lang="ru-RU" sz="1600" b="1" kern="0" dirty="0" smtClean="0">
                <a:solidFill>
                  <a:srgbClr val="002060"/>
                </a:solidFill>
                <a:cs typeface="Arial" pitchFamily="34" charset="0"/>
              </a:rPr>
              <a:t>Информированность, доверие, участие в общественных объединениях и других некоммерческих организациях, гражданских инициативах </a:t>
            </a:r>
          </a:p>
          <a:p>
            <a:pPr lvl="0" algn="ctr" defTabSz="914400"/>
            <a:r>
              <a:rPr lang="ru-RU" sz="1600" b="1" kern="0" dirty="0" smtClean="0">
                <a:solidFill>
                  <a:srgbClr val="002060"/>
                </a:solidFill>
                <a:cs typeface="Arial" pitchFamily="34" charset="0"/>
              </a:rPr>
              <a:t>(в динамике за 2009-2017 гг., %)</a:t>
            </a:r>
            <a:endParaRPr lang="ru-RU" altLang="ru-RU" sz="1600" b="1" kern="0" dirty="0" smtClean="0">
              <a:solidFill>
                <a:srgbClr val="002060"/>
              </a:solidFill>
              <a:cs typeface="Arial" pitchFamily="34" charset="0"/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255588" y="2004072"/>
          <a:ext cx="8583612" cy="4052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ubtitle 2"/>
          <p:cNvSpPr txBox="1">
            <a:spLocks/>
          </p:cNvSpPr>
          <p:nvPr/>
        </p:nvSpPr>
        <p:spPr bwMode="auto">
          <a:xfrm>
            <a:off x="311738" y="6408263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900" dirty="0">
                <a:solidFill>
                  <a:schemeClr val="bg1"/>
                </a:solidFill>
                <a:latin typeface="+mn-lt"/>
              </a:rPr>
              <a:t>Высшая школа экономики, Москва, </a:t>
            </a:r>
            <a:r>
              <a:rPr lang="ru-RU" sz="900" dirty="0" smtClean="0">
                <a:solidFill>
                  <a:schemeClr val="bg1"/>
                </a:solidFill>
                <a:latin typeface="+mn-lt"/>
              </a:rPr>
              <a:t>2017</a:t>
            </a:r>
            <a:endParaRPr kumimoji="1" lang="ru-RU" sz="9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948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40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40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349375" y="159938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материальное положение семьи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6920"/>
              </p:ext>
            </p:extLst>
          </p:nvPr>
        </p:nvGraphicFramePr>
        <p:xfrm>
          <a:off x="262552" y="1463041"/>
          <a:ext cx="8669923" cy="4646874"/>
        </p:xfrm>
        <a:graphic>
          <a:graphicData uri="http://schemas.openxmlformats.org/drawingml/2006/table">
            <a:tbl>
              <a:tblPr/>
              <a:tblGrid>
                <a:gridCol w="5121726"/>
                <a:gridCol w="501107"/>
                <a:gridCol w="501107"/>
                <a:gridCol w="520017"/>
                <a:gridCol w="501107"/>
                <a:gridCol w="520017"/>
                <a:gridCol w="464117"/>
                <a:gridCol w="540725"/>
              </a:tblGrid>
              <a:tr h="28875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429" marR="4429" marT="4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целом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МАТЕРИАЛЬНОЕ ПОЛОЖЕНИЕ СЕМЬИ</a:t>
                      </a:r>
                    </a:p>
                  </a:txBody>
                  <a:tcPr marL="4429" marR="4429" marT="4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2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Денег не хватает даже на питание</a:t>
                      </a: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питание денег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хватает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одежду, обувь денег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хватает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бытовую технику денег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хватает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автомобиль денег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хватает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квартиру или дом денег хватает</a:t>
                      </a:r>
                    </a:p>
                  </a:txBody>
                  <a:tcPr marL="4429" marR="4429" marT="442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мной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востребованность, это повысит мою самооценку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33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45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нынешней или будущей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профессией, карьерой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9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29" marR="4429" marT="44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41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349375" y="179188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вероисповедание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62372"/>
              </p:ext>
            </p:extLst>
          </p:nvPr>
        </p:nvGraphicFramePr>
        <p:xfrm>
          <a:off x="262552" y="1473726"/>
          <a:ext cx="8669923" cy="4546525"/>
        </p:xfrm>
        <a:graphic>
          <a:graphicData uri="http://schemas.openxmlformats.org/drawingml/2006/table">
            <a:tbl>
              <a:tblPr/>
              <a:tblGrid>
                <a:gridCol w="6321128"/>
                <a:gridCol w="567891"/>
                <a:gridCol w="616016"/>
                <a:gridCol w="606392"/>
                <a:gridCol w="558496"/>
              </a:tblGrid>
              <a:tr h="2791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целом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316" marR="5316" marT="53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ВЕРОИСПОВЕДАНИЕ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1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Православный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316" marR="5316" marT="53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Мусульманин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316" marR="5316" marT="53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Верующим человеком 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себя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считаю</a:t>
                      </a:r>
                    </a:p>
                  </a:txBody>
                  <a:tcPr marL="5316" marR="5316" marT="531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896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волонтерской деятельности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вместе со мной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востребованность, это повысит мою самооценку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нынешней или будущей профессией, карьерой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5316" marR="5316" marT="53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316" marR="5316" marT="5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316" marR="5316" marT="53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42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349375" y="15031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</a:t>
            </a:r>
            <a:r>
              <a:rPr lang="ru-RU" sz="2200" b="1" dirty="0" smtClean="0">
                <a:solidFill>
                  <a:schemeClr val="bg1"/>
                </a:solidFill>
              </a:rPr>
              <a:t>тип населенного пункта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58169"/>
              </p:ext>
            </p:extLst>
          </p:nvPr>
        </p:nvGraphicFramePr>
        <p:xfrm>
          <a:off x="255588" y="1424538"/>
          <a:ext cx="8676887" cy="4747886"/>
        </p:xfrm>
        <a:graphic>
          <a:graphicData uri="http://schemas.openxmlformats.org/drawingml/2006/table">
            <a:tbl>
              <a:tblPr/>
              <a:tblGrid>
                <a:gridCol w="4451166"/>
                <a:gridCol w="500513"/>
                <a:gridCol w="462013"/>
                <a:gridCol w="471638"/>
                <a:gridCol w="389942"/>
                <a:gridCol w="434273"/>
                <a:gridCol w="465713"/>
                <a:gridCol w="355326"/>
                <a:gridCol w="382101"/>
                <a:gridCol w="382101"/>
                <a:gridCol w="382101"/>
              </a:tblGrid>
              <a:tr h="23599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</a:t>
                      </a:r>
                    </a:p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целом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ТИП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НАСЕЛЕННОГО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ПУНКТА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62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г. Москва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</a:t>
                      </a: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млн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500 тыс. - 1 млн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250-500 тыс.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100-250 тыс.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50-100 тыс.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&lt; 50 тыс.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ПГТ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Село</a:t>
                      </a:r>
                    </a:p>
                  </a:txBody>
                  <a:tcPr marL="3835" marR="3835" marT="383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5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мной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5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востребованность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это повысит мою самооценку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52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профессией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карьерой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признание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5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835" marR="3835" marT="38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073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43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349375" y="150313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Условия участия в добровольческой деятельности  </a:t>
            </a:r>
          </a:p>
          <a:p>
            <a:pPr lvl="0" algn="ctr"/>
            <a:r>
              <a:rPr lang="ru-RU" sz="2200" b="1" dirty="0" smtClean="0">
                <a:solidFill>
                  <a:schemeClr val="bg1"/>
                </a:solidFill>
              </a:rPr>
              <a:t>и социальная база гражданского общества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5822"/>
              </p:ext>
            </p:extLst>
          </p:nvPr>
        </p:nvGraphicFramePr>
        <p:xfrm>
          <a:off x="255588" y="1477362"/>
          <a:ext cx="8676888" cy="4733815"/>
        </p:xfrm>
        <a:graphic>
          <a:graphicData uri="http://schemas.openxmlformats.org/drawingml/2006/table">
            <a:tbl>
              <a:tblPr/>
              <a:tblGrid>
                <a:gridCol w="6395469"/>
                <a:gridCol w="539015"/>
                <a:gridCol w="327259"/>
                <a:gridCol w="346509"/>
                <a:gridCol w="404261"/>
                <a:gridCol w="317634"/>
                <a:gridCol w="346741"/>
              </a:tblGrid>
              <a:tr h="28843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 </a:t>
                      </a:r>
                    </a:p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целом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СОЦИАЛЬНАЯ БАЗА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0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Ядро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Саттелит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ядра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Буферная зона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Периферия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Аутсайдеры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мне лично интересна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будут заниматься мои друзья, знакомые, родственники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увижу общественную значимость, пользу своей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найдется достаточно людей, которые будут этим заниматься вместе со мной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почувствую свою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востребованность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это повысит мою самооценку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эта деятельность будет материально поощряться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все необходимое для осуществления волонтерской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деятельности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приобрету полезные знакомства, связи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деятельность будет связана с моей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профессией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карьерой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этим можно будет заниматься в рабочее время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государство попросит об этом (в СМИ или другим способом)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я получу за это общественное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об этом напишут в СМИ, Интернете, покажут по телевидению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Если это будет учитываться при поступлении в вуз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 при каких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sng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других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20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</a:p>
                  </a:txBody>
                  <a:tcPr marL="5036" marR="5036" marT="5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5036" marR="5036" marT="5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36" marR="5036" marT="50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3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101000, Россия, Москва, Мясницкая ул., д. 20</a:t>
            </a:r>
          </a:p>
          <a:p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Тел.: (495) 623-88-03, </a:t>
            </a:r>
            <a:r>
              <a:rPr lang="en-US" sz="1200" dirty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E-mail</a:t>
            </a:r>
            <a:r>
              <a:rPr lang="ru-RU" sz="1200" dirty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: </a:t>
            </a:r>
            <a:r>
              <a:rPr lang="en-US" sz="1200" dirty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imersianova@hse.ru</a:t>
            </a:r>
          </a:p>
          <a:p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http:</a:t>
            </a:r>
            <a:r>
              <a:rPr lang="ru-RU" sz="1200" dirty="0" smtClean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//</a:t>
            </a:r>
            <a:r>
              <a:rPr lang="en-US" sz="1200" dirty="0" smtClean="0">
                <a:solidFill>
                  <a:srgbClr val="003F82"/>
                </a:solidFill>
                <a:latin typeface="Myriad Pro"/>
                <a:ea typeface="ＭＳ Ｐゴシック" pitchFamily="34" charset="-128"/>
              </a:rPr>
              <a:t>grans.hse.ru</a:t>
            </a:r>
            <a:endParaRPr lang="ru-RU" sz="1200" dirty="0" smtClean="0">
              <a:solidFill>
                <a:srgbClr val="003F82"/>
              </a:solidFill>
              <a:latin typeface="Myriad Pro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77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+mn-lt"/>
              </a:rPr>
              <a:t>photo</a:t>
            </a: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773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FF"/>
                </a:solidFill>
                <a:latin typeface="+mn-lt"/>
              </a:rPr>
              <a:t>photo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501775" y="236765"/>
            <a:ext cx="7467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34" charset="-128"/>
                <a:cs typeface="Arial" pitchFamily="34" charset="0"/>
              </a:rPr>
              <a:t>Информированность,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34" charset="-128"/>
                <a:cs typeface="Arial" pitchFamily="34" charset="0"/>
              </a:rPr>
              <a:t> доверие, участие,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ＭＳ Ｐゴシック" pitchFamily="34" charset="-128"/>
                <a:cs typeface="Arial" pitchFamily="34" charset="0"/>
              </a:rPr>
              <a:t>готовность работать добровольно и готовность помогать деньгами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8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5</a:t>
            </a:fld>
            <a:endParaRPr lang="en-US" sz="1600" b="1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311738" y="6408263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900" dirty="0">
                <a:solidFill>
                  <a:schemeClr val="bg1"/>
                </a:solidFill>
                <a:latin typeface="+mn-lt"/>
              </a:rPr>
              <a:t>Высшая школа экономики, Москва, </a:t>
            </a:r>
            <a:r>
              <a:rPr lang="ru-RU" sz="900" dirty="0" smtClean="0">
                <a:solidFill>
                  <a:schemeClr val="bg1"/>
                </a:solidFill>
                <a:latin typeface="+mn-lt"/>
              </a:rPr>
              <a:t>2017</a:t>
            </a:r>
            <a:endParaRPr kumimoji="1" lang="ru-RU" sz="9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163629" y="1597794"/>
          <a:ext cx="8805746" cy="4235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41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6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2000" b="1" dirty="0" smtClean="0">
                <a:solidFill>
                  <a:schemeClr val="bg1"/>
                </a:solidFill>
              </a:rPr>
              <a:t>В каких организациях и инициативах Вы были бы готовы работать на добровольной основе, не получая денег за свой труд?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55588" y="1394324"/>
          <a:ext cx="8628530" cy="491850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7184859"/>
                <a:gridCol w="1443671"/>
              </a:tblGrid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благотворительные инициативы /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акции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благотворительные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организации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спортивные, туристические, охотничьи, автомобилистские объединения / клубы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экологические организации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домовые комитеты, старшие по домам и по подъездам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садовые и дачные товарищества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инициативные группы, объединения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родителей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товарищества собственников жилья, жилищно-строительные кооперативы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ветеранские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объединения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культурные, краеведческие, природоохранные движения, инициативные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группы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группы, органы школьного / студенческого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самоуправления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ТОСы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общества инвалидов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Профсоюзы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женские организации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общества защиты прав потребителей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благотворительные фонды, выделяющие деньги для решения различных проблем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религиозные общины, организации, движения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молодёжные неформальные объединения неполитического характера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местные инициативы по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прав </a:t>
                      </a:r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и интересов местных </a:t>
                      </a:r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жителей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профессиональные ассоциации / творческие союзы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 dirty="0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 smtClean="0">
                          <a:latin typeface="Arial" pitchFamily="34" charset="0"/>
                          <a:cs typeface="Arial" pitchFamily="34" charset="0"/>
                        </a:rPr>
                        <a:t>правозащитные организации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молодёжные политические объединения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политические партии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движения национально-патриотического толка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этнические общины, национальные диаспоры, землячества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в других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ни в каких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1050" b="1" i="0" u="none" strike="noStrike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  <a:tr h="160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latin typeface="Arial" pitchFamily="34" charset="0"/>
                          <a:cs typeface="Arial" pitchFamily="34" charset="0"/>
                        </a:rPr>
                        <a:t>затрудняюсь ответить</a:t>
                      </a:r>
                      <a:endParaRPr lang="ru-RU" sz="105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050" b="1" i="0" u="none" strike="noStrike" dirty="0">
                        <a:solidFill>
                          <a:srgbClr val="1F497D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168" marR="3168" marT="316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25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349375" y="222188"/>
            <a:ext cx="75152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Что такое добровольчество?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7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1739" y="1642686"/>
            <a:ext cx="8375061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1950" indent="-361950" algn="just" defTabSz="914400">
              <a:buClr>
                <a:srgbClr val="C00000"/>
              </a:buClr>
              <a:buFont typeface="Wingdings" pitchFamily="2" charset="2"/>
              <a:buChar char="q"/>
            </a:pPr>
            <a:r>
              <a:rPr lang="ru-RU" u="sng" dirty="0" smtClean="0">
                <a:solidFill>
                  <a:srgbClr val="003F82"/>
                </a:solidFill>
              </a:rPr>
              <a:t>Как мы понимаем добровольчество?</a:t>
            </a:r>
            <a:r>
              <a:rPr lang="ru-RU" dirty="0" smtClean="0">
                <a:solidFill>
                  <a:srgbClr val="003F82"/>
                </a:solidFill>
              </a:rPr>
              <a:t> Мы иногда добровольно осуществляем разную НЕОПЛАЧИВАЕМУЮ деятельность, связанную с производством товаров или оказанием услуг в интересах других лиц. Это может быть разного рода помощь детям, инвалидам и престарелым, участие в проведении благотворительных или общественно-полезных акций, спортивных, культурных, экологических мероприятий.</a:t>
            </a:r>
            <a:endParaRPr lang="ru-RU" altLang="ru-RU" kern="0" dirty="0" smtClean="0">
              <a:solidFill>
                <a:srgbClr val="003F82"/>
              </a:solidFill>
              <a:cs typeface="Arial" pitchFamily="34" charset="0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311738" y="6408263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900" dirty="0">
                <a:solidFill>
                  <a:schemeClr val="bg1"/>
                </a:solidFill>
                <a:latin typeface="+mn-lt"/>
              </a:rPr>
              <a:t>Высшая школа экономики, Москва, </a:t>
            </a:r>
            <a:r>
              <a:rPr lang="ru-RU" sz="900" dirty="0" smtClean="0">
                <a:solidFill>
                  <a:schemeClr val="bg1"/>
                </a:solidFill>
                <a:latin typeface="+mn-lt"/>
              </a:rPr>
              <a:t>2017</a:t>
            </a:r>
            <a:endParaRPr kumimoji="1" lang="ru-RU" sz="9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05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8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8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477107" y="188640"/>
            <a:ext cx="7492267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Участие в добровольческой работе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200" b="1" u="sng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за последний месяц</a:t>
            </a:r>
            <a:r>
              <a:rPr lang="ru-RU" sz="2200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/ </a:t>
            </a:r>
            <a:r>
              <a:rPr lang="ru-RU" sz="2200" b="1" u="sng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за последний год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81712" y="3031958"/>
          <a:ext cx="8405088" cy="3171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 bwMode="auto">
          <a:xfrm>
            <a:off x="185737" y="1463701"/>
            <a:ext cx="8653463" cy="1395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14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Распределение ответов на вопросы: «</a:t>
            </a:r>
            <a:r>
              <a:rPr lang="ru-RU" sz="1400" b="1" u="sng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Приходилось ли Вам в последний месяц выполнять (как минимум в течение одного часа) какую-либо неоплачиваемую работу в интересах других лиц или организаций»</a:t>
            </a:r>
            <a:r>
              <a:rPr lang="ru-RU" sz="14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? Не учитывается работа, связанная с оказанием помощи членам Вашей семьи, а также работа, выполняемая в интересах других лиц в течение рабочего времени, связанного с работой по найму» и «</a:t>
            </a:r>
            <a:r>
              <a:rPr lang="ru-RU" sz="1400" b="1" u="sng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А вообще как часто Вы выполняли какую-либо неоплачиваемую работу в интересах других лиц или организаций, то есть занимались добровольчеством или </a:t>
            </a:r>
            <a:r>
              <a:rPr lang="ru-RU" sz="1400" b="1" u="sng" dirty="0" err="1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волонтерством</a:t>
            </a:r>
            <a:r>
              <a:rPr lang="ru-RU" sz="1400" b="1" u="sng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, за последний год?</a:t>
            </a:r>
            <a:r>
              <a:rPr lang="ru-RU" sz="1400" b="1" u="sng" dirty="0" smtClean="0">
                <a:solidFill>
                  <a:srgbClr val="003F82"/>
                </a:solidFill>
              </a:rPr>
              <a:t>»</a:t>
            </a:r>
            <a:r>
              <a:rPr lang="ru-RU" sz="1400" b="1" dirty="0" smtClean="0">
                <a:solidFill>
                  <a:srgbClr val="003F82"/>
                </a:solidFill>
              </a:rPr>
              <a:t> </a:t>
            </a:r>
            <a:r>
              <a:rPr lang="ru-RU" sz="1400" i="1" dirty="0" smtClean="0">
                <a:solidFill>
                  <a:srgbClr val="003F82"/>
                </a:solidFill>
              </a:rPr>
              <a:t>(Один ответ)</a:t>
            </a:r>
            <a:endParaRPr lang="ru-RU" sz="1400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>
                <a:solidFill>
                  <a:srgbClr val="FFFFFF"/>
                </a:solidFill>
              </a:rPr>
              <a:t>Высшая школа экономики, Москва, 2011</a:t>
            </a:r>
            <a:endParaRPr kumimoji="1" lang="ru-RU" sz="800">
              <a:solidFill>
                <a:srgbClr val="FFFFFF"/>
              </a:solidFill>
            </a:endParaRPr>
          </a:p>
        </p:txBody>
      </p: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7300913" y="2255838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Rectangle 10"/>
          <p:cNvSpPr>
            <a:spLocks noChangeArrowheads="1"/>
          </p:cNvSpPr>
          <p:nvPr/>
        </p:nvSpPr>
        <p:spPr bwMode="auto">
          <a:xfrm>
            <a:off x="7300913" y="3967163"/>
            <a:ext cx="7286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Rectangle 11"/>
          <p:cNvSpPr>
            <a:spLocks noChangeArrowheads="1"/>
          </p:cNvSpPr>
          <p:nvPr/>
        </p:nvSpPr>
        <p:spPr bwMode="auto">
          <a:xfrm>
            <a:off x="7300913" y="5591175"/>
            <a:ext cx="728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1349375" y="198438"/>
            <a:ext cx="7467600" cy="790575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Характерные черты институциональной среды и устойчивости организаций третьего сектора Санкт-Петербурга </a:t>
            </a:r>
          </a:p>
        </p:txBody>
      </p:sp>
      <p:sp>
        <p:nvSpPr>
          <p:cNvPr id="1536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E1ADF-DD9B-433D-9C9F-EB98E7E4E9A5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9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9" name="Рисунок 8" descr="Рисунок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Номер слайда 1"/>
          <p:cNvSpPr txBox="1">
            <a:spLocks/>
          </p:cNvSpPr>
          <p:nvPr/>
        </p:nvSpPr>
        <p:spPr bwMode="auto">
          <a:xfrm>
            <a:off x="6705600" y="6496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fld id="{3AE60732-3E9C-4AB7-B3E5-8CC6A97E9152}" type="slidenum">
              <a:rPr lang="en-US" sz="1600" b="1" smtClean="0">
                <a:latin typeface="Calibri" pitchFamily="34" charset="0"/>
                <a:ea typeface="ＭＳ Ｐゴシック" pitchFamily="34" charset="-128"/>
              </a:rPr>
              <a:pPr/>
              <a:t>9</a:t>
            </a:fld>
            <a:endParaRPr lang="en-US" sz="1600" b="1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85737" y="64178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2017</a:t>
            </a:r>
            <a:endParaRPr kumimoji="1" lang="ru-RU" sz="800" dirty="0">
              <a:solidFill>
                <a:schemeClr val="bg1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11886" y="2625725"/>
            <a:ext cx="8427314" cy="886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tabLst>
                <a:tab pos="6300788" algn="r"/>
              </a:tabLst>
            </a:pPr>
            <a:r>
              <a:rPr lang="ru-RU" sz="2800" b="1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Участие россиян в добровольческой работе </a:t>
            </a:r>
          </a:p>
          <a:p>
            <a:pPr lvl="0" algn="ctr" defTabSz="914400">
              <a:tabLst>
                <a:tab pos="6300788" algn="r"/>
              </a:tabLst>
            </a:pPr>
            <a:r>
              <a:rPr lang="ru-RU" sz="2800" b="1" u="sng" dirty="0" smtClean="0">
                <a:solidFill>
                  <a:srgbClr val="003F82"/>
                </a:solidFill>
                <a:ea typeface="Times New Roman" pitchFamily="18" charset="0"/>
                <a:cs typeface="Arial" pitchFamily="34" charset="0"/>
              </a:rPr>
              <a:t>за последний месяц</a:t>
            </a:r>
            <a:endParaRPr lang="ru-RU" sz="2800" u="sng" dirty="0" smtClean="0">
              <a:solidFill>
                <a:srgbClr val="003F8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9305</TotalTime>
  <Words>4209</Words>
  <Application>Microsoft Office PowerPoint</Application>
  <PresentationFormat>Экран (4:3)</PresentationFormat>
  <Paragraphs>1565</Paragraphs>
  <Slides>44</Slides>
  <Notes>33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Office Theme</vt:lpstr>
      <vt:lpstr>Специальное оформление</vt:lpstr>
      <vt:lpstr>ВОЛОНТЕРСТВО И УЧАСТИЕ РОССИЯН В ДЕЯТЕЛЬНОСТИ НКО И ГРАЖДАНСКИХ ИНИЦИАТИВ</vt:lpstr>
      <vt:lpstr>Характерные черты институциональной среды и устойчивости организаций третьего сектора Санкт-Петербурга </vt:lpstr>
      <vt:lpstr>Презентация PowerPoint</vt:lpstr>
      <vt:lpstr>Характерные черты институциональной среды и устойчивости организаций третьего сектора Санкт-Петербурга </vt:lpstr>
      <vt:lpstr>Презентация PowerPoint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Презентация PowerPoint</vt:lpstr>
      <vt:lpstr>Презентация PowerPoint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Характерные черты институциональной среды и устойчивости организаций третьего сектора Санкт-Петербурга 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User</cp:lastModifiedBy>
  <cp:revision>665</cp:revision>
  <dcterms:created xsi:type="dcterms:W3CDTF">2010-09-30T06:45:29Z</dcterms:created>
  <dcterms:modified xsi:type="dcterms:W3CDTF">2017-04-06T21:25:13Z</dcterms:modified>
</cp:coreProperties>
</file>