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8"/>
  </p:notesMasterIdLst>
  <p:sldIdLst>
    <p:sldId id="256" r:id="rId2"/>
    <p:sldId id="417" r:id="rId3"/>
    <p:sldId id="424" r:id="rId4"/>
    <p:sldId id="423" r:id="rId5"/>
    <p:sldId id="401" r:id="rId6"/>
    <p:sldId id="415" r:id="rId7"/>
    <p:sldId id="419" r:id="rId8"/>
    <p:sldId id="403" r:id="rId9"/>
    <p:sldId id="420" r:id="rId10"/>
    <p:sldId id="398" r:id="rId11"/>
    <p:sldId id="409" r:id="rId12"/>
    <p:sldId id="421" r:id="rId13"/>
    <p:sldId id="410" r:id="rId14"/>
    <p:sldId id="405" r:id="rId15"/>
    <p:sldId id="404" r:id="rId16"/>
    <p:sldId id="391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1" userDrawn="1">
          <p15:clr>
            <a:srgbClr val="A4A3A4"/>
          </p15:clr>
        </p15:guide>
        <p15:guide id="3" pos="6766" userDrawn="1">
          <p15:clr>
            <a:srgbClr val="A4A3A4"/>
          </p15:clr>
        </p15:guide>
        <p15:guide id="4" pos="1890" userDrawn="1">
          <p15:clr>
            <a:srgbClr val="A4A3A4"/>
          </p15:clr>
        </p15:guide>
        <p15:guide id="5" orient="horz" pos="1275" userDrawn="1">
          <p15:clr>
            <a:srgbClr val="A4A3A4"/>
          </p15:clr>
        </p15:guide>
        <p15:guide id="9" orient="horz" pos="16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BB"/>
    <a:srgbClr val="3FA9F5"/>
    <a:srgbClr val="FFA1A5"/>
    <a:srgbClr val="A650A6"/>
    <a:srgbClr val="FBD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77" autoAdjust="0"/>
    <p:restoredTop sz="94660" autoAdjust="0"/>
  </p:normalViewPr>
  <p:slideViewPr>
    <p:cSldViewPr snapToGrid="0" showGuides="1">
      <p:cViewPr>
        <p:scale>
          <a:sx n="81" d="100"/>
          <a:sy n="81" d="100"/>
        </p:scale>
        <p:origin x="-336" y="372"/>
      </p:cViewPr>
      <p:guideLst>
        <p:guide orient="horz" pos="1071"/>
        <p:guide orient="horz" pos="1275"/>
        <p:guide orient="horz" pos="1661"/>
        <p:guide pos="6766"/>
        <p:guide pos="1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3012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Documents\Dropbox\_My%20Documents\&#1056;&#1072;&#1073;&#1086;&#1090;&#1072;\&#1054;&#1089;&#1086;&#1073;&#1086;&#1077;%20&#1084;&#1085;&#1077;&#1085;&#1080;&#1077;\_&#1050;&#1083;&#1080;&#1077;&#1085;&#1090;&#1099;\&#1051;&#1080;&#1075;&#1072;%20&#1079;&#1076;&#1086;&#1088;&#1086;&#1074;&#1100;&#1103;%20&#1085;&#1072;&#1094;&#1080;&#1080;\2015-11%20&#1052;&#1086;&#1085;&#1080;&#1090;&#1086;&#1088;&#1080;&#1085;&#1075;%20&#1086;&#1073;&#1088;&#1072;&#1079;&#1086;&#1074;&#1072;&#1085;&#1080;&#1103;%20&#1080;&#1085;&#1074;&#1072;&#1083;&#1080;&#1076;&#1086;&#1074;\&#1048;&#1090;&#1086;&#1075;&#1086;&#1074;&#1099;&#1081;%20&#1086;&#1090;&#1095;&#1077;&#1090;\&#1044;&#1080;&#1072;&#1075;&#1088;&#1072;&#1084;&#1084;&#1099;%20&#1082;%20&#1086;&#1090;&#1095;&#1077;&#1090;&#1091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Documents\Dropbox\_My%20Documents\&#1056;&#1072;&#1073;&#1086;&#1090;&#1072;\&#1054;&#1089;&#1086;&#1073;&#1086;&#1077;%20&#1084;&#1085;&#1077;&#1085;&#1080;&#1077;\_&#1050;&#1083;&#1080;&#1077;&#1085;&#1090;&#1099;\&#1051;&#1080;&#1075;&#1072;%20&#1079;&#1076;&#1086;&#1088;&#1086;&#1074;&#1100;&#1103;%20&#1085;&#1072;&#1094;&#1080;&#1080;\2015-11%20&#1052;&#1086;&#1085;&#1080;&#1090;&#1086;&#1088;&#1080;&#1085;&#1075;%20&#1086;&#1073;&#1088;&#1072;&#1079;&#1086;&#1074;&#1072;&#1085;&#1080;&#1103;%20&#1080;&#1085;&#1074;&#1072;&#1083;&#1080;&#1076;&#1086;&#1074;\&#1048;&#1090;&#1086;&#1075;&#1086;&#1074;&#1099;&#1081;%20&#1086;&#1090;&#1095;&#1077;&#1090;\&#1044;&#1080;&#1072;&#1075;&#1088;&#1072;&#1084;&#1084;&#1099;%20&#1082;%20&#1086;&#1090;&#1095;&#1077;&#1090;&#109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Documents\Dropbox\_My%20Documents\&#1056;&#1072;&#1073;&#1086;&#1090;&#1072;\&#1054;&#1089;&#1086;&#1073;&#1086;&#1077;%20&#1084;&#1085;&#1077;&#1085;&#1080;&#1077;\_&#1050;&#1083;&#1080;&#1077;&#1085;&#1090;&#1099;\&#1051;&#1080;&#1075;&#1072;%20&#1079;&#1076;&#1086;&#1088;&#1086;&#1074;&#1100;&#1103;%20&#1085;&#1072;&#1094;&#1080;&#1080;\2015-11%20&#1052;&#1086;&#1085;&#1080;&#1090;&#1086;&#1088;&#1080;&#1085;&#1075;%20&#1086;&#1073;&#1088;&#1072;&#1079;&#1086;&#1074;&#1072;&#1085;&#1080;&#1103;%20&#1080;&#1085;&#1074;&#1072;&#1083;&#1080;&#1076;&#1086;&#1074;\&#1048;&#1090;&#1086;&#1075;&#1086;&#1074;&#1099;&#1081;%20&#1086;&#1090;&#1095;&#1077;&#1090;\&#1044;&#1080;&#1072;&#1075;&#1088;&#1072;&#1084;&#1084;&#1099;%20&#1082;%20&#1086;&#1090;&#1095;&#1077;&#1090;&#1091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Documents\Dropbox\_My%20Documents\&#1056;&#1072;&#1073;&#1086;&#1090;&#1072;\&#1054;&#1089;&#1086;&#1073;&#1086;&#1077;%20&#1084;&#1085;&#1077;&#1085;&#1080;&#1077;\_&#1050;&#1083;&#1080;&#1077;&#1085;&#1090;&#1099;\&#1051;&#1080;&#1075;&#1072;%20&#1079;&#1076;&#1086;&#1088;&#1086;&#1074;&#1100;&#1103;%20&#1085;&#1072;&#1094;&#1080;&#1080;\2015-11%20&#1052;&#1086;&#1085;&#1080;&#1090;&#1086;&#1088;&#1080;&#1085;&#1075;%20&#1086;&#1073;&#1088;&#1072;&#1079;&#1086;&#1074;&#1072;&#1085;&#1080;&#1103;%20&#1080;&#1085;&#1074;&#1072;&#1083;&#1080;&#1076;&#1086;&#1074;\&#1048;&#1090;&#1086;&#1075;&#1086;&#1074;&#1099;&#1081;%20&#1086;&#1090;&#1095;&#1077;&#1090;\&#1044;&#1080;&#1072;&#1075;&#1088;&#1072;&#1084;&#1084;&#1099;%20&#1082;%20&#1086;&#1090;&#1095;&#1077;&#1090;&#1091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Documents\Dropbox\_My%20Documents\&#1056;&#1072;&#1073;&#1086;&#1090;&#1072;\&#1054;&#1089;&#1086;&#1073;&#1086;&#1077;%20&#1084;&#1085;&#1077;&#1085;&#1080;&#1077;\_&#1050;&#1083;&#1080;&#1077;&#1085;&#1090;&#1099;\&#1051;&#1080;&#1075;&#1072;%20&#1079;&#1076;&#1086;&#1088;&#1086;&#1074;&#1100;&#1103;%20&#1085;&#1072;&#1094;&#1080;&#1080;\2015-11%20&#1052;&#1086;&#1085;&#1080;&#1090;&#1086;&#1088;&#1080;&#1085;&#1075;%20&#1086;&#1073;&#1088;&#1072;&#1079;&#1086;&#1074;&#1072;&#1085;&#1080;&#1103;%20&#1080;&#1085;&#1074;&#1072;&#1083;&#1080;&#1076;&#1086;&#1074;\&#1048;&#1090;&#1086;&#1075;&#1086;&#1074;&#1099;&#1081;%20&#1086;&#1090;&#1095;&#1077;&#1090;\&#1044;&#1080;&#1072;&#1075;&#1088;&#1072;&#1084;&#1084;&#1099;%20&#1082;%20&#1086;&#1090;&#1095;&#1077;&#1090;&#1091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9;&#1095;&#1077;&#1073;&#1072;\&#1056;&#1072;&#1073;&#1086;&#1090;&#1072;\&#1055;&#1088;&#1086;&#1092;&#1080;-&#1075;&#1088;&#1091;&#1087;&#1087;\&#1048;&#1085;&#1074;&#1072;&#1083;&#1080;&#1076;&#1099;\&#1040;&#1085;&#1072;&#1083;&#1080;&#1079;\&#1057;&#1074;&#1086;&#1076;&#1085;&#1099;&#1081;%20&#1088;&#1077;&#1081;&#1090;&#1080;&#1085;&#107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Documents\Dropbox\_My%20Documents\&#1056;&#1072;&#1073;&#1086;&#1090;&#1072;\&#1054;&#1089;&#1086;&#1073;&#1086;&#1077;%20&#1084;&#1085;&#1077;&#1085;&#1080;&#1077;\_&#1050;&#1083;&#1080;&#1077;&#1085;&#1090;&#1099;\&#1051;&#1080;&#1075;&#1072;%20&#1079;&#1076;&#1086;&#1088;&#1086;&#1074;&#1100;&#1103;%20&#1085;&#1072;&#1094;&#1080;&#1080;\2015-11%20&#1052;&#1086;&#1085;&#1080;&#1090;&#1086;&#1088;&#1080;&#1085;&#1075;%20&#1086;&#1073;&#1088;&#1072;&#1079;&#1086;&#1074;&#1072;&#1085;&#1080;&#1103;%20&#1080;&#1085;&#1074;&#1072;&#1083;&#1080;&#1076;&#1086;&#1074;\&#1048;&#1090;&#1086;&#1075;&#1086;&#1074;&#1099;&#1081;%20&#1086;&#1090;&#1095;&#1077;&#1090;\&#1044;&#1080;&#1072;&#1075;&#1088;&#1072;&#1084;&#1084;&#1099;%20&#1082;%20&#1086;&#1090;&#1095;&#1077;&#1090;&#1091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_Documents\Dropbox\_My%20Documents\&#1056;&#1072;&#1073;&#1086;&#1090;&#1072;\&#1054;&#1089;&#1086;&#1073;&#1086;&#1077;%20&#1084;&#1085;&#1077;&#1085;&#1080;&#1077;\_&#1050;&#1083;&#1080;&#1077;&#1085;&#1090;&#1099;\&#1051;&#1080;&#1075;&#1072;%20&#1079;&#1076;&#1086;&#1088;&#1086;&#1074;&#1100;&#1103;%20&#1085;&#1072;&#1094;&#1080;&#1080;\2015-11%20&#1052;&#1086;&#1085;&#1080;&#1090;&#1086;&#1088;&#1080;&#1085;&#1075;%20&#1086;&#1073;&#1088;&#1072;&#1079;&#1086;&#1074;&#1072;&#1085;&#1080;&#1103;%20&#1080;&#1085;&#1074;&#1072;&#1083;&#1080;&#1076;&#1086;&#1074;\&#1048;&#1090;&#1086;&#1075;&#1086;&#1074;&#1099;&#1081;%20&#1086;&#1090;&#1095;&#1077;&#1090;\&#1044;&#1080;&#1072;&#1075;&#1088;&#1072;&#1084;&#1084;&#1099;%20&#1082;%20&#1086;&#1090;&#1095;&#1077;&#1090;&#109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9;&#1095;&#1077;&#1073;&#1072;\&#1056;&#1072;&#1073;&#1086;&#1090;&#1072;\&#1055;&#1088;&#1086;&#1092;&#1080;-&#1075;&#1088;&#1091;&#1087;&#1087;\&#1048;&#1085;&#1074;&#1072;&#1083;&#1080;&#1076;&#1099;\&#1040;&#1085;&#1072;&#1083;&#1080;&#1079;\&#1057;&#1074;&#1086;&#1076;&#1085;&#1099;&#1081;%20&#1088;&#1077;&#1081;&#1090;&#1080;&#1085;&#107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Documents\Dropbox\_My%20Documents\&#1056;&#1072;&#1073;&#1086;&#1090;&#1072;\&#1054;&#1089;&#1086;&#1073;&#1086;&#1077;%20&#1084;&#1085;&#1077;&#1085;&#1080;&#1077;\_&#1050;&#1083;&#1080;&#1077;&#1085;&#1090;&#1099;\&#1051;&#1080;&#1075;&#1072;%20&#1079;&#1076;&#1086;&#1088;&#1086;&#1074;&#1100;&#1103;%20&#1085;&#1072;&#1094;&#1080;&#1080;\2015-11%20&#1052;&#1086;&#1085;&#1080;&#1090;&#1086;&#1088;&#1080;&#1085;&#1075;%20&#1086;&#1073;&#1088;&#1072;&#1079;&#1086;&#1074;&#1072;&#1085;&#1080;&#1103;%20&#1080;&#1085;&#1074;&#1072;&#1083;&#1080;&#1076;&#1086;&#1074;\&#1048;&#1090;&#1086;&#1075;&#1086;&#1074;&#1099;&#1081;%20&#1086;&#1090;&#1095;&#1077;&#1090;\&#1044;&#1080;&#1072;&#1075;&#1088;&#1072;&#1084;&#1084;&#1099;%20&#1082;%20&#1086;&#1090;&#1095;&#1077;&#1090;&#109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Documents\Dropbox\_My%20Documents\&#1056;&#1072;&#1073;&#1086;&#1090;&#1072;\&#1054;&#1089;&#1086;&#1073;&#1086;&#1077;%20&#1084;&#1085;&#1077;&#1085;&#1080;&#1077;\_&#1050;&#1083;&#1080;&#1077;&#1085;&#1090;&#1099;\&#1051;&#1080;&#1075;&#1072;%20&#1079;&#1076;&#1086;&#1088;&#1086;&#1074;&#1100;&#1103;%20&#1085;&#1072;&#1094;&#1080;&#1080;\2015-11%20&#1052;&#1086;&#1085;&#1080;&#1090;&#1086;&#1088;&#1080;&#1085;&#1075;%20&#1086;&#1073;&#1088;&#1072;&#1079;&#1086;&#1074;&#1072;&#1085;&#1080;&#1103;%20&#1080;&#1085;&#1074;&#1072;&#1083;&#1080;&#1076;&#1086;&#1074;\&#1048;&#1090;&#1086;&#1075;&#1086;&#1074;&#1099;&#1081;%20&#1086;&#1090;&#1095;&#1077;&#1090;\&#1044;&#1080;&#1072;&#1075;&#1088;&#1072;&#1084;&#1084;&#1099;%20&#1082;%20&#1086;&#1090;&#1095;&#1077;&#1090;&#109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Documents\Dropbox\_My%20Documents\&#1056;&#1072;&#1073;&#1086;&#1090;&#1072;\&#1054;&#1089;&#1086;&#1073;&#1086;&#1077;%20&#1084;&#1085;&#1077;&#1085;&#1080;&#1077;\_&#1050;&#1083;&#1080;&#1077;&#1085;&#1090;&#1099;\&#1051;&#1080;&#1075;&#1072;%20&#1079;&#1076;&#1086;&#1088;&#1086;&#1074;&#1100;&#1103;%20&#1085;&#1072;&#1094;&#1080;&#1080;\2015-11%20&#1052;&#1086;&#1085;&#1080;&#1090;&#1086;&#1088;&#1080;&#1085;&#1075;%20&#1086;&#1073;&#1088;&#1072;&#1079;&#1086;&#1074;&#1072;&#1085;&#1080;&#1103;%20&#1080;&#1085;&#1074;&#1072;&#1083;&#1080;&#1076;&#1086;&#1074;\&#1048;&#1090;&#1086;&#1075;&#1086;&#1074;&#1099;&#1081;%20&#1086;&#1090;&#1095;&#1077;&#1090;\&#1044;&#1080;&#1072;&#1075;&#1088;&#1072;&#1084;&#1084;&#1099;%20&#1082;%20&#1086;&#1090;&#1095;&#1077;&#1090;&#109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Documents\Dropbox\_My%20Documents\&#1056;&#1072;&#1073;&#1086;&#1090;&#1072;\&#1054;&#1089;&#1086;&#1073;&#1086;&#1077;%20&#1084;&#1085;&#1077;&#1085;&#1080;&#1077;\_&#1050;&#1083;&#1080;&#1077;&#1085;&#1090;&#1099;\&#1051;&#1080;&#1075;&#1072;%20&#1079;&#1076;&#1086;&#1088;&#1086;&#1074;&#1100;&#1103;%20&#1085;&#1072;&#1094;&#1080;&#1080;\2015-11%20&#1052;&#1086;&#1085;&#1080;&#1090;&#1086;&#1088;&#1080;&#1085;&#1075;%20&#1086;&#1073;&#1088;&#1072;&#1079;&#1086;&#1074;&#1072;&#1085;&#1080;&#1103;%20&#1080;&#1085;&#1074;&#1072;&#1083;&#1080;&#1076;&#1086;&#1074;\&#1048;&#1090;&#1086;&#1075;&#1086;&#1074;&#1099;&#1081;%20&#1086;&#1090;&#1095;&#1077;&#1090;\&#1044;&#1080;&#1072;&#1075;&#1088;&#1072;&#1084;&#1084;&#1099;%20&#1082;%20&#1086;&#1090;&#1095;&#1077;&#1090;&#109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Documents\Dropbox\_My%20Documents\&#1056;&#1072;&#1073;&#1086;&#1090;&#1072;\&#1054;&#1089;&#1086;&#1073;&#1086;&#1077;%20&#1084;&#1085;&#1077;&#1085;&#1080;&#1077;\_&#1050;&#1083;&#1080;&#1077;&#1085;&#1090;&#1099;\&#1051;&#1080;&#1075;&#1072;%20&#1079;&#1076;&#1086;&#1088;&#1086;&#1074;&#1100;&#1103;%20&#1085;&#1072;&#1094;&#1080;&#1080;\2015-11%20&#1052;&#1086;&#1085;&#1080;&#1090;&#1086;&#1088;&#1080;&#1085;&#1075;%20&#1086;&#1073;&#1088;&#1072;&#1079;&#1086;&#1074;&#1072;&#1085;&#1080;&#1103;%20&#1080;&#1085;&#1074;&#1072;&#1083;&#1080;&#1076;&#1086;&#1074;\&#1048;&#1090;&#1086;&#1075;&#1086;&#1074;&#1099;&#1081;%20&#1086;&#1090;&#1095;&#1077;&#1090;\&#1044;&#1080;&#1072;&#1075;&#1088;&#1072;&#1084;&#1084;&#1099;%20&#1082;%20&#1086;&#1090;&#1095;&#1077;&#1090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600" dirty="0"/>
              <a:t>Поступление и выпуск студентов-инвалидов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8154980166559783E-2"/>
          <c:y val="0.14091507930268718"/>
          <c:w val="0.94369003966688048"/>
          <c:h val="0.69256721642054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Лист2!$B$423</c:f>
              <c:strCache>
                <c:ptCount val="1"/>
                <c:pt idx="0">
                  <c:v>принято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Лист2!$A$424:$A$426</c:f>
              <c:strCache>
                <c:ptCount val="3"/>
                <c:pt idx="0">
                  <c:v>2010/2011 - 2013/2014</c:v>
                </c:pt>
                <c:pt idx="1">
                  <c:v>2011/2012 - 2014/2015</c:v>
                </c:pt>
                <c:pt idx="2">
                  <c:v>2012/2013 - 2015/2016</c:v>
                </c:pt>
              </c:strCache>
            </c:strRef>
          </c:cat>
          <c:val>
            <c:numRef>
              <c:f>Лист2!$B$424:$B$426</c:f>
              <c:numCache>
                <c:formatCode>_-* #,##0\ _₽_-;\-* #,##0\ _₽_-;_-* "-"??\ _₽_-;_-@_-</c:formatCode>
                <c:ptCount val="3"/>
                <c:pt idx="0">
                  <c:v>6670</c:v>
                </c:pt>
                <c:pt idx="1">
                  <c:v>5599</c:v>
                </c:pt>
                <c:pt idx="2">
                  <c:v>5530</c:v>
                </c:pt>
              </c:numCache>
            </c:numRef>
          </c:val>
        </c:ser>
        <c:ser>
          <c:idx val="1"/>
          <c:order val="1"/>
          <c:tx>
            <c:strRef>
              <c:f>Лист2!$C$423</c:f>
              <c:strCache>
                <c:ptCount val="1"/>
                <c:pt idx="0">
                  <c:v>выпущено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Лист2!$A$424:$A$426</c:f>
              <c:strCache>
                <c:ptCount val="3"/>
                <c:pt idx="0">
                  <c:v>2010/2011 - 2013/2014</c:v>
                </c:pt>
                <c:pt idx="1">
                  <c:v>2011/2012 - 2014/2015</c:v>
                </c:pt>
                <c:pt idx="2">
                  <c:v>2012/2013 - 2015/2016</c:v>
                </c:pt>
              </c:strCache>
            </c:strRef>
          </c:cat>
          <c:val>
            <c:numRef>
              <c:f>Лист2!$C$424:$C$426</c:f>
              <c:numCache>
                <c:formatCode>_-* #,##0\ _₽_-;\-* #,##0\ _₽_-;_-* "-"??\ _₽_-;_-@_-</c:formatCode>
                <c:ptCount val="3"/>
                <c:pt idx="0">
                  <c:v>2500</c:v>
                </c:pt>
                <c:pt idx="1">
                  <c:v>2561</c:v>
                </c:pt>
                <c:pt idx="2">
                  <c:v>4120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42568704"/>
        <c:axId val="52648128"/>
      </c:barChart>
      <c:barChart>
        <c:barDir val="col"/>
        <c:grouping val="clustered"/>
        <c:varyColors val="0"/>
        <c:ser>
          <c:idx val="2"/>
          <c:order val="2"/>
          <c:tx>
            <c:strRef>
              <c:f>Лист2!$D$423</c:f>
              <c:strCache>
                <c:ptCount val="1"/>
                <c:pt idx="0">
                  <c:v>выпущено в % от поступивших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Лист2!$A$424:$A$426</c:f>
              <c:strCache>
                <c:ptCount val="3"/>
                <c:pt idx="0">
                  <c:v>2010/2011 - 2013/2014</c:v>
                </c:pt>
                <c:pt idx="1">
                  <c:v>2011/2012 - 2014/2015</c:v>
                </c:pt>
                <c:pt idx="2">
                  <c:v>2012/2013 - 2015/2016</c:v>
                </c:pt>
              </c:strCache>
            </c:strRef>
          </c:cat>
          <c:val>
            <c:numRef>
              <c:f>Лист2!$D$424:$D$426</c:f>
              <c:numCache>
                <c:formatCode>0%</c:formatCode>
                <c:ptCount val="3"/>
                <c:pt idx="0">
                  <c:v>0.3748125937031484</c:v>
                </c:pt>
                <c:pt idx="1">
                  <c:v>0.45740310769780318</c:v>
                </c:pt>
                <c:pt idx="2">
                  <c:v>0.74502712477396027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42569216"/>
        <c:axId val="52648704"/>
      </c:barChart>
      <c:catAx>
        <c:axId val="42568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2648128"/>
        <c:crosses val="autoZero"/>
        <c:auto val="1"/>
        <c:lblAlgn val="ctr"/>
        <c:lblOffset val="100"/>
        <c:noMultiLvlLbl val="0"/>
      </c:catAx>
      <c:valAx>
        <c:axId val="52648128"/>
        <c:scaling>
          <c:orientation val="minMax"/>
        </c:scaling>
        <c:delete val="0"/>
        <c:axPos val="l"/>
        <c:numFmt formatCode="_-* #,##0\ _₽_-;\-* #,##0\ _₽_-;_-* &quot;-&quot;??\ _₽_-;_-@_-" sourceLinked="1"/>
        <c:majorTickMark val="none"/>
        <c:min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 sz="800"/>
            </a:pPr>
            <a:endParaRPr lang="ru-RU"/>
          </a:p>
        </c:txPr>
        <c:crossAx val="42568704"/>
        <c:crosses val="autoZero"/>
        <c:crossBetween val="between"/>
      </c:valAx>
      <c:valAx>
        <c:axId val="52648704"/>
        <c:scaling>
          <c:orientation val="minMax"/>
          <c:max val="1"/>
        </c:scaling>
        <c:delete val="0"/>
        <c:axPos val="r"/>
        <c:numFmt formatCode="0%" sourceLinked="0"/>
        <c:majorTickMark val="none"/>
        <c:minorTickMark val="none"/>
        <c:tickLblPos val="none"/>
        <c:spPr>
          <a:noFill/>
          <a:ln>
            <a:noFill/>
          </a:ln>
        </c:spPr>
        <c:txPr>
          <a:bodyPr rot="0" anchor="b" anchorCtr="0"/>
          <a:lstStyle/>
          <a:p>
            <a:pPr>
              <a:defRPr sz="800"/>
            </a:pPr>
            <a:endParaRPr lang="ru-RU"/>
          </a:p>
        </c:txPr>
        <c:crossAx val="42569216"/>
        <c:crosses val="max"/>
        <c:crossBetween val="between"/>
      </c:valAx>
      <c:catAx>
        <c:axId val="42569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64870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Развитость "доступной</a:t>
            </a:r>
            <a:r>
              <a:rPr lang="ru-RU" sz="1600" baseline="0"/>
              <a:t> среды" в вузах, % </a:t>
            </a:r>
            <a:r>
              <a:rPr lang="ru-RU" sz="1600" i="1" baseline="0"/>
              <a:t>(оф.запросы)</a:t>
            </a:r>
            <a:endParaRPr lang="ru-RU" sz="16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7447181280303248"/>
          <c:w val="0.98110525313671548"/>
          <c:h val="0.75531792649714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2"/>
            <c:invertIfNegative val="0"/>
            <c:bubble3D val="0"/>
            <c:spPr>
              <a:pattFill prst="wdUpDiag">
                <a:fgClr>
                  <a:schemeClr val="accent2"/>
                </a:fgClr>
                <a:bgClr>
                  <a:srgbClr val="C00000"/>
                </a:bgClr>
              </a:pattFill>
            </c:spPr>
          </c:dPt>
          <c:dPt>
            <c:idx val="3"/>
            <c:invertIfNegative val="0"/>
            <c:bubble3D val="0"/>
            <c:spPr>
              <a:pattFill prst="wdUpDiag">
                <a:fgClr>
                  <a:schemeClr val="accent2"/>
                </a:fgClr>
                <a:bgClr>
                  <a:srgbClr val="C00000"/>
                </a:bgClr>
              </a:patt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Лист2!$A$390:$A$394</c:f>
              <c:strCache>
                <c:ptCount val="5"/>
                <c:pt idx="0">
                  <c:v>сильная</c:v>
                </c:pt>
                <c:pt idx="1">
                  <c:v>средняя</c:v>
                </c:pt>
                <c:pt idx="2">
                  <c:v>слабая</c:v>
                </c:pt>
                <c:pt idx="3">
                  <c:v>отсутствует</c:v>
                </c:pt>
                <c:pt idx="4">
                  <c:v>нет данных</c:v>
                </c:pt>
              </c:strCache>
            </c:strRef>
          </c:cat>
          <c:val>
            <c:numRef>
              <c:f>Лист2!$B$390:$B$394</c:f>
              <c:numCache>
                <c:formatCode>General</c:formatCode>
                <c:ptCount val="5"/>
                <c:pt idx="0">
                  <c:v>15</c:v>
                </c:pt>
                <c:pt idx="1">
                  <c:v>46</c:v>
                </c:pt>
                <c:pt idx="2">
                  <c:v>28</c:v>
                </c:pt>
                <c:pt idx="3">
                  <c:v>8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06176"/>
        <c:axId val="107391808"/>
      </c:barChart>
      <c:catAx>
        <c:axId val="1075061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7391808"/>
        <c:crosses val="autoZero"/>
        <c:auto val="1"/>
        <c:lblAlgn val="ctr"/>
        <c:lblOffset val="100"/>
        <c:noMultiLvlLbl val="0"/>
      </c:catAx>
      <c:valAx>
        <c:axId val="107391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506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Надеются при</a:t>
            </a:r>
            <a:r>
              <a:rPr lang="ru-RU" sz="1600" baseline="0" dirty="0" smtClean="0"/>
              <a:t> трудоустройстве, % </a:t>
            </a:r>
            <a:r>
              <a:rPr lang="ru-RU" sz="1600" i="1" baseline="0" dirty="0"/>
              <a:t>(соцопрос студентов)</a:t>
            </a:r>
            <a:endParaRPr lang="ru-RU" sz="1600" i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1640826185399684E-2"/>
          <c:y val="0.38686122738504469"/>
          <c:w val="0.9694893727952929"/>
          <c:h val="0.3354030353342843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chemeClr val="accent4"/>
                </a:fgClr>
                <a:bgClr>
                  <a:schemeClr val="accent2"/>
                </a:bgClr>
              </a:patt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Лист2!$A$260:$A$261</c:f>
              <c:strCache>
                <c:ptCount val="2"/>
                <c:pt idx="0">
                  <c:v>на вуз / государство</c:v>
                </c:pt>
                <c:pt idx="1">
                  <c:v>на себя</c:v>
                </c:pt>
              </c:strCache>
            </c:strRef>
          </c:cat>
          <c:val>
            <c:numRef>
              <c:f>Лист2!$B$260:$B$261</c:f>
              <c:numCache>
                <c:formatCode>General</c:formatCode>
                <c:ptCount val="2"/>
                <c:pt idx="0">
                  <c:v>20</c:v>
                </c:pt>
                <c:pt idx="1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071168"/>
        <c:axId val="107394112"/>
      </c:barChart>
      <c:catAx>
        <c:axId val="1120711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7394112"/>
        <c:crosses val="autoZero"/>
        <c:auto val="1"/>
        <c:lblAlgn val="ctr"/>
        <c:lblOffset val="100"/>
        <c:noMultiLvlLbl val="0"/>
      </c:catAx>
      <c:valAx>
        <c:axId val="107394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071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Трудоустроились после вуза, % </a:t>
            </a:r>
            <a:r>
              <a:rPr lang="ru-RU" sz="1600" i="1" dirty="0"/>
              <a:t>(оф. запросы)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9505030847315111E-3"/>
          <c:y val="0.19610566345559294"/>
          <c:w val="0.98609592660548762"/>
          <c:h val="0.52442495331610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1"/>
            <c:invertIfNegative val="0"/>
            <c:bubble3D val="0"/>
            <c:spPr>
              <a:pattFill prst="wdUpDiag">
                <a:fgClr>
                  <a:schemeClr val="accent2"/>
                </a:fgClr>
                <a:bgClr>
                  <a:srgbClr val="C00000"/>
                </a:bgClr>
              </a:patt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Лист2!$A$319:$A$322</c:f>
              <c:strCache>
                <c:ptCount val="4"/>
                <c:pt idx="0">
                  <c:v>всего</c:v>
                </c:pt>
                <c:pt idx="1">
                  <c:v>в т. ч. при помощи вуза</c:v>
                </c:pt>
                <c:pt idx="2">
                  <c:v>в т. ч. сами</c:v>
                </c:pt>
                <c:pt idx="3">
                  <c:v>нет данных</c:v>
                </c:pt>
              </c:strCache>
            </c:strRef>
          </c:cat>
          <c:val>
            <c:numRef>
              <c:f>Лист2!$B$319:$B$322</c:f>
              <c:numCache>
                <c:formatCode>General</c:formatCode>
                <c:ptCount val="4"/>
                <c:pt idx="0">
                  <c:v>69</c:v>
                </c:pt>
                <c:pt idx="1">
                  <c:v>31</c:v>
                </c:pt>
                <c:pt idx="2">
                  <c:v>34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072192"/>
        <c:axId val="107395840"/>
      </c:barChart>
      <c:catAx>
        <c:axId val="1120721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7395840"/>
        <c:crosses val="autoZero"/>
        <c:auto val="1"/>
        <c:lblAlgn val="ctr"/>
        <c:lblOffset val="100"/>
        <c:noMultiLvlLbl val="0"/>
      </c:catAx>
      <c:valAx>
        <c:axId val="107395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072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Работа вузов по трудоустройству, %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2473482956336836E-2"/>
          <c:y val="0.17282578365982035"/>
          <c:w val="0.9150530340873263"/>
          <c:h val="0.53858314550945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Лист2!$B$274</c:f>
              <c:strCache>
                <c:ptCount val="1"/>
                <c:pt idx="0">
                  <c:v>соцопрос студентов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Лист2!$A$275:$A$277</c:f>
              <c:strCache>
                <c:ptCount val="3"/>
                <c:pt idx="0">
                  <c:v>проводится</c:v>
                </c:pt>
                <c:pt idx="1">
                  <c:v>не проводится</c:v>
                </c:pt>
                <c:pt idx="2">
                  <c:v>затрудняюсь ответить / нет данных</c:v>
                </c:pt>
              </c:strCache>
            </c:strRef>
          </c:cat>
          <c:val>
            <c:numRef>
              <c:f>Лист2!$B$275:$B$277</c:f>
              <c:numCache>
                <c:formatCode>General</c:formatCode>
                <c:ptCount val="3"/>
                <c:pt idx="0">
                  <c:v>33</c:v>
                </c:pt>
                <c:pt idx="1">
                  <c:v>26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Лист2!$C$274</c:f>
              <c:strCache>
                <c:ptCount val="1"/>
                <c:pt idx="0">
                  <c:v>оф. запросы вузам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Лист2!$A$275:$A$277</c:f>
              <c:strCache>
                <c:ptCount val="3"/>
                <c:pt idx="0">
                  <c:v>проводится</c:v>
                </c:pt>
                <c:pt idx="1">
                  <c:v>не проводится</c:v>
                </c:pt>
                <c:pt idx="2">
                  <c:v>затрудняюсь ответить / нет данных</c:v>
                </c:pt>
              </c:strCache>
            </c:strRef>
          </c:cat>
          <c:val>
            <c:numRef>
              <c:f>Лист2!$C$275:$C$277</c:f>
              <c:numCache>
                <c:formatCode>General</c:formatCode>
                <c:ptCount val="3"/>
                <c:pt idx="0">
                  <c:v>58</c:v>
                </c:pt>
                <c:pt idx="1">
                  <c:v>35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072704"/>
        <c:axId val="112017984"/>
      </c:barChart>
      <c:catAx>
        <c:axId val="1120727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2017984"/>
        <c:crosses val="autoZero"/>
        <c:auto val="1"/>
        <c:lblAlgn val="ctr"/>
        <c:lblOffset val="100"/>
        <c:noMultiLvlLbl val="0"/>
      </c:catAx>
      <c:valAx>
        <c:axId val="112017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0727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</a:rPr>
              <a:t>ТОП-10</a:t>
            </a:r>
            <a:r>
              <a:rPr lang="ru-RU" sz="1600" b="1" baseline="0" dirty="0">
                <a:solidFill>
                  <a:schemeClr val="tx1"/>
                </a:solidFill>
              </a:rPr>
              <a:t> </a:t>
            </a:r>
            <a:r>
              <a:rPr lang="ru-RU" sz="1600" b="1" baseline="0" dirty="0" smtClean="0">
                <a:solidFill>
                  <a:schemeClr val="tx1"/>
                </a:solidFill>
              </a:rPr>
              <a:t>вузов по критерию доступности высшего образования для инвалидов и лиц с ОВЗ, баллы </a:t>
            </a:r>
            <a:r>
              <a:rPr lang="en-US" sz="1600" b="1" i="1" baseline="0" dirty="0" smtClean="0">
                <a:solidFill>
                  <a:schemeClr val="tx1"/>
                </a:solidFill>
              </a:rPr>
              <a:t>(</a:t>
            </a:r>
            <a:r>
              <a:rPr lang="ru-RU" sz="1600" b="1" i="1" baseline="0" dirty="0" smtClean="0">
                <a:solidFill>
                  <a:schemeClr val="tx1"/>
                </a:solidFill>
              </a:rPr>
              <a:t>оф. запросы)</a:t>
            </a:r>
            <a:endParaRPr lang="ru-RU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Лист2!$H$1</c:f>
              <c:strCache>
                <c:ptCount val="1"/>
                <c:pt idx="0">
                  <c:v>Общая сумма баллов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Лист2!$G$2:$G$13</c:f>
              <c:strCache>
                <c:ptCount val="12"/>
                <c:pt idx="0">
                  <c:v>Российская государственная специализированная академия искусств</c:v>
                </c:pt>
                <c:pt idx="1">
                  <c:v>Российский государственный педагогический университет им. А.И. Герцена</c:v>
                </c:pt>
                <c:pt idx="2">
                  <c:v>Московский государственный психолого-педагогический университет</c:v>
                </c:pt>
                <c:pt idx="3">
                  <c:v>Московский педагогический государственный университет</c:v>
                </c:pt>
                <c:pt idx="4">
                  <c:v>Южный федеральный университет</c:v>
                </c:pt>
                <c:pt idx="5">
                  <c:v>Высшая школа экономики</c:v>
                </c:pt>
                <c:pt idx="6">
                  <c:v>Российский экономический университет имени Г.В. Плеханова</c:v>
                </c:pt>
                <c:pt idx="7">
                  <c:v>Казанский (Приволжский) федеральный университет</c:v>
                </c:pt>
                <c:pt idx="8">
                  <c:v>Дагестанский государственный университет</c:v>
                </c:pt>
                <c:pt idx="9">
                  <c:v>Дагестанская государственная медицинская академия</c:v>
                </c:pt>
                <c:pt idx="10">
                  <c:v>Московский государственный технический университет имени Н.Э. Баумана</c:v>
                </c:pt>
                <c:pt idx="11">
                  <c:v>Московский государственный гуманитарно-экономический университет</c:v>
                </c:pt>
              </c:strCache>
            </c:strRef>
          </c:cat>
          <c:val>
            <c:numRef>
              <c:f>Лист2!$H$2:$H$13</c:f>
              <c:numCache>
                <c:formatCode>General</c:formatCode>
                <c:ptCount val="12"/>
                <c:pt idx="0">
                  <c:v>12</c:v>
                </c:pt>
                <c:pt idx="1">
                  <c:v>12</c:v>
                </c:pt>
                <c:pt idx="2">
                  <c:v>12.5</c:v>
                </c:pt>
                <c:pt idx="3">
                  <c:v>12.5</c:v>
                </c:pt>
                <c:pt idx="4">
                  <c:v>13</c:v>
                </c:pt>
                <c:pt idx="5">
                  <c:v>14</c:v>
                </c:pt>
                <c:pt idx="6">
                  <c:v>16</c:v>
                </c:pt>
                <c:pt idx="7">
                  <c:v>17.5</c:v>
                </c:pt>
                <c:pt idx="8">
                  <c:v>22</c:v>
                </c:pt>
                <c:pt idx="9">
                  <c:v>27.5</c:v>
                </c:pt>
                <c:pt idx="10">
                  <c:v>30.5</c:v>
                </c:pt>
                <c:pt idx="11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7B-4F66-9B87-AA4AD0F977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0437376"/>
        <c:axId val="112020288"/>
      </c:barChart>
      <c:catAx>
        <c:axId val="11043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020288"/>
        <c:crosses val="autoZero"/>
        <c:auto val="1"/>
        <c:lblAlgn val="ctr"/>
        <c:lblOffset val="100"/>
        <c:noMultiLvlLbl val="0"/>
      </c:catAx>
      <c:valAx>
        <c:axId val="112020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43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ТОП-5</a:t>
            </a:r>
            <a:r>
              <a:rPr lang="ru-RU" sz="1600" baseline="0" dirty="0"/>
              <a:t> с</a:t>
            </a:r>
            <a:r>
              <a:rPr lang="ru-RU" sz="1600" dirty="0"/>
              <a:t>пособов донесения вузами информации о</a:t>
            </a:r>
            <a:r>
              <a:rPr lang="ru-RU" sz="1600" baseline="0" dirty="0"/>
              <a:t> существующих программах профориентации, % </a:t>
            </a:r>
            <a:r>
              <a:rPr lang="ru-RU" sz="1600" i="1" baseline="0" dirty="0"/>
              <a:t>(оф. запросы)</a:t>
            </a:r>
            <a:endParaRPr lang="ru-RU" sz="16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wdUpDiag">
              <a:fgClr>
                <a:srgbClr val="C00000"/>
              </a:fgClr>
              <a:bgClr>
                <a:srgbClr val="C00000"/>
              </a:bgClr>
            </a:pattFill>
          </c:spPr>
          <c:invertIfNegative val="0"/>
          <c:dPt>
            <c:idx val="4"/>
            <c:invertIfNegative val="0"/>
            <c:bubble3D val="0"/>
            <c:spPr>
              <a:pattFill prst="wdUpDiag">
                <a:fgClr>
                  <a:schemeClr val="accent2"/>
                </a:fgClr>
                <a:bgClr>
                  <a:srgbClr val="C00000"/>
                </a:bgClr>
              </a:pattFill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Лист2!$A$458:$A$464</c:f>
              <c:strCache>
                <c:ptCount val="7"/>
                <c:pt idx="0">
                  <c:v>сайт</c:v>
                </c:pt>
                <c:pt idx="1">
                  <c:v>взаимодействие со школами</c:v>
                </c:pt>
                <c:pt idx="2">
                  <c:v>дни открытых дверей</c:v>
                </c:pt>
                <c:pt idx="3">
                  <c:v>реклама</c:v>
                </c:pt>
                <c:pt idx="4">
                  <c:v>взаимодействие с организациями инвалидов</c:v>
                </c:pt>
                <c:pt idx="5">
                  <c:v>информация никак не доносится</c:v>
                </c:pt>
                <c:pt idx="6">
                  <c:v>нет данных</c:v>
                </c:pt>
              </c:strCache>
            </c:strRef>
          </c:cat>
          <c:val>
            <c:numRef>
              <c:f>Лист2!$E$458:$E$464</c:f>
              <c:numCache>
                <c:formatCode>0.0</c:formatCode>
                <c:ptCount val="7"/>
                <c:pt idx="0">
                  <c:v>66.863905325443781</c:v>
                </c:pt>
                <c:pt idx="1">
                  <c:v>20.710059171597635</c:v>
                </c:pt>
                <c:pt idx="2">
                  <c:v>15.384615384615385</c:v>
                </c:pt>
                <c:pt idx="3">
                  <c:v>12.42603550295858</c:v>
                </c:pt>
                <c:pt idx="4">
                  <c:v>8.8757396449704142</c:v>
                </c:pt>
                <c:pt idx="5">
                  <c:v>13.017751479289942</c:v>
                </c:pt>
                <c:pt idx="6">
                  <c:v>9.4674556213017755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57632"/>
        <c:axId val="103614144"/>
      </c:barChart>
      <c:catAx>
        <c:axId val="10355763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3614144"/>
        <c:crosses val="autoZero"/>
        <c:auto val="1"/>
        <c:lblAlgn val="ctr"/>
        <c:lblOffset val="100"/>
        <c:noMultiLvlLbl val="0"/>
      </c:catAx>
      <c:valAx>
        <c:axId val="10361414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3557632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>
                <a:solidFill>
                  <a:schemeClr val="tx1"/>
                </a:solidFill>
                <a:effectLst/>
              </a:rPr>
              <a:t>Наличие информации об обучении инвалидов на сайтах </a:t>
            </a:r>
            <a:r>
              <a:rPr lang="ru-RU" sz="1600" b="1" i="0" baseline="0" dirty="0" smtClean="0">
                <a:solidFill>
                  <a:schemeClr val="tx1"/>
                </a:solidFill>
                <a:effectLst/>
              </a:rPr>
              <a:t>вузов, </a:t>
            </a:r>
            <a:r>
              <a:rPr lang="ru-RU" sz="1600" b="1" i="0" baseline="0" dirty="0">
                <a:solidFill>
                  <a:schemeClr val="tx1"/>
                </a:solidFill>
                <a:effectLst/>
              </a:rPr>
              <a:t>% </a:t>
            </a:r>
            <a:endParaRPr lang="ru-RU" sz="1600" b="1" i="0" baseline="0" dirty="0" smtClean="0">
              <a:solidFill>
                <a:schemeClr val="tx1"/>
              </a:solidFill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1" baseline="0" dirty="0" smtClean="0">
                <a:solidFill>
                  <a:schemeClr val="tx1"/>
                </a:solidFill>
                <a:effectLst/>
              </a:rPr>
              <a:t>(мониторинг сайтов вузов, 14 критериев)</a:t>
            </a:r>
            <a:endParaRPr lang="ru-RU" sz="1600" b="1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Лист2!$A$3:$A$16</c:f>
              <c:strCache>
                <c:ptCount val="14"/>
                <c:pt idx="0">
                  <c:v>Политика по отношению к служебным животным</c:v>
                </c:pt>
                <c:pt idx="1">
                  <c:v>Раздел для жалоб и предложений </c:v>
                </c:pt>
                <c:pt idx="2">
                  <c:v>Контакты ответственных за инклюзивное образование</c:v>
                </c:pt>
                <c:pt idx="3">
                  <c:v>Медпункты и оборудование для оказания медпомощи</c:v>
                </c:pt>
                <c:pt idx="4">
                  <c:v>Список необходимых для поступления документов</c:v>
                </c:pt>
                <c:pt idx="5">
                  <c:v>Сведения об аспирантуре и трудоустройстве инвалидов</c:v>
                </c:pt>
                <c:pt idx="6">
                  <c:v>Доступность общежитий для инвалидов</c:v>
                </c:pt>
                <c:pt idx="7">
                  <c:v>Сведения о специальных методиках обучения</c:v>
                </c:pt>
                <c:pt idx="8">
                  <c:v>Отдельный раздел, посвященный обучению инвалидов</c:v>
                </c:pt>
                <c:pt idx="9">
                  <c:v>Сведения о спец. технических образовательных средствах</c:v>
                </c:pt>
                <c:pt idx="10">
                  <c:v>Лифты, пандусы, специально оборудованные туалеты и т.д.</c:v>
                </c:pt>
                <c:pt idx="11">
                  <c:v>Условия поступления в вуз</c:v>
                </c:pt>
                <c:pt idx="12">
                  <c:v>Возможность обучения инвалидов в вузе</c:v>
                </c:pt>
                <c:pt idx="13">
                  <c:v>Версия сайта для слабовидящих</c:v>
                </c:pt>
              </c:strCache>
            </c:strRef>
          </c:cat>
          <c:val>
            <c:numRef>
              <c:f>Лист2!$D$3:$D$16</c:f>
              <c:numCache>
                <c:formatCode>0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6.666666666666667</c:v>
                </c:pt>
                <c:pt idx="3">
                  <c:v>10.303030303030303</c:v>
                </c:pt>
                <c:pt idx="4">
                  <c:v>11.515151515151516</c:v>
                </c:pt>
                <c:pt idx="5">
                  <c:v>13.939393939393941</c:v>
                </c:pt>
                <c:pt idx="6">
                  <c:v>15.757575757575756</c:v>
                </c:pt>
                <c:pt idx="7">
                  <c:v>22.424242424242426</c:v>
                </c:pt>
                <c:pt idx="8">
                  <c:v>30.909090909090907</c:v>
                </c:pt>
                <c:pt idx="9">
                  <c:v>30.909090909090907</c:v>
                </c:pt>
                <c:pt idx="10">
                  <c:v>33.333333333333329</c:v>
                </c:pt>
                <c:pt idx="11">
                  <c:v>75.757575757575751</c:v>
                </c:pt>
                <c:pt idx="12">
                  <c:v>76.969696969696969</c:v>
                </c:pt>
                <c:pt idx="13">
                  <c:v>80.606060606060609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FA-4F91-B47C-B50AB0C865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0306816"/>
        <c:axId val="103617024"/>
      </c:barChart>
      <c:catAx>
        <c:axId val="110306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617024"/>
        <c:crosses val="autoZero"/>
        <c:auto val="1"/>
        <c:lblAlgn val="ctr"/>
        <c:lblOffset val="100"/>
        <c:noMultiLvlLbl val="0"/>
      </c:catAx>
      <c:valAx>
        <c:axId val="10361702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1030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6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600" b="1" i="0" u="none" strike="noStrike" kern="1200" spc="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ТОП-13 </a:t>
            </a:r>
            <a:r>
              <a:rPr lang="ru-RU" sz="1600" b="1" i="0" u="none" strike="noStrike" kern="1200" spc="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рэнкинга</a:t>
            </a:r>
            <a:r>
              <a:rPr lang="ru-RU" sz="1600" b="1" i="0" u="none" strike="noStrike" kern="1200" spc="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сайтов вузов по критерию информационной полноты и доступности для инвалидов и лиц с ОВЗ, </a:t>
            </a:r>
            <a:r>
              <a:rPr lang="ru-RU" sz="1600" b="1" i="0" u="none" strike="noStrike" kern="1200" spc="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критериев</a:t>
            </a:r>
            <a:endParaRPr lang="ru-RU" sz="1600" b="1" i="0" u="none" strike="noStrike" kern="1200" spc="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2317219903010903"/>
          <c:y val="0.16141419283251807"/>
          <c:w val="0.47682780096989097"/>
          <c:h val="0.766068780715890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Лист2!$B$53</c:f>
              <c:strCache>
                <c:ptCount val="1"/>
                <c:pt idx="0">
                  <c:v>Имеется специализированный раздел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Лист2!$A$54:$A$66</c:f>
              <c:strCache>
                <c:ptCount val="13"/>
                <c:pt idx="0">
                  <c:v>Национальный исследовательский Томский политехнический университет</c:v>
                </c:pt>
                <c:pt idx="1">
                  <c:v>Амурский государственный университет</c:v>
                </c:pt>
                <c:pt idx="2">
                  <c:v>Владимирский государственный университет им. Столетовых</c:v>
                </c:pt>
                <c:pt idx="3">
                  <c:v>Саратовский государственный университет имени Н.Г. Чернышевского</c:v>
                </c:pt>
                <c:pt idx="4">
                  <c:v>Российский университет дружбы народов</c:v>
                </c:pt>
                <c:pt idx="5">
                  <c:v>Новосибирский государственный технический университет</c:v>
                </c:pt>
                <c:pt idx="6">
                  <c:v>Северо-Западный государственный медицинский университет имени И. И. Мечникова</c:v>
                </c:pt>
                <c:pt idx="7">
                  <c:v>Башкирский государственный медицинский университет</c:v>
                </c:pt>
                <c:pt idx="8">
                  <c:v>Мордовский государственный университет им. Н.П. Огарёва </c:v>
                </c:pt>
                <c:pt idx="9">
                  <c:v>Нижегородский государственный университет им. Н.И. Лобачевского</c:v>
                </c:pt>
                <c:pt idx="10">
                  <c:v>Орловский государственный институт культуры</c:v>
                </c:pt>
                <c:pt idx="11">
                  <c:v>Тихоокеанский государственный университет</c:v>
                </c:pt>
                <c:pt idx="12">
                  <c:v>Челябинский государственный университет</c:v>
                </c:pt>
              </c:strCache>
            </c:strRef>
          </c:cat>
          <c:val>
            <c:numRef>
              <c:f>Лист2!$B$54:$B$66</c:f>
              <c:numCache>
                <c:formatCode>General</c:formatCode>
                <c:ptCount val="13"/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34-4B9A-B6F6-86680B5E0326}"/>
            </c:ext>
          </c:extLst>
        </c:ser>
        <c:ser>
          <c:idx val="1"/>
          <c:order val="1"/>
          <c:tx>
            <c:strRef>
              <c:f>Лист2!$C$53</c:f>
              <c:strCache>
                <c:ptCount val="1"/>
                <c:pt idx="0">
                  <c:v>Отсутствует специализированный раздел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Лист2!$A$54:$A$66</c:f>
              <c:strCache>
                <c:ptCount val="13"/>
                <c:pt idx="0">
                  <c:v>Национальный исследовательский Томский политехнический университет</c:v>
                </c:pt>
                <c:pt idx="1">
                  <c:v>Амурский государственный университет</c:v>
                </c:pt>
                <c:pt idx="2">
                  <c:v>Владимирский государственный университет им. Столетовых</c:v>
                </c:pt>
                <c:pt idx="3">
                  <c:v>Саратовский государственный университет имени Н.Г. Чернышевского</c:v>
                </c:pt>
                <c:pt idx="4">
                  <c:v>Российский университет дружбы народов</c:v>
                </c:pt>
                <c:pt idx="5">
                  <c:v>Новосибирский государственный технический университет</c:v>
                </c:pt>
                <c:pt idx="6">
                  <c:v>Северо-Западный государственный медицинский университет имени И. И. Мечникова</c:v>
                </c:pt>
                <c:pt idx="7">
                  <c:v>Башкирский государственный медицинский университет</c:v>
                </c:pt>
                <c:pt idx="8">
                  <c:v>Мордовский государственный университет им. Н.П. Огарёва </c:v>
                </c:pt>
                <c:pt idx="9">
                  <c:v>Нижегородский государственный университет им. Н.И. Лобачевского</c:v>
                </c:pt>
                <c:pt idx="10">
                  <c:v>Орловский государственный институт культуры</c:v>
                </c:pt>
                <c:pt idx="11">
                  <c:v>Тихоокеанский государственный университет</c:v>
                </c:pt>
                <c:pt idx="12">
                  <c:v>Челябинский государственный университет</c:v>
                </c:pt>
              </c:strCache>
            </c:strRef>
          </c:cat>
          <c:val>
            <c:numRef>
              <c:f>Лист2!$C$54:$C$66</c:f>
              <c:numCache>
                <c:formatCode>General</c:formatCode>
                <c:ptCount val="13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34-4B9A-B6F6-86680B5E03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0744064"/>
        <c:axId val="103619328"/>
      </c:barChart>
      <c:catAx>
        <c:axId val="11074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619328"/>
        <c:crosses val="autoZero"/>
        <c:auto val="1"/>
        <c:lblAlgn val="ctr"/>
        <c:lblOffset val="100"/>
        <c:noMultiLvlLbl val="0"/>
      </c:catAx>
      <c:valAx>
        <c:axId val="10361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74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35016137405697"/>
          <c:y val="0.9379438328474079"/>
          <c:w val="0.56529959165365928"/>
          <c:h val="6.205616715259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Проблемы при получении ИПРА, % от имевших </a:t>
            </a:r>
            <a:r>
              <a:rPr lang="ru-RU" sz="1600" dirty="0" smtClean="0"/>
              <a:t>проблемы</a:t>
            </a:r>
          </a:p>
          <a:p>
            <a:pPr>
              <a:defRPr/>
            </a:pPr>
            <a:r>
              <a:rPr lang="ru-RU" sz="1600" i="1" baseline="0" dirty="0" smtClean="0"/>
              <a:t>(соцопрос </a:t>
            </a:r>
            <a:r>
              <a:rPr lang="ru-RU" sz="1600" i="1" baseline="0" dirty="0"/>
              <a:t>родителей)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0328227731850605"/>
          <c:y val="0.25036951751570091"/>
          <c:w val="0.46616216049451864"/>
          <c:h val="0.726609983762284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Лист2!$A$190:$A$195</c:f>
              <c:strCache>
                <c:ptCount val="6"/>
                <c:pt idx="0">
                  <c:v>долгая нудная процедура с большим количеством обследований</c:v>
                </c:pt>
                <c:pt idx="1">
                  <c:v>стремление отнять инвалидность или урезать льготы</c:v>
                </c:pt>
                <c:pt idx="2">
                  <c:v>хамство врачей</c:v>
                </c:pt>
                <c:pt idx="3">
                  <c:v>ограничения на получение высшего образования как такового</c:v>
                </c:pt>
                <c:pt idx="4">
                  <c:v>ограничения на получение конкретной специальности</c:v>
                </c:pt>
                <c:pt idx="5">
                  <c:v>другое</c:v>
                </c:pt>
              </c:strCache>
            </c:strRef>
          </c:cat>
          <c:val>
            <c:numRef>
              <c:f>Лист2!$B$190:$B$195</c:f>
              <c:numCache>
                <c:formatCode>General</c:formatCode>
                <c:ptCount val="6"/>
                <c:pt idx="0">
                  <c:v>43</c:v>
                </c:pt>
                <c:pt idx="1">
                  <c:v>38</c:v>
                </c:pt>
                <c:pt idx="2">
                  <c:v>19</c:v>
                </c:pt>
                <c:pt idx="3">
                  <c:v>14</c:v>
                </c:pt>
                <c:pt idx="4">
                  <c:v>7</c:v>
                </c:pt>
                <c:pt idx="5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15200"/>
        <c:axId val="103639296"/>
      </c:barChart>
      <c:catAx>
        <c:axId val="107315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3639296"/>
        <c:crosses val="autoZero"/>
        <c:auto val="1"/>
        <c:lblAlgn val="ctr"/>
        <c:lblOffset val="100"/>
        <c:noMultiLvlLbl val="0"/>
      </c:catAx>
      <c:valAx>
        <c:axId val="103639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315200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Распределение студентов-инвалидов по </a:t>
            </a:r>
            <a:r>
              <a:rPr lang="ru-RU" sz="1600" dirty="0" smtClean="0"/>
              <a:t>нозологиям, %</a:t>
            </a:r>
            <a:r>
              <a:rPr lang="en-US" sz="1600" dirty="0" smtClean="0"/>
              <a:t> </a:t>
            </a:r>
            <a:r>
              <a:rPr lang="ru-RU" sz="1600" i="1" dirty="0" smtClean="0"/>
              <a:t>(</a:t>
            </a:r>
            <a:r>
              <a:rPr lang="ru-RU" sz="1600" i="1" dirty="0"/>
              <a:t>оф. запросы)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0564289476499683E-2"/>
          <c:y val="0.25351612903225806"/>
          <c:w val="0.47018531118470591"/>
          <c:h val="0.7193332486664975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wdUpDiag">
              <a:fgClr>
                <a:schemeClr val="accent2"/>
              </a:fgClr>
              <a:bgClr>
                <a:srgbClr val="C00000"/>
              </a:bgClr>
            </a:patt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Лист2!$A$155:$A$158</c:f>
              <c:strCache>
                <c:ptCount val="4"/>
                <c:pt idx="0">
                  <c:v>общие заболевания</c:v>
                </c:pt>
                <c:pt idx="1">
                  <c:v>заболевания ОДА</c:v>
                </c:pt>
                <c:pt idx="2">
                  <c:v>расстройства слуха</c:v>
                </c:pt>
                <c:pt idx="3">
                  <c:v>расстройства зрения</c:v>
                </c:pt>
              </c:strCache>
            </c:strRef>
          </c:cat>
          <c:val>
            <c:numRef>
              <c:f>Лист2!$B$155:$B$158</c:f>
              <c:numCache>
                <c:formatCode>General</c:formatCode>
                <c:ptCount val="4"/>
                <c:pt idx="0">
                  <c:v>57</c:v>
                </c:pt>
                <c:pt idx="1">
                  <c:v>23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17760"/>
        <c:axId val="103640448"/>
      </c:barChart>
      <c:catAx>
        <c:axId val="10731776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3640448"/>
        <c:crosses val="autoZero"/>
        <c:auto val="1"/>
        <c:lblAlgn val="ctr"/>
        <c:lblOffset val="100"/>
        <c:noMultiLvlLbl val="0"/>
      </c:catAx>
      <c:valAx>
        <c:axId val="103640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317760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ТОП-10 направлений подготовки у поступивших в 2014-2015 гг., чел. </a:t>
            </a:r>
            <a:r>
              <a:rPr lang="ru-RU" sz="1600" i="1" dirty="0"/>
              <a:t>(оф. запросы)</a:t>
            </a:r>
            <a:endParaRPr lang="ru-RU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8659951881014873"/>
          <c:y val="0.1590886219081272"/>
          <c:w val="0.50114240657242426"/>
          <c:h val="0.8177632791519434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Лист2!$A$407:$A$416</c:f>
              <c:strCache>
                <c:ptCount val="10"/>
                <c:pt idx="0">
                  <c:v>клиническая медицина</c:v>
                </c:pt>
                <c:pt idx="1">
                  <c:v>экономика и управление</c:v>
                </c:pt>
                <c:pt idx="2">
                  <c:v>образование и педагогические науки</c:v>
                </c:pt>
                <c:pt idx="3">
                  <c:v>информатика и выч. техника</c:v>
                </c:pt>
                <c:pt idx="4">
                  <c:v>юриспруденция</c:v>
                </c:pt>
                <c:pt idx="5">
                  <c:v>психологические науки</c:v>
                </c:pt>
                <c:pt idx="6">
                  <c:v>машиностроение</c:v>
                </c:pt>
                <c:pt idx="7">
                  <c:v>гуманитарные</c:v>
                </c:pt>
                <c:pt idx="8">
                  <c:v>языкознание и литературоведение</c:v>
                </c:pt>
                <c:pt idx="9">
                  <c:v>СМИ и инф.-библиотечное дело</c:v>
                </c:pt>
              </c:strCache>
            </c:strRef>
          </c:cat>
          <c:val>
            <c:numRef>
              <c:f>Лист2!$B$407:$B$416</c:f>
              <c:numCache>
                <c:formatCode>General</c:formatCode>
                <c:ptCount val="10"/>
                <c:pt idx="0">
                  <c:v>1149</c:v>
                </c:pt>
                <c:pt idx="1">
                  <c:v>549</c:v>
                </c:pt>
                <c:pt idx="2">
                  <c:v>316</c:v>
                </c:pt>
                <c:pt idx="3">
                  <c:v>222</c:v>
                </c:pt>
                <c:pt idx="4">
                  <c:v>154</c:v>
                </c:pt>
                <c:pt idx="5">
                  <c:v>139</c:v>
                </c:pt>
                <c:pt idx="6">
                  <c:v>112</c:v>
                </c:pt>
                <c:pt idx="7">
                  <c:v>107</c:v>
                </c:pt>
                <c:pt idx="8">
                  <c:v>103</c:v>
                </c:pt>
                <c:pt idx="9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18272"/>
        <c:axId val="103642176"/>
      </c:barChart>
      <c:catAx>
        <c:axId val="10731827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3642176"/>
        <c:crosses val="autoZero"/>
        <c:auto val="1"/>
        <c:lblAlgn val="ctr"/>
        <c:lblOffset val="100"/>
        <c:noMultiLvlLbl val="0"/>
      </c:catAx>
      <c:valAx>
        <c:axId val="103642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318272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i="0" baseline="0" dirty="0">
                <a:effectLst/>
              </a:rPr>
              <a:t>Наличие в вузах </a:t>
            </a:r>
            <a:r>
              <a:rPr lang="ru-RU" sz="1600" b="1" i="0" baseline="0" dirty="0" smtClean="0">
                <a:effectLst/>
              </a:rPr>
              <a:t>спец. </a:t>
            </a:r>
            <a:r>
              <a:rPr lang="ru-RU" sz="1600" b="1" i="0" baseline="0" dirty="0">
                <a:effectLst/>
              </a:rPr>
              <a:t>техники  для обучения инвалидов и лиц с ОВЗ, % </a:t>
            </a:r>
            <a:r>
              <a:rPr lang="ru-RU" sz="1600" b="1" i="1" baseline="0" dirty="0">
                <a:effectLst/>
              </a:rPr>
              <a:t>(оф. запросы)</a:t>
            </a:r>
            <a:endParaRPr lang="ru-RU" sz="1600" b="1" i="1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0017918355129809E-2"/>
          <c:y val="0.34884797628666431"/>
          <c:w val="0.93996416328974042"/>
          <c:h val="0.553312081375976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1"/>
            <c:invertIfNegative val="0"/>
            <c:bubble3D val="0"/>
            <c:spPr>
              <a:pattFill prst="wdUpDiag">
                <a:fgClr>
                  <a:schemeClr val="accent2"/>
                </a:fgClr>
                <a:bgClr>
                  <a:srgbClr val="C00000"/>
                </a:bgClr>
              </a:patt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Лист2!$A$204:$A$206</c:f>
              <c:strCache>
                <c:ptCount val="3"/>
                <c:pt idx="0">
                  <c:v>имеется</c:v>
                </c:pt>
                <c:pt idx="1">
                  <c:v>отсутствует</c:v>
                </c:pt>
                <c:pt idx="2">
                  <c:v>нет данных</c:v>
                </c:pt>
              </c:strCache>
            </c:strRef>
          </c:cat>
          <c:val>
            <c:numRef>
              <c:f>Лист2!$B$204:$B$206</c:f>
              <c:numCache>
                <c:formatCode>General</c:formatCode>
                <c:ptCount val="3"/>
                <c:pt idx="0">
                  <c:v>48</c:v>
                </c:pt>
                <c:pt idx="1">
                  <c:v>42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05152"/>
        <c:axId val="103644480"/>
      </c:barChart>
      <c:catAx>
        <c:axId val="1075051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3644480"/>
        <c:crosses val="autoZero"/>
        <c:auto val="1"/>
        <c:lblAlgn val="ctr"/>
        <c:lblOffset val="100"/>
        <c:noMultiLvlLbl val="0"/>
      </c:catAx>
      <c:valAx>
        <c:axId val="10364448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07505152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Наличие в вузах медицинского</a:t>
            </a:r>
            <a:r>
              <a:rPr lang="ru-RU" sz="1600" baseline="0" dirty="0"/>
              <a:t> сопровождения инвалидов и лиц с ОВЗ, % </a:t>
            </a:r>
            <a:r>
              <a:rPr lang="ru-RU" sz="1600" i="1" baseline="0" dirty="0"/>
              <a:t>(оф. запросы)</a:t>
            </a:r>
            <a:endParaRPr lang="ru-RU" sz="1600" i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3592192189196933E-2"/>
          <c:y val="0.36861906776681713"/>
          <c:w val="0.89281561562160616"/>
          <c:h val="0.533899864229803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1"/>
            <c:invertIfNegative val="0"/>
            <c:bubble3D val="0"/>
            <c:spPr>
              <a:pattFill prst="wdUpDiag">
                <a:fgClr>
                  <a:schemeClr val="accent2"/>
                </a:fgClr>
                <a:bgClr>
                  <a:srgbClr val="C00000"/>
                </a:bgClr>
              </a:patt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Лист2!$A$238:$A$240</c:f>
              <c:strCache>
                <c:ptCount val="3"/>
                <c:pt idx="0">
                  <c:v>имеется</c:v>
                </c:pt>
                <c:pt idx="1">
                  <c:v>отсутствует</c:v>
                </c:pt>
                <c:pt idx="2">
                  <c:v>нет данных</c:v>
                </c:pt>
              </c:strCache>
            </c:strRef>
          </c:cat>
          <c:val>
            <c:numRef>
              <c:f>Лист2!$B$238:$B$240</c:f>
              <c:numCache>
                <c:formatCode>General</c:formatCode>
                <c:ptCount val="3"/>
                <c:pt idx="0">
                  <c:v>36</c:v>
                </c:pt>
                <c:pt idx="1">
                  <c:v>54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05664"/>
        <c:axId val="107390080"/>
      </c:barChart>
      <c:catAx>
        <c:axId val="1075056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7390080"/>
        <c:crosses val="autoZero"/>
        <c:auto val="1"/>
        <c:lblAlgn val="ctr"/>
        <c:lblOffset val="100"/>
        <c:noMultiLvlLbl val="0"/>
      </c:catAx>
      <c:valAx>
        <c:axId val="107390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505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0.54195</cdr:x>
      <cdr:y>0.61277</cdr:y>
    </cdr:from>
    <cdr:to>
      <cdr:x>1</cdr:x>
      <cdr:y>0.98944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77186" y="2375060"/>
          <a:ext cx="4544737" cy="1459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Версия сайта для слабовидящих – 8</a:t>
          </a:r>
          <a:r>
            <a:rPr lang="en-US" sz="1400" dirty="0" smtClean="0"/>
            <a:t>1</a:t>
          </a:r>
          <a:r>
            <a:rPr lang="ru-RU" sz="1400" dirty="0" smtClean="0"/>
            <a:t>%.</a:t>
          </a:r>
        </a:p>
        <a:p xmlns:a="http://schemas.openxmlformats.org/drawingml/2006/main">
          <a:r>
            <a:rPr lang="ru-RU" sz="1400" dirty="0" smtClean="0"/>
            <a:t>Сведения о доступной среде – 33%.</a:t>
          </a:r>
        </a:p>
        <a:p xmlns:a="http://schemas.openxmlformats.org/drawingml/2006/main">
          <a:r>
            <a:rPr lang="ru-RU" sz="1400" dirty="0" smtClean="0"/>
            <a:t>Сведения о специальных  средствах обучения – 31%.</a:t>
          </a:r>
        </a:p>
        <a:p xmlns:a="http://schemas.openxmlformats.org/drawingml/2006/main">
          <a:r>
            <a:rPr lang="ru-RU" sz="1400" dirty="0" smtClean="0"/>
            <a:t>Отдельный раздел про обучение инвалидов – 31%.</a:t>
          </a:r>
        </a:p>
        <a:p xmlns:a="http://schemas.openxmlformats.org/drawingml/2006/main">
          <a:r>
            <a:rPr lang="ru-RU" sz="1400" dirty="0" smtClean="0"/>
            <a:t>Сведения о трудоустройстве инвалидов – 14%.</a:t>
          </a:r>
        </a:p>
        <a:p xmlns:a="http://schemas.openxmlformats.org/drawingml/2006/main">
          <a:r>
            <a:rPr lang="ru-RU" sz="1400" dirty="0" smtClean="0"/>
            <a:t>Список необходимых для поступления документов – 1</a:t>
          </a:r>
          <a:r>
            <a:rPr lang="en-US" sz="1400" dirty="0" smtClean="0"/>
            <a:t>2</a:t>
          </a:r>
          <a:r>
            <a:rPr lang="ru-RU" sz="1400" dirty="0" smtClean="0"/>
            <a:t>%.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E19E7-C04B-45C4-BFA6-EDBE7DC27398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5B1A5-3492-45D1-B218-4EDB214CD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8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47556" y="3110593"/>
            <a:ext cx="6332759" cy="905552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7556" y="4108220"/>
            <a:ext cx="6332759" cy="1655762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1B75B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7115" y="6054264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315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Решение (N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6"/>
          <a:stretch/>
        </p:blipFill>
        <p:spPr>
          <a:xfrm>
            <a:off x="0" y="1484313"/>
            <a:ext cx="2281369" cy="44992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170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Решение (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6"/>
          <a:stretch/>
        </p:blipFill>
        <p:spPr>
          <a:xfrm>
            <a:off x="0" y="1484313"/>
            <a:ext cx="2281369" cy="44992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8" y="1484313"/>
            <a:ext cx="1600430" cy="158807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69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Заме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6" y="1484313"/>
            <a:ext cx="1581892" cy="158807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5435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Заметки (N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0"/>
          <a:stretch/>
        </p:blipFill>
        <p:spPr>
          <a:xfrm>
            <a:off x="0" y="1445079"/>
            <a:ext cx="2220685" cy="4499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0938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Заметки (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0"/>
          <a:stretch/>
        </p:blipFill>
        <p:spPr>
          <a:xfrm>
            <a:off x="0" y="1445079"/>
            <a:ext cx="2220685" cy="4499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6" y="1484313"/>
            <a:ext cx="1581892" cy="158807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43660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Моз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56" y="1484313"/>
            <a:ext cx="1584982" cy="158807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70022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Мозг (N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2"/>
          <a:stretch/>
        </p:blipFill>
        <p:spPr>
          <a:xfrm>
            <a:off x="13700" y="1445079"/>
            <a:ext cx="2229438" cy="4499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091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Мозг (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2"/>
          <a:stretch/>
        </p:blipFill>
        <p:spPr>
          <a:xfrm>
            <a:off x="13700" y="1445079"/>
            <a:ext cx="2229438" cy="4499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56" y="1484313"/>
            <a:ext cx="1584982" cy="158807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7236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Нов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2" y="1484313"/>
            <a:ext cx="1554086" cy="154481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08778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Новости (N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4"/>
          <a:stretch/>
        </p:blipFill>
        <p:spPr>
          <a:xfrm>
            <a:off x="0" y="1484313"/>
            <a:ext cx="2193835" cy="44467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446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Чист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1445079"/>
            <a:ext cx="9906000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26771"/>
            <a:ext cx="10842174" cy="4250192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79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Новости (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4"/>
          <a:stretch/>
        </p:blipFill>
        <p:spPr>
          <a:xfrm>
            <a:off x="0" y="1484313"/>
            <a:ext cx="2193835" cy="44467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2" y="1484313"/>
            <a:ext cx="1554086" cy="154481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2624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Расч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5" y="1484313"/>
            <a:ext cx="1544816" cy="15571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9109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Расчеты (N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5"/>
          <a:stretch/>
        </p:blipFill>
        <p:spPr>
          <a:xfrm>
            <a:off x="0" y="1445079"/>
            <a:ext cx="2123807" cy="44117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310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Расчеты (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5"/>
          <a:stretch/>
        </p:blipFill>
        <p:spPr>
          <a:xfrm>
            <a:off x="0" y="1445079"/>
            <a:ext cx="2123807" cy="44117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5" y="1484313"/>
            <a:ext cx="1544816" cy="15571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4417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39" y="1484313"/>
            <a:ext cx="1557175" cy="157262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1013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Контакты (N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1"/>
          <a:stretch/>
        </p:blipFill>
        <p:spPr>
          <a:xfrm>
            <a:off x="0" y="1445079"/>
            <a:ext cx="2150657" cy="44554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584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Контакты (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1"/>
          <a:stretch/>
        </p:blipFill>
        <p:spPr>
          <a:xfrm>
            <a:off x="0" y="1445079"/>
            <a:ext cx="2150657" cy="44554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39" y="1484313"/>
            <a:ext cx="1557175" cy="157262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8075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Рабо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0" y="1488413"/>
            <a:ext cx="1569533" cy="156953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897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Работа (N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4"/>
          <a:stretch/>
        </p:blipFill>
        <p:spPr>
          <a:xfrm>
            <a:off x="0" y="1484313"/>
            <a:ext cx="2125574" cy="43767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16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Работа (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4"/>
          <a:stretch/>
        </p:blipFill>
        <p:spPr>
          <a:xfrm>
            <a:off x="0" y="1484313"/>
            <a:ext cx="2125574" cy="43767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0" y="1488413"/>
            <a:ext cx="1569533" cy="156953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4405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4" y="1485563"/>
            <a:ext cx="1566444" cy="154790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0926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Ноутбук (N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2"/>
          <a:stretch/>
        </p:blipFill>
        <p:spPr>
          <a:xfrm>
            <a:off x="-1475" y="1485563"/>
            <a:ext cx="2280973" cy="450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666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Ноутбук (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2"/>
          <a:stretch/>
        </p:blipFill>
        <p:spPr>
          <a:xfrm>
            <a:off x="-1475" y="1485563"/>
            <a:ext cx="2280973" cy="450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4" y="1485563"/>
            <a:ext cx="1566444" cy="154790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1204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 userDrawn="1">
          <p15:clr>
            <a:srgbClr val="FBAE40"/>
          </p15:clr>
        </p15:guide>
        <p15:guide id="2" pos="141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Поис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6" y="1484313"/>
            <a:ext cx="1578802" cy="15849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3342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Поиск (N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9"/>
          <a:stretch/>
        </p:blipFill>
        <p:spPr>
          <a:xfrm>
            <a:off x="979" y="1484313"/>
            <a:ext cx="2211931" cy="44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302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Поиск (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9"/>
          <a:stretch/>
        </p:blipFill>
        <p:spPr>
          <a:xfrm>
            <a:off x="979" y="1484313"/>
            <a:ext cx="2211931" cy="44904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6" y="1484313"/>
            <a:ext cx="1578802" cy="15849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739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07966" y="1445079"/>
            <a:ext cx="7836234" cy="24560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B75B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66" y="1926771"/>
            <a:ext cx="8772407" cy="4079551"/>
          </a:xfrm>
        </p:spPr>
        <p:txBody>
          <a:bodyPr>
            <a:normAutofit/>
          </a:bodyPr>
          <a:lstStyle>
            <a:lvl1pPr marL="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05600" cy="365125"/>
          </a:xfrm>
        </p:spPr>
        <p:txBody>
          <a:bodyPr anchor="t"/>
          <a:lstStyle>
            <a:lvl1pPr algn="r">
              <a:defRPr lang="ru-RU" sz="1200" b="1" smtClean="0">
                <a:effectLst/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05460" y="6356350"/>
            <a:ext cx="674914" cy="365125"/>
          </a:xfrm>
        </p:spPr>
        <p:txBody>
          <a:bodyPr/>
          <a:lstStyle>
            <a:lvl1pPr algn="ctr">
              <a:defRPr/>
            </a:lvl1pPr>
          </a:lstStyle>
          <a:p>
            <a:fld id="{6019FB56-47E4-4F79-80A8-5D822E0F0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8" y="1484313"/>
            <a:ext cx="1600430" cy="158807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71093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pos="141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АНО «НИЦ «ОСОБОЕ МНЕНИЕ». ИССЛЕДОВАНИЯ. АНАЛИТИКА. ЭКСПЕРТИЗА.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9FB56-47E4-4F79-80A8-5D822E0F09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81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62" r:id="rId5"/>
    <p:sldLayoutId id="2147483676" r:id="rId6"/>
    <p:sldLayoutId id="2147483677" r:id="rId7"/>
    <p:sldLayoutId id="2147483665" r:id="rId8"/>
    <p:sldLayoutId id="2147483666" r:id="rId9"/>
    <p:sldLayoutId id="2147483678" r:id="rId10"/>
    <p:sldLayoutId id="2147483679" r:id="rId11"/>
    <p:sldLayoutId id="2147483667" r:id="rId12"/>
    <p:sldLayoutId id="2147483680" r:id="rId13"/>
    <p:sldLayoutId id="2147483681" r:id="rId14"/>
    <p:sldLayoutId id="2147483668" r:id="rId15"/>
    <p:sldLayoutId id="2147483682" r:id="rId16"/>
    <p:sldLayoutId id="2147483683" r:id="rId17"/>
    <p:sldLayoutId id="2147483670" r:id="rId18"/>
    <p:sldLayoutId id="2147483684" r:id="rId19"/>
    <p:sldLayoutId id="2147483685" r:id="rId20"/>
    <p:sldLayoutId id="2147483671" r:id="rId21"/>
    <p:sldLayoutId id="2147483686" r:id="rId22"/>
    <p:sldLayoutId id="2147483687" r:id="rId23"/>
    <p:sldLayoutId id="2147483672" r:id="rId24"/>
    <p:sldLayoutId id="2147483688" r:id="rId25"/>
    <p:sldLayoutId id="2147483689" r:id="rId26"/>
    <p:sldLayoutId id="2147483673" r:id="rId27"/>
    <p:sldLayoutId id="2147483690" r:id="rId28"/>
    <p:sldLayoutId id="2147483691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minrep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054" y="3043450"/>
            <a:ext cx="7202642" cy="18753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200" dirty="0">
                <a:latin typeface="+mn-lt"/>
              </a:rPr>
              <a:t>Комплексный </a:t>
            </a:r>
            <a:r>
              <a:rPr lang="ru-RU" sz="3200" dirty="0" smtClean="0">
                <a:latin typeface="+mn-lt"/>
              </a:rPr>
              <a:t>всероссийский мониторинг </a:t>
            </a:r>
            <a:r>
              <a:rPr lang="ru-RU" sz="3200" dirty="0">
                <a:latin typeface="+mn-lt"/>
              </a:rPr>
              <a:t>доступности высшего профессионального </a:t>
            </a:r>
            <a:r>
              <a:rPr lang="ru-RU" sz="3200" dirty="0" smtClean="0">
                <a:latin typeface="+mn-lt"/>
              </a:rPr>
              <a:t>образования для инвалидов и лиц с ОВЗ</a:t>
            </a:r>
            <a:endParaRPr lang="ru-RU" sz="32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59332" y="5821524"/>
            <a:ext cx="4862243" cy="330253"/>
          </a:xfrm>
        </p:spPr>
        <p:txBody>
          <a:bodyPr>
            <a:normAutofit/>
          </a:bodyPr>
          <a:lstStyle/>
          <a:p>
            <a:pPr>
              <a:lnSpc>
                <a:spcPts val="1200"/>
              </a:lnSpc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Февраль 2017 г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1891" y="5053264"/>
            <a:ext cx="340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1B75BB"/>
                </a:solidFill>
              </a:rPr>
              <a:t>Краткие результаты и выводы</a:t>
            </a:r>
            <a:endParaRPr lang="ru-RU" i="1" dirty="0">
              <a:solidFill>
                <a:srgbClr val="1B75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ИНВАЛИДОВ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B56-47E4-4F79-80A8-5D822E0F093A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433968"/>
              </p:ext>
            </p:extLst>
          </p:nvPr>
        </p:nvGraphicFramePr>
        <p:xfrm>
          <a:off x="2908297" y="1801505"/>
          <a:ext cx="3192252" cy="440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291639"/>
              </p:ext>
            </p:extLst>
          </p:nvPr>
        </p:nvGraphicFramePr>
        <p:xfrm>
          <a:off x="6141494" y="1801503"/>
          <a:ext cx="5540990" cy="442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29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ИНВАЛИДОВ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B56-47E4-4F79-80A8-5D822E0F093A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51061"/>
              </p:ext>
            </p:extLst>
          </p:nvPr>
        </p:nvGraphicFramePr>
        <p:xfrm>
          <a:off x="6447692" y="1801504"/>
          <a:ext cx="2723604" cy="442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444097"/>
              </p:ext>
            </p:extLst>
          </p:nvPr>
        </p:nvGraphicFramePr>
        <p:xfrm>
          <a:off x="8991600" y="1842447"/>
          <a:ext cx="2690882" cy="438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264241"/>
              </p:ext>
            </p:extLst>
          </p:nvPr>
        </p:nvGraphicFramePr>
        <p:xfrm>
          <a:off x="2403231" y="1801504"/>
          <a:ext cx="4057584" cy="429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76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ТРУДОУСТРОЙСТВО ИНВАЛИДОВ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Ближе к окончанию вуза уверенность студентов-инвалидов в гарантированном трудоустройстве </a:t>
            </a:r>
            <a:r>
              <a:rPr lang="ru-RU" sz="1800" dirty="0"/>
              <a:t>неукоснительно </a:t>
            </a:r>
            <a:r>
              <a:rPr lang="ru-RU" sz="1800" dirty="0" smtClean="0"/>
              <a:t>снижается </a:t>
            </a:r>
            <a:r>
              <a:rPr lang="ru-RU" sz="1800" dirty="0"/>
              <a:t>по мере того, как </a:t>
            </a:r>
            <a:r>
              <a:rPr lang="ru-RU" sz="1800" dirty="0" smtClean="0"/>
              <a:t>они узнают </a:t>
            </a:r>
            <a:r>
              <a:rPr lang="ru-RU" sz="1800" dirty="0"/>
              <a:t>реальную ситуацию на рынке </a:t>
            </a:r>
            <a:r>
              <a:rPr lang="ru-RU" sz="1800" dirty="0" smtClean="0"/>
              <a:t>труда, а ожидания относительно возможности приносить пользу обществу нарастают </a:t>
            </a:r>
            <a:r>
              <a:rPr lang="ru-RU" sz="1800" dirty="0"/>
              <a:t>с каждым курсом и стремительно </a:t>
            </a:r>
            <a:r>
              <a:rPr lang="ru-RU" sz="1800" dirty="0" smtClean="0"/>
              <a:t>падают</a:t>
            </a:r>
            <a:r>
              <a:rPr lang="ru-RU" sz="1800" dirty="0"/>
              <a:t>, когда студенты заканчивают вуз и стараются </a:t>
            </a:r>
            <a:r>
              <a:rPr lang="ru-RU" sz="1800" dirty="0" smtClean="0"/>
              <a:t>воплотить </a:t>
            </a:r>
            <a:r>
              <a:rPr lang="ru-RU" sz="1800" dirty="0"/>
              <a:t>эту мечту в </a:t>
            </a:r>
            <a:r>
              <a:rPr lang="ru-RU" sz="1800" dirty="0" smtClean="0"/>
              <a:t>жизнь.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B56-47E4-4F79-80A8-5D822E0F093A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237122"/>
              </p:ext>
            </p:extLst>
          </p:nvPr>
        </p:nvGraphicFramePr>
        <p:xfrm>
          <a:off x="6291617" y="3070744"/>
          <a:ext cx="1992573" cy="320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126936"/>
              </p:ext>
            </p:extLst>
          </p:nvPr>
        </p:nvGraphicFramePr>
        <p:xfrm>
          <a:off x="8434316" y="3070746"/>
          <a:ext cx="3248168" cy="3234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335569"/>
              </p:ext>
            </p:extLst>
          </p:nvPr>
        </p:nvGraphicFramePr>
        <p:xfrm>
          <a:off x="2838734" y="3070746"/>
          <a:ext cx="3411941" cy="3248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51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ИНТЕГРАЛЬНЫЙ РЕЙТИНГ ВУЗОВ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B56-47E4-4F79-80A8-5D822E0F093A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99288054"/>
              </p:ext>
            </p:extLst>
          </p:nvPr>
        </p:nvGraphicFramePr>
        <p:xfrm>
          <a:off x="1009934" y="1787858"/>
          <a:ext cx="10672550" cy="444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85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 И РЕКОМЕНДАЦИИ: ПРОФОРИЕНТАЦИЯ И ПОСТУПЛЕНИЕ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B56-47E4-4F79-80A8-5D822E0F093A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88" y="2146568"/>
            <a:ext cx="8729644" cy="3632909"/>
          </a:xfrm>
          <a:prstGeom prst="rect">
            <a:avLst/>
          </a:prstGeom>
        </p:spPr>
      </p:pic>
      <p:sp>
        <p:nvSpPr>
          <p:cNvPr id="8" name="Объект 5"/>
          <p:cNvSpPr txBox="1">
            <a:spLocks/>
          </p:cNvSpPr>
          <p:nvPr/>
        </p:nvSpPr>
        <p:spPr>
          <a:xfrm>
            <a:off x="3377991" y="2024063"/>
            <a:ext cx="7363033" cy="311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ПРОФОРИЕНТАЦИЯ                                                    </a:t>
            </a:r>
            <a:r>
              <a:rPr lang="en-US" b="1" dirty="0" smtClean="0"/>
              <a:t>   </a:t>
            </a:r>
            <a:r>
              <a:rPr lang="ru-RU" b="1" dirty="0" smtClean="0"/>
              <a:t>ПОСТУПЛЕНИЕ</a:t>
            </a:r>
            <a:endParaRPr lang="ru-RU" b="1" dirty="0"/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3518667" y="2426678"/>
            <a:ext cx="2992582" cy="3559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</a:pPr>
            <a:r>
              <a:rPr lang="ru-RU" dirty="0" smtClean="0"/>
              <a:t>1. Единый утвержденный </a:t>
            </a:r>
            <a:r>
              <a:rPr lang="ru-RU" dirty="0" err="1" smtClean="0"/>
              <a:t>Минобром</a:t>
            </a:r>
            <a:r>
              <a:rPr lang="ru-RU" dirty="0" smtClean="0"/>
              <a:t> стандарт раздела сайта вуза, посвященного обучению инвалидов и лиц с ОВЗ. </a:t>
            </a:r>
          </a:p>
          <a:p>
            <a:pPr>
              <a:lnSpc>
                <a:spcPts val="1700"/>
              </a:lnSpc>
            </a:pPr>
            <a:r>
              <a:rPr lang="ru-RU" dirty="0" smtClean="0"/>
              <a:t>2. Единый портал с информацией о возможностях и условиях получения инвалидами и лицами с ОВЗ высшего образования во всех вузах страны.</a:t>
            </a:r>
            <a:endParaRPr lang="en-US" dirty="0" smtClean="0"/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7913075" y="2426677"/>
            <a:ext cx="3317630" cy="3712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</a:pPr>
            <a:r>
              <a:rPr lang="ru-RU" dirty="0" smtClean="0"/>
              <a:t>1. Изменение </a:t>
            </a:r>
            <a:r>
              <a:rPr lang="ru-RU" dirty="0"/>
              <a:t>практики применения ряда приказов Минтруда в части получения ИПРА, например, Приказа Минтруда России от 17.12.2015 </a:t>
            </a:r>
            <a:r>
              <a:rPr lang="ru-RU" dirty="0" smtClean="0"/>
              <a:t>№1024н, в т. ч. через выпуск совместных методических рекомендаций Минтруда и </a:t>
            </a:r>
            <a:r>
              <a:rPr lang="ru-RU" dirty="0" err="1" smtClean="0"/>
              <a:t>Минобра</a:t>
            </a:r>
            <a:r>
              <a:rPr lang="ru-RU" dirty="0" smtClean="0"/>
              <a:t>.</a:t>
            </a:r>
          </a:p>
          <a:p>
            <a:pPr>
              <a:lnSpc>
                <a:spcPts val="1700"/>
              </a:lnSpc>
            </a:pPr>
            <a:r>
              <a:rPr lang="ru-RU" dirty="0" smtClean="0"/>
              <a:t>2. Внесение поправок в п. 3 ст. 71 273-ФЗ в виде увеличения количества вузов и специальностей, на которые разрешено поступление инвалидов и лиц с ОВЗ.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1982" y="5779477"/>
            <a:ext cx="4911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Распространение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опыта работы столичных бюро МСЭ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 И РЕКОМЕНДАЦИИ</a:t>
            </a:r>
            <a:r>
              <a:rPr lang="ru-RU" dirty="0"/>
              <a:t>: ОБУЧЕНИЕ И ТРУДОУСТРОЙСТВО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B56-47E4-4F79-80A8-5D822E0F093A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88" y="2146569"/>
            <a:ext cx="8713927" cy="3626368"/>
          </a:xfrm>
          <a:prstGeom prst="rect">
            <a:avLst/>
          </a:prstGeom>
        </p:spPr>
      </p:pic>
      <p:sp>
        <p:nvSpPr>
          <p:cNvPr id="8" name="Объект 5"/>
          <p:cNvSpPr txBox="1">
            <a:spLocks/>
          </p:cNvSpPr>
          <p:nvPr/>
        </p:nvSpPr>
        <p:spPr>
          <a:xfrm>
            <a:off x="3498901" y="2024063"/>
            <a:ext cx="7242123" cy="311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ОБУЧЕНИЕ                                                                      </a:t>
            </a:r>
            <a:r>
              <a:rPr lang="en-US" b="1" dirty="0" smtClean="0"/>
              <a:t> </a:t>
            </a:r>
            <a:r>
              <a:rPr lang="ru-RU" b="1" dirty="0" smtClean="0"/>
              <a:t>ТРУДОУСТРОЙСТВО</a:t>
            </a:r>
            <a:endParaRPr lang="ru-RU" b="1" dirty="0"/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7943937" y="2636837"/>
            <a:ext cx="3043269" cy="3349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</a:pPr>
            <a:r>
              <a:rPr lang="ru-RU" dirty="0" smtClean="0"/>
              <a:t>1. Унификация терминологии (специальности </a:t>
            </a:r>
            <a:r>
              <a:rPr lang="ru-RU" dirty="0"/>
              <a:t>– </a:t>
            </a:r>
            <a:r>
              <a:rPr lang="ru-RU" dirty="0" err="1" smtClean="0"/>
              <a:t>профстандарты</a:t>
            </a:r>
            <a:r>
              <a:rPr lang="ru-RU" dirty="0"/>
              <a:t> </a:t>
            </a:r>
            <a:r>
              <a:rPr lang="ru-RU" dirty="0" smtClean="0"/>
              <a:t>– противопоказания) и подхода Минобразования, Минтруда и Минздрава.</a:t>
            </a:r>
          </a:p>
          <a:p>
            <a:pPr>
              <a:lnSpc>
                <a:spcPts val="1700"/>
              </a:lnSpc>
            </a:pPr>
            <a:r>
              <a:rPr lang="ru-RU" dirty="0" smtClean="0"/>
              <a:t>2. Унификация системы учета информации об инвалидах.</a:t>
            </a:r>
          </a:p>
          <a:p>
            <a:pPr>
              <a:lnSpc>
                <a:spcPts val="1700"/>
              </a:lnSpc>
            </a:pPr>
            <a:r>
              <a:rPr lang="ru-RU" dirty="0" smtClean="0"/>
              <a:t>3. Пересмотр системы мониторингов и обязательной отчетности вузов с акцентом в том числе на соотношении поступивших/ </a:t>
            </a:r>
            <a:r>
              <a:rPr lang="ru-RU" dirty="0" err="1" smtClean="0"/>
              <a:t>выпустившихся</a:t>
            </a:r>
            <a:r>
              <a:rPr lang="ru-RU" dirty="0" smtClean="0"/>
              <a:t> / трудоустроившихся инвалидов.</a:t>
            </a: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3498901" y="2636838"/>
            <a:ext cx="2864578" cy="3502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</a:pPr>
            <a:r>
              <a:rPr lang="ru-RU" dirty="0" smtClean="0"/>
              <a:t>1. Создание Единых центров пользования или расширение функционала РУМЦ (ресурсные учебно-методические центры) инженерно-технической (мобильные элементы доступной среды), образовательной (специальные технические образовательные средства, библиотечный фонд) и кадровой (</a:t>
            </a:r>
            <a:r>
              <a:rPr lang="ru-RU" dirty="0" err="1" smtClean="0"/>
              <a:t>тьюторы</a:t>
            </a:r>
            <a:r>
              <a:rPr lang="ru-RU" dirty="0" smtClean="0"/>
              <a:t>, </a:t>
            </a:r>
            <a:r>
              <a:rPr lang="ru-RU" dirty="0" err="1" smtClean="0"/>
              <a:t>тифлосурдопереводчики</a:t>
            </a:r>
            <a:r>
              <a:rPr lang="ru-RU" dirty="0" smtClean="0"/>
              <a:t>, методисты и пр.) составляющими.</a:t>
            </a:r>
          </a:p>
        </p:txBody>
      </p:sp>
    </p:spTree>
    <p:extLst>
      <p:ext uri="{BB962C8B-B14F-4D97-AF65-F5344CB8AC3E}">
        <p14:creationId xmlns:p14="http://schemas.microsoft.com/office/powerpoint/2010/main" val="887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 dirty="0"/>
              <a:t>АНО «НИЦ «ОСОБОЕ МНЕНИЕ». ИССЛЕДОВАНИЯ. АНАЛИТИКА. ЭКСПЕРТИЗА.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B56-47E4-4F79-80A8-5D822E0F093A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907966" y="1869742"/>
            <a:ext cx="8772407" cy="413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400" b="1" spc="-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АНО «НИЦ «Особое мнение»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400" spc="-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+7 (499) 158 </a:t>
            </a:r>
            <a:r>
              <a:rPr lang="ru-RU" sz="2400" spc="-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0780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400" spc="-2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info@minrep.ru</a:t>
            </a:r>
            <a:r>
              <a:rPr lang="en-US" sz="2400" spc="-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sz="2400" spc="-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4800" b="1" spc="-20" dirty="0" smtClean="0">
              <a:solidFill>
                <a:srgbClr val="0070C0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4800" b="1" spc="-20" dirty="0" smtClean="0">
                <a:solidFill>
                  <a:srgbClr val="0070C0"/>
                </a:solidFill>
              </a:rPr>
              <a:t>Спасибо </a:t>
            </a:r>
            <a:r>
              <a:rPr lang="ru-RU" sz="4800" b="1" spc="-20" dirty="0">
                <a:solidFill>
                  <a:srgbClr val="0070C0"/>
                </a:solidFill>
              </a:rPr>
              <a:t>за внимание</a:t>
            </a:r>
            <a:r>
              <a:rPr lang="ru-RU" sz="4800" b="1" spc="-20" dirty="0" smtClean="0">
                <a:solidFill>
                  <a:srgbClr val="0070C0"/>
                </a:solidFill>
              </a:rPr>
              <a:t>!</a:t>
            </a:r>
            <a:endParaRPr lang="ru-RU" sz="4800" b="1" spc="-2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СТАТИСТИСТИЧЕСКИЕ ДАННЫЕ ПО ИНВАЛИДАМ И ЛИЦАМ С </a:t>
            </a:r>
            <a:r>
              <a:rPr lang="ru-RU" dirty="0" smtClean="0"/>
              <a:t>ОВЗ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B56-47E4-4F79-80A8-5D822E0F093A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534682"/>
              </p:ext>
            </p:extLst>
          </p:nvPr>
        </p:nvGraphicFramePr>
        <p:xfrm>
          <a:off x="6043638" y="2156534"/>
          <a:ext cx="4961822" cy="3790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D:\_Documents\Dropbox\_My Documents\Работа\Особое мнение\_Клиенты\Лига здоровья нации\2015-11 Мониторинг образования инвалидов\Итоговый отчет\pic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40" y="2239109"/>
            <a:ext cx="4562515" cy="360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МОНИТОРИНГЕ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961247" y="1853232"/>
            <a:ext cx="1491018" cy="429251"/>
          </a:xfrm>
        </p:spPr>
        <p:txBody>
          <a:bodyPr>
            <a:normAutofit/>
          </a:bodyPr>
          <a:lstStyle/>
          <a:p>
            <a:pPr algn="ctr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1B75BB"/>
                </a:solidFill>
              </a:rPr>
              <a:t>Поддержка</a:t>
            </a:r>
            <a:endParaRPr lang="ru-RU" b="1" dirty="0">
              <a:solidFill>
                <a:srgbClr val="1B75BB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B56-47E4-4F79-80A8-5D822E0F093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38200" y="4231078"/>
            <a:ext cx="265404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 dirty="0"/>
              <a:t>При реализации проекта используются средства государственной поддержки, выделенные в качестве гранта в соответствии </a:t>
            </a:r>
            <a:r>
              <a:rPr lang="ru-RU" sz="1100" dirty="0" smtClean="0"/>
              <a:t>с распоряжением </a:t>
            </a:r>
            <a:r>
              <a:rPr lang="ru-RU" sz="1100" dirty="0"/>
              <a:t>Президента Российской Федерации от 01.04.2015 №79-рп и на основании конкурса, проведенного </a:t>
            </a:r>
            <a:r>
              <a:rPr lang="ru-RU" sz="1100" dirty="0" smtClean="0"/>
              <a:t>Общероссийской общественной </a:t>
            </a:r>
            <a:r>
              <a:rPr lang="ru-RU" sz="1100" dirty="0"/>
              <a:t>организацией «Лига здоровья нации</a:t>
            </a:r>
            <a:r>
              <a:rPr lang="ru-RU" sz="1100" dirty="0" smtClean="0"/>
              <a:t>».</a:t>
            </a:r>
            <a:endParaRPr lang="ru-RU" sz="1100" dirty="0"/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870289" y="3833107"/>
            <a:ext cx="1491018" cy="42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1B75BB"/>
                </a:solidFill>
              </a:rPr>
              <a:t>География</a:t>
            </a:r>
            <a:endParaRPr lang="ru-RU" b="1" dirty="0">
              <a:solidFill>
                <a:srgbClr val="1B75B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877983"/>
            <a:ext cx="990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* </a:t>
            </a:r>
            <a:r>
              <a:rPr lang="ru-RU" sz="1200" dirty="0" smtClean="0"/>
              <a:t>Министерство образования и науки РФ,</a:t>
            </a:r>
            <a:r>
              <a:rPr lang="en-US" sz="1200" dirty="0" smtClean="0"/>
              <a:t> </a:t>
            </a:r>
            <a:r>
              <a:rPr lang="ru-RU" sz="1200" dirty="0" smtClean="0"/>
              <a:t>Министерство здравоохранения РФ, Министерство культуры РФ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52" y="4257713"/>
            <a:ext cx="5847248" cy="1548879"/>
          </a:xfrm>
          <a:prstGeom prst="rect">
            <a:avLst/>
          </a:prstGeom>
        </p:spPr>
      </p:pic>
      <p:sp>
        <p:nvSpPr>
          <p:cNvPr id="14" name="Объект 6"/>
          <p:cNvSpPr txBox="1">
            <a:spLocks/>
          </p:cNvSpPr>
          <p:nvPr/>
        </p:nvSpPr>
        <p:spPr>
          <a:xfrm>
            <a:off x="4460109" y="1853232"/>
            <a:ext cx="1972383" cy="504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B75BB"/>
              </a:buClr>
              <a:buSzPct val="110000"/>
              <a:buFont typeface="Calibri" panose="020F050202020403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1B75BB"/>
                </a:solidFill>
              </a:rPr>
              <a:t>Сроки проведения</a:t>
            </a:r>
            <a:endParaRPr lang="ru-RU" b="1" dirty="0">
              <a:solidFill>
                <a:srgbClr val="1B75BB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551537" y="2350008"/>
            <a:ext cx="6189091" cy="1452810"/>
            <a:chOff x="4551537" y="2463590"/>
            <a:chExt cx="6189091" cy="145281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3"/>
            <a:stretch/>
          </p:blipFill>
          <p:spPr>
            <a:xfrm>
              <a:off x="6884449" y="2463590"/>
              <a:ext cx="3856179" cy="145281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209"/>
            <a:stretch/>
          </p:blipFill>
          <p:spPr>
            <a:xfrm>
              <a:off x="4551537" y="2463590"/>
              <a:ext cx="1614996" cy="1452810"/>
            </a:xfrm>
            <a:prstGeom prst="rect">
              <a:avLst/>
            </a:prstGeom>
          </p:spPr>
        </p:pic>
      </p:grpSp>
      <p:cxnSp>
        <p:nvCxnSpPr>
          <p:cNvPr id="19" name="Прямая соединительная линия 18"/>
          <p:cNvCxnSpPr/>
          <p:nvPr/>
        </p:nvCxnSpPr>
        <p:spPr>
          <a:xfrm>
            <a:off x="815529" y="4330175"/>
            <a:ext cx="0" cy="162476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6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ПАРАМЕТРЫ ИССЛЕДОВАНИЯ И ИССЛЕДОВАТЕЛЬСКИЙ ИНСТРУМЕНТАРИЙ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B56-47E4-4F79-80A8-5D822E0F093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 descr="D:\_Documents\Dropbox\_My Documents\Работа\Особое мнение\_Клиенты\Лига здоровья нации\2015-11 Мониторинг образования инвалидов\Итоговый отчет\Untitled-1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1967200"/>
            <a:ext cx="7776918" cy="397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ПРОФОРИЕНТАЦИЯ И ИНФОРМИРОВАНИЕ ИНВАЛИДОВ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Основные способы донесения вузами информации о программах профориентации рассчитаны на всех потенциальных абитуриентов. В качестве специализированного канала, используемого при работе с инвалидами, можно выделить только взаимодействие с организациями инвалидов, которое осуществляют 15 опрошенных вузов (8,</a:t>
            </a:r>
            <a:r>
              <a:rPr lang="en-US" sz="1800" dirty="0" smtClean="0"/>
              <a:t>9</a:t>
            </a:r>
            <a:r>
              <a:rPr lang="ru-RU" sz="1800" dirty="0" smtClean="0"/>
              <a:t>%).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B56-47E4-4F79-80A8-5D822E0F093A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144078"/>
              </p:ext>
            </p:extLst>
          </p:nvPr>
        </p:nvGraphicFramePr>
        <p:xfrm>
          <a:off x="2852382" y="3070746"/>
          <a:ext cx="8830102" cy="315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25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ПРОФОРИЕНТАЦИЯ И ИНФОРМИРОВАНИЕ ИНВАЛИДОВ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Главный и фактически единственный канал информирования – официальные сайты вузов (66,9% вузов).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B56-47E4-4F79-80A8-5D822E0F093A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382487"/>
              </p:ext>
            </p:extLst>
          </p:nvPr>
        </p:nvGraphicFramePr>
        <p:xfrm>
          <a:off x="1760561" y="2361063"/>
          <a:ext cx="9921923" cy="387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91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НАИБОЛЕЕ ИНФОРМАЦИОННО ПОЛНЫЕ САЙТЫ ВУЗОВ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B56-47E4-4F79-80A8-5D822E0F093A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71257329"/>
              </p:ext>
            </p:extLst>
          </p:nvPr>
        </p:nvGraphicFramePr>
        <p:xfrm>
          <a:off x="436728" y="1937983"/>
          <a:ext cx="11627893" cy="419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87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ПОСТУПЛЕНИЕ ИНВАЛИДОВ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ru-RU" sz="1800" dirty="0" smtClean="0"/>
              <a:t>По данным исследованных вузов, в 2015/2016 г. не заполнено 13% специальной квоты на поступление (включая все льготные категории).</a:t>
            </a:r>
          </a:p>
          <a:p>
            <a:pPr>
              <a:spcBef>
                <a:spcPts val="300"/>
              </a:spcBef>
            </a:pPr>
            <a:r>
              <a:rPr lang="ru-RU" sz="1800" dirty="0" smtClean="0"/>
              <a:t>Основные системные факторы, </a:t>
            </a:r>
            <a:r>
              <a:rPr lang="ru-RU" sz="1800" b="1" dirty="0" smtClean="0"/>
              <a:t>ограничивающие</a:t>
            </a:r>
            <a:r>
              <a:rPr lang="ru-RU" sz="1800" dirty="0" smtClean="0"/>
              <a:t> поступление инвалидов в вузы: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сложности с получением ИПРА;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требование указать в заключении МСЭ названия конкретного вуза и специальности;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возможность поступать только в 1 вуз на 1 специальность.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B56-47E4-4F79-80A8-5D822E0F093A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745412"/>
              </p:ext>
            </p:extLst>
          </p:nvPr>
        </p:nvGraphicFramePr>
        <p:xfrm>
          <a:off x="2866030" y="3548418"/>
          <a:ext cx="8802806" cy="270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86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ПОСТУПЛЕНИЕ ИНВАЛИДОВ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Факторы, </a:t>
            </a:r>
            <a:r>
              <a:rPr lang="ru-RU" sz="1800" b="1" dirty="0" smtClean="0"/>
              <a:t>осложняющие</a:t>
            </a:r>
            <a:r>
              <a:rPr lang="ru-RU" sz="1800" dirty="0" smtClean="0"/>
              <a:t> поступление инвалидов и лиц с ОВЗ в вузы:</a:t>
            </a:r>
          </a:p>
          <a:p>
            <a:pPr marL="627063"/>
            <a:r>
              <a:rPr lang="ru-RU" sz="1800" dirty="0"/>
              <a:t>сложности с поиском и получением необходимой для поступления информации (сайты вузов, общение с приемной комиссией как по телефону, так и лично);</a:t>
            </a:r>
          </a:p>
          <a:p>
            <a:pPr marL="627063"/>
            <a:r>
              <a:rPr lang="ru-RU" sz="1800" dirty="0" smtClean="0"/>
              <a:t>трудности по дороге в вуз, в первую очередь у маломобильных и слепых (система социальных такси не работает, самостоятельная поездка на общественном транспорте без сопровождающих непроста и опасна);</a:t>
            </a:r>
          </a:p>
          <a:p>
            <a:pPr marL="627063"/>
            <a:r>
              <a:rPr lang="ru-RU" sz="1800" dirty="0"/>
              <a:t>отсутствие </a:t>
            </a:r>
            <a:r>
              <a:rPr lang="ru-RU" sz="1800" dirty="0" smtClean="0"/>
              <a:t>в вузах выделенных </a:t>
            </a:r>
            <a:r>
              <a:rPr lang="ru-RU" sz="1800" dirty="0"/>
              <a:t>специалистов по взаимодействию с инвалидами;</a:t>
            </a:r>
          </a:p>
          <a:p>
            <a:pPr marL="627063"/>
            <a:r>
              <a:rPr lang="ru-RU" sz="1800" dirty="0" smtClean="0"/>
              <a:t>часто встречающаяся необходимость активно перемещаться внутри вуза в процессе подачи документов при неразвитости доступной среды, отсутствии указателей, волонтеров и выделенных специалистов;</a:t>
            </a:r>
          </a:p>
          <a:p>
            <a:pPr marL="627063"/>
            <a:r>
              <a:rPr lang="ru-RU" sz="1800" dirty="0" smtClean="0"/>
              <a:t>слабая </a:t>
            </a:r>
            <a:r>
              <a:rPr lang="ru-RU" sz="1800" dirty="0"/>
              <a:t>информированность сотрудников приемных комиссий об условиях поступления и обучения </a:t>
            </a:r>
            <a:r>
              <a:rPr lang="ru-RU" sz="1800" dirty="0" smtClean="0"/>
              <a:t>инвалидов.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АНО «НИЦ «ОСОБОЕ МНЕНИЕ». ИССЛЕДОВАНИЯ. АНАЛИТИКА. ЭКСПЕРТИЗА.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B56-47E4-4F79-80A8-5D822E0F093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31" name="Picture 7" descr="D:\_Documents\Dropbox\_My Documents\Работа\Особое мнение\_Клиенты\Лига здоровья нации\2015-11 Мониторинг образования инвалидов\Итоговый отчет\Untitled-1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1" y="2321445"/>
            <a:ext cx="642964" cy="33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33991</TotalTime>
  <Words>1115</Words>
  <Application>Microsoft Office PowerPoint</Application>
  <PresentationFormat>Произвольный</PresentationFormat>
  <Paragraphs>122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Комплексный всероссийский мониторинг доступности высшего профессионального образования для инвалидов и лиц с ОВЗ</vt:lpstr>
      <vt:lpstr>СТАТИСТИСТИЧЕСКИЕ ДАННЫЕ ПО ИНВАЛИДАМ И ЛИЦАМ С ОВЗ</vt:lpstr>
      <vt:lpstr>О МОНИТОРИНГЕ</vt:lpstr>
      <vt:lpstr>ПАРАМЕТРЫ ИССЛЕДОВАНИЯ И ИССЛЕДОВАТЕЛЬСКИЙ ИНСТРУМЕНТАРИЙ</vt:lpstr>
      <vt:lpstr>ПРОФОРИЕНТАЦИЯ И ИНФОРМИРОВАНИЕ ИНВАЛИДОВ</vt:lpstr>
      <vt:lpstr>ПРОФОРИЕНТАЦИЯ И ИНФОРМИРОВАНИЕ ИНВАЛИДОВ</vt:lpstr>
      <vt:lpstr>НАИБОЛЕЕ ИНФОРМАЦИОННО ПОЛНЫЕ САЙТЫ ВУЗОВ</vt:lpstr>
      <vt:lpstr>ПОСТУПЛЕНИЕ ИНВАЛИДОВ</vt:lpstr>
      <vt:lpstr>ПОСТУПЛЕНИЕ ИНВАЛИДОВ</vt:lpstr>
      <vt:lpstr>ОБУЧЕНИЕ ИНВАЛИДОВ</vt:lpstr>
      <vt:lpstr>ОБУЧЕНИЕ ИНВАЛИДОВ</vt:lpstr>
      <vt:lpstr>ТРУДОУСТРОЙСТВО ИНВАЛИДОВ</vt:lpstr>
      <vt:lpstr>ИНТЕГРАЛЬНЫЙ РЕЙТИНГ ВУЗОВ</vt:lpstr>
      <vt:lpstr>ПРЕДЛОЖЕНИЯ И РЕКОМЕНДАЦИИ: ПРОФОРИЕНТАЦИЯ И ПОСТУПЛЕНИЕ</vt:lpstr>
      <vt:lpstr>ПРЕДЛОЖЕНИЯ И РЕКОМЕНДАЦИИ: ОБУЧЕНИЕ И ТРУДОУСТРОЙСТВО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KATERINA</dc:creator>
  <cp:lastModifiedBy>Dmitry</cp:lastModifiedBy>
  <cp:revision>1113</cp:revision>
  <cp:lastPrinted>2017-02-27T08:34:38Z</cp:lastPrinted>
  <dcterms:created xsi:type="dcterms:W3CDTF">2014-08-28T06:22:41Z</dcterms:created>
  <dcterms:modified xsi:type="dcterms:W3CDTF">2017-02-27T08:35:06Z</dcterms:modified>
</cp:coreProperties>
</file>